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58" r:id="rId4"/>
    <p:sldId id="257" r:id="rId5"/>
    <p:sldId id="260" r:id="rId6"/>
    <p:sldId id="266" r:id="rId7"/>
    <p:sldId id="261" r:id="rId8"/>
    <p:sldId id="263" r:id="rId9"/>
    <p:sldId id="264" r:id="rId10"/>
    <p:sldId id="265" r:id="rId11"/>
    <p:sldId id="268" r:id="rId12"/>
    <p:sldId id="267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59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7CC31-1ED7-4219-B3E6-489C90087E1F}" type="datetimeFigureOut">
              <a:rPr lang="en-IN" smtClean="0"/>
              <a:t>14-09-2021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F9DE1-AE37-4520-8FBC-243E377CC15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347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D96D-F15F-48AD-9335-1960EB067C18}" type="datetimeFigureOut">
              <a:rPr lang="en-IN" smtClean="0"/>
              <a:t>14-09-2021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0FA0-A93A-4016-8839-CC41828145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1301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D96D-F15F-48AD-9335-1960EB067C18}" type="datetimeFigureOut">
              <a:rPr lang="en-IN" smtClean="0"/>
              <a:t>14-09-2021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0FA0-A93A-4016-8839-CC41828145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3359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D96D-F15F-48AD-9335-1960EB067C18}" type="datetimeFigureOut">
              <a:rPr lang="en-IN" smtClean="0"/>
              <a:t>14-09-2021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0FA0-A93A-4016-8839-CC41828145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2385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D96D-F15F-48AD-9335-1960EB067C18}" type="datetimeFigureOut">
              <a:rPr lang="en-IN" smtClean="0"/>
              <a:t>14-09-2021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0FA0-A93A-4016-8839-CC418281452B}" type="slidenum">
              <a:rPr lang="en-IN" smtClean="0"/>
              <a:t>‹#›</a:t>
            </a:fld>
            <a:endParaRPr lang="en-IN"/>
          </a:p>
        </p:txBody>
      </p:sp>
      <p:pic>
        <p:nvPicPr>
          <p:cNvPr id="6146" name="Picture 2" descr="C:\Users\gautam.arora\Documents\Health Food &amp; Drinks Products\HONEY\Enarva Honey-0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89"/>
            <a:ext cx="9142330" cy="514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046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D96D-F15F-48AD-9335-1960EB067C18}" type="datetimeFigureOut">
              <a:rPr lang="en-IN" smtClean="0"/>
              <a:t>14-09-2021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0FA0-A93A-4016-8839-CC41828145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049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D96D-F15F-48AD-9335-1960EB067C18}" type="datetimeFigureOut">
              <a:rPr lang="en-IN" smtClean="0"/>
              <a:t>14-09-2021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0FA0-A93A-4016-8839-CC41828145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552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D96D-F15F-48AD-9335-1960EB067C18}" type="datetimeFigureOut">
              <a:rPr lang="en-IN" smtClean="0"/>
              <a:t>14-09-2021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0FA0-A93A-4016-8839-CC41828145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283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D96D-F15F-48AD-9335-1960EB067C18}" type="datetimeFigureOut">
              <a:rPr lang="en-IN" smtClean="0"/>
              <a:t>14-09-2021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0FA0-A93A-4016-8839-CC41828145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085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D96D-F15F-48AD-9335-1960EB067C18}" type="datetimeFigureOut">
              <a:rPr lang="en-IN" smtClean="0"/>
              <a:t>14-09-2021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0FA0-A93A-4016-8839-CC41828145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605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D96D-F15F-48AD-9335-1960EB067C18}" type="datetimeFigureOut">
              <a:rPr lang="en-IN" smtClean="0"/>
              <a:t>14-09-2021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0FA0-A93A-4016-8839-CC41828145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8294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D96D-F15F-48AD-9335-1960EB067C18}" type="datetimeFigureOut">
              <a:rPr lang="en-IN" smtClean="0"/>
              <a:t>14-09-2021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0FA0-A93A-4016-8839-CC41828145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204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AD96D-F15F-48AD-9335-1960EB067C18}" type="datetimeFigureOut">
              <a:rPr lang="en-IN" smtClean="0"/>
              <a:t>14-09-2021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A0FA0-A93A-4016-8839-CC418281452B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2" descr="C:\Users\gautam.arora\Documents\Health Food &amp; Drinks Products\HONEY\Enarva Honey-0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89"/>
            <a:ext cx="9142330" cy="514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28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C:\Users\gautam.arora\Documents\Health Food &amp; Drinks Products\HONEY\Enarva Honey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642" y="-15410"/>
            <a:ext cx="9195641" cy="517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68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0" y="128101"/>
            <a:ext cx="9144001" cy="5169119"/>
            <a:chOff x="0" y="128101"/>
            <a:chExt cx="9144001" cy="5169119"/>
          </a:xfrm>
        </p:grpSpPr>
        <p:pic>
          <p:nvPicPr>
            <p:cNvPr id="36" name="Picture 2" descr="C:\Users\gautam.arora\Documents\Health Food &amp; Drinks Products\HONEY\Enarva Honey-0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48"/>
            <a:stretch/>
          </p:blipFill>
          <p:spPr bwMode="auto">
            <a:xfrm>
              <a:off x="0" y="128101"/>
              <a:ext cx="6347432" cy="5168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C:\Users\gautam.arora\Documents\Health Food &amp; Drinks Products\HONEY\Enarva Honey-0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290"/>
            <a:stretch/>
          </p:blipFill>
          <p:spPr bwMode="auto">
            <a:xfrm>
              <a:off x="6137159" y="128818"/>
              <a:ext cx="3006842" cy="5168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Rectangle 32"/>
          <p:cNvSpPr/>
          <p:nvPr/>
        </p:nvSpPr>
        <p:spPr>
          <a:xfrm>
            <a:off x="0" y="502038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1000" dirty="0"/>
              <a:t>https://www.bodyandbeans.com/benefits-of-honey-on-health-wellbeing/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5436096" y="1203598"/>
            <a:ext cx="701063" cy="648072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6029147" y="1095586"/>
            <a:ext cx="216024" cy="21602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3" name="Group 42"/>
          <p:cNvGrpSpPr/>
          <p:nvPr/>
        </p:nvGrpSpPr>
        <p:grpSpPr>
          <a:xfrm rot="15195529">
            <a:off x="2769178" y="1213830"/>
            <a:ext cx="809075" cy="756084"/>
            <a:chOff x="5588496" y="1247986"/>
            <a:chExt cx="809075" cy="756084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5588496" y="1355998"/>
              <a:ext cx="701063" cy="648072"/>
            </a:xfrm>
            <a:prstGeom prst="line">
              <a:avLst/>
            </a:pr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6181547" y="1247986"/>
              <a:ext cx="216024" cy="216024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48" name="Group 47"/>
          <p:cNvGrpSpPr/>
          <p:nvPr/>
        </p:nvGrpSpPr>
        <p:grpSpPr>
          <a:xfrm rot="12045472">
            <a:off x="2900187" y="3698698"/>
            <a:ext cx="809075" cy="756084"/>
            <a:chOff x="5588496" y="1247986"/>
            <a:chExt cx="809075" cy="756084"/>
          </a:xfrm>
        </p:grpSpPr>
        <p:cxnSp>
          <p:nvCxnSpPr>
            <p:cNvPr id="49" name="Straight Connector 48"/>
            <p:cNvCxnSpPr/>
            <p:nvPr/>
          </p:nvCxnSpPr>
          <p:spPr>
            <a:xfrm flipV="1">
              <a:off x="5588496" y="1355998"/>
              <a:ext cx="701063" cy="648072"/>
            </a:xfrm>
            <a:prstGeom prst="line">
              <a:avLst/>
            </a:pr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6181547" y="1247986"/>
              <a:ext cx="216024" cy="216024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51" name="Group 50"/>
          <p:cNvGrpSpPr/>
          <p:nvPr/>
        </p:nvGrpSpPr>
        <p:grpSpPr>
          <a:xfrm rot="3553504">
            <a:off x="5366069" y="3667337"/>
            <a:ext cx="809075" cy="756084"/>
            <a:chOff x="5588496" y="1247986"/>
            <a:chExt cx="809075" cy="756084"/>
          </a:xfrm>
        </p:grpSpPr>
        <p:cxnSp>
          <p:nvCxnSpPr>
            <p:cNvPr id="52" name="Straight Connector 51"/>
            <p:cNvCxnSpPr/>
            <p:nvPr/>
          </p:nvCxnSpPr>
          <p:spPr>
            <a:xfrm flipV="1">
              <a:off x="5588496" y="1355998"/>
              <a:ext cx="701063" cy="648072"/>
            </a:xfrm>
            <a:prstGeom prst="line">
              <a:avLst/>
            </a:pr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6181547" y="1247986"/>
              <a:ext cx="216024" cy="216024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cxnSp>
        <p:nvCxnSpPr>
          <p:cNvPr id="60" name="Straight Connector 59"/>
          <p:cNvCxnSpPr/>
          <p:nvPr/>
        </p:nvCxnSpPr>
        <p:spPr>
          <a:xfrm>
            <a:off x="5477255" y="2852995"/>
            <a:ext cx="1290989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6642665" y="2723973"/>
            <a:ext cx="216024" cy="21602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3" name="Straight Connector 62"/>
          <p:cNvCxnSpPr/>
          <p:nvPr/>
        </p:nvCxnSpPr>
        <p:spPr>
          <a:xfrm rot="10800000">
            <a:off x="2340254" y="2821031"/>
            <a:ext cx="1290989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 rot="10800000">
            <a:off x="2232242" y="2715766"/>
            <a:ext cx="216024" cy="21602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96" name="TextBox 4095"/>
          <p:cNvSpPr txBox="1"/>
          <p:nvPr/>
        </p:nvSpPr>
        <p:spPr>
          <a:xfrm>
            <a:off x="1335042" y="981702"/>
            <a:ext cx="1474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b="1" dirty="0" smtClean="0"/>
              <a:t>Detoxify your</a:t>
            </a:r>
          </a:p>
          <a:p>
            <a:pPr algn="ctr"/>
            <a:r>
              <a:rPr lang="en-IN" b="1" dirty="0" smtClean="0"/>
              <a:t>body</a:t>
            </a:r>
            <a:endParaRPr lang="en-IN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6159910" y="873912"/>
            <a:ext cx="1561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b="1" dirty="0" smtClean="0"/>
              <a:t>Helps you lose</a:t>
            </a:r>
          </a:p>
          <a:p>
            <a:pPr algn="ctr"/>
            <a:r>
              <a:rPr lang="en-IN" b="1" dirty="0" smtClean="0"/>
              <a:t> weight </a:t>
            </a:r>
            <a:endParaRPr lang="en-IN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6953978" y="2508819"/>
            <a:ext cx="1534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b="1" dirty="0" smtClean="0">
                <a:solidFill>
                  <a:schemeClr val="bg1"/>
                </a:solidFill>
              </a:rPr>
              <a:t>Great for skin </a:t>
            </a:r>
          </a:p>
          <a:p>
            <a:pPr algn="ctr"/>
            <a:r>
              <a:rPr lang="en-IN" b="1" dirty="0" smtClean="0">
                <a:solidFill>
                  <a:schemeClr val="bg1"/>
                </a:solidFill>
              </a:rPr>
              <a:t>health 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02711" y="2500612"/>
            <a:ext cx="1124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b="1" dirty="0" smtClean="0">
                <a:solidFill>
                  <a:schemeClr val="bg1"/>
                </a:solidFill>
              </a:rPr>
              <a:t>Improves </a:t>
            </a:r>
          </a:p>
          <a:p>
            <a:pPr algn="ctr"/>
            <a:r>
              <a:rPr lang="en-IN" b="1" dirty="0">
                <a:solidFill>
                  <a:schemeClr val="bg1"/>
                </a:solidFill>
              </a:rPr>
              <a:t>d</a:t>
            </a:r>
            <a:r>
              <a:rPr lang="en-IN" b="1" dirty="0" smtClean="0">
                <a:solidFill>
                  <a:schemeClr val="bg1"/>
                </a:solidFill>
              </a:rPr>
              <a:t>igestion 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193463" y="3900981"/>
            <a:ext cx="1668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b="1" dirty="0" smtClean="0"/>
              <a:t>Helps you fight </a:t>
            </a:r>
          </a:p>
          <a:p>
            <a:pPr algn="ctr"/>
            <a:r>
              <a:rPr lang="en-IN" b="1" dirty="0" smtClean="0"/>
              <a:t>allergies </a:t>
            </a:r>
            <a:endParaRPr lang="en-IN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6364656" y="3900356"/>
            <a:ext cx="1511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b="1" dirty="0" smtClean="0"/>
              <a:t>Good for hair </a:t>
            </a:r>
          </a:p>
          <a:p>
            <a:pPr algn="ctr"/>
            <a:r>
              <a:rPr lang="en-IN" b="1" dirty="0" smtClean="0"/>
              <a:t>health 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15997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 descr="C:\Users\gautam.arora\Documents\Health Food &amp; Drinks Products\HONEY\Enarva Honey-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55" y="0"/>
            <a:ext cx="9192256" cy="516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2204930"/>
            <a:ext cx="22872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>
                <a:solidFill>
                  <a:schemeClr val="bg1"/>
                </a:solidFill>
              </a:rPr>
              <a:t>MRP : 51.75 SAR</a:t>
            </a:r>
            <a:endParaRPr lang="en-IN" sz="2400" b="1" dirty="0" smtClean="0">
              <a:solidFill>
                <a:schemeClr val="bg1"/>
              </a:solidFill>
            </a:endParaRPr>
          </a:p>
          <a:p>
            <a:r>
              <a:rPr lang="en-IN" sz="2400" b="1" dirty="0" smtClean="0">
                <a:solidFill>
                  <a:schemeClr val="bg1"/>
                </a:solidFill>
              </a:rPr>
              <a:t>DP : 42.55 SAR</a:t>
            </a:r>
            <a:endParaRPr lang="en-IN" sz="2400" b="1" dirty="0" smtClean="0">
              <a:solidFill>
                <a:schemeClr val="bg1"/>
              </a:solidFill>
            </a:endParaRPr>
          </a:p>
          <a:p>
            <a:r>
              <a:rPr lang="en-IN" sz="2400" b="1" dirty="0" smtClean="0">
                <a:solidFill>
                  <a:schemeClr val="bg1"/>
                </a:solidFill>
              </a:rPr>
              <a:t>PV : 13.84</a:t>
            </a:r>
            <a:endParaRPr lang="en-IN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0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 descr="C:\Users\gautam.arora\Documents\Health Food &amp; Drinks Products\HONEY\Enarva Honey-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85"/>
            <a:ext cx="9146541" cy="514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49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7504" y="1301341"/>
            <a:ext cx="4248472" cy="2160240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18" tIns="45709" rIns="91418" bIns="45709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IN" sz="2800" b="1" dirty="0"/>
              <a:t>A </a:t>
            </a:r>
            <a:r>
              <a:rPr lang="en-IN" sz="2800" b="1" dirty="0" smtClean="0"/>
              <a:t>good &amp; healthy </a:t>
            </a:r>
            <a:r>
              <a:rPr lang="en-IN" sz="2800" b="1" dirty="0"/>
              <a:t>breakfast fuels you </a:t>
            </a:r>
            <a:r>
              <a:rPr lang="en-IN" sz="2800" b="1" dirty="0" smtClean="0"/>
              <a:t>up</a:t>
            </a:r>
            <a:endParaRPr lang="en-IN" sz="2800" b="1" dirty="0"/>
          </a:p>
          <a:p>
            <a:pPr>
              <a:lnSpc>
                <a:spcPct val="150000"/>
              </a:lnSpc>
            </a:pPr>
            <a:r>
              <a:rPr lang="en-IN" sz="2800" b="1" dirty="0"/>
              <a:t> and gets you ready for the day </a:t>
            </a:r>
            <a:endParaRPr lang="en-IN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34770"/>
            <a:ext cx="2439335" cy="3651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231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7046" y="388310"/>
            <a:ext cx="5840850" cy="671828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18" tIns="45709" rIns="91418" bIns="45709" rtlCol="0" anchor="ctr">
            <a:normAutofit fontScale="97500" lnSpcReduction="10000"/>
          </a:bodyPr>
          <a:lstStyle>
            <a:defPPr>
              <a:defRPr lang="en-US"/>
            </a:defPPr>
            <a:lvl1pPr algn="ctr">
              <a:lnSpc>
                <a:spcPct val="150000"/>
              </a:lnSpc>
              <a:spcBef>
                <a:spcPct val="0"/>
              </a:spcBef>
              <a:buNone/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/>
              <a:t>Why do we need a Healthy Breakfast?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5690" y="1054579"/>
            <a:ext cx="8752623" cy="2554523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/>
              <a:t>•Breakfast is called ‘the </a:t>
            </a:r>
            <a:r>
              <a:rPr lang="en-US" sz="2000" b="1" dirty="0"/>
              <a:t>most important meal of the </a:t>
            </a:r>
            <a:r>
              <a:rPr lang="en-US" sz="2000" dirty="0"/>
              <a:t>day</a:t>
            </a:r>
            <a:r>
              <a:rPr lang="en-US" sz="2000" b="1" dirty="0"/>
              <a:t>’.</a:t>
            </a:r>
            <a:endParaRPr lang="en-US" sz="2000" dirty="0"/>
          </a:p>
          <a:p>
            <a:pPr>
              <a:lnSpc>
                <a:spcPct val="200000"/>
              </a:lnSpc>
            </a:pPr>
            <a:r>
              <a:rPr lang="en-US" sz="2000" dirty="0"/>
              <a:t>•Breakfast replenishes the supply of glucose to </a:t>
            </a:r>
            <a:r>
              <a:rPr lang="en-US" sz="2000" b="1" dirty="0"/>
              <a:t>boost energy</a:t>
            </a:r>
            <a:r>
              <a:rPr lang="en-US" sz="2000" dirty="0"/>
              <a:t>.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•Breakfast improves </a:t>
            </a:r>
            <a:r>
              <a:rPr lang="en-US" sz="2000" b="1" dirty="0"/>
              <a:t>the ability to concentrate </a:t>
            </a:r>
            <a:r>
              <a:rPr lang="en-US" sz="2000" dirty="0"/>
              <a:t>and can help with </a:t>
            </a:r>
            <a:r>
              <a:rPr lang="en-US" sz="2000" b="1" dirty="0"/>
              <a:t>better weight management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852805" y="3684312"/>
            <a:ext cx="6696743" cy="71864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>
              <a:spcAft>
                <a:spcPts val="600"/>
              </a:spcAft>
            </a:pPr>
            <a:r>
              <a:rPr lang="en-US" sz="2400" dirty="0"/>
              <a:t>Despite of the numerous benefits of breakfast, many people often </a:t>
            </a:r>
            <a:r>
              <a:rPr lang="en-US" sz="2800" b="1" i="1" dirty="0">
                <a:solidFill>
                  <a:schemeClr val="tx1"/>
                </a:solidFill>
              </a:rPr>
              <a:t>SKIP</a:t>
            </a:r>
            <a:r>
              <a:rPr lang="en-US" sz="2800" b="1" i="1" dirty="0"/>
              <a:t> it</a:t>
            </a:r>
            <a:r>
              <a:rPr lang="en-US" sz="2400" dirty="0"/>
              <a:t>, for a variety of reasons. 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34551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autam.arora\Documents\Health Food &amp; Drinks Products\HONEY\Enarva Honey-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55" y="0"/>
            <a:ext cx="9192256" cy="516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25642" y="2111107"/>
            <a:ext cx="4367122" cy="1152128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18" tIns="45709" rIns="91418" bIns="45709" rtlCol="0" anchor="ctr">
            <a:normAutofit fontScale="90000" lnSpcReduction="20000"/>
          </a:bodyPr>
          <a:lstStyle>
            <a:defPPr>
              <a:defRPr lang="en-US"/>
            </a:defPPr>
            <a:lvl1pPr algn="ctr">
              <a:lnSpc>
                <a:spcPct val="150000"/>
              </a:lnSpc>
              <a:spcBef>
                <a:spcPct val="0"/>
              </a:spcBef>
              <a:buNone/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 smtClean="0"/>
              <a:t>Introducing</a:t>
            </a:r>
          </a:p>
          <a:p>
            <a:r>
              <a:rPr lang="en-IN" dirty="0" smtClean="0"/>
              <a:t> ENERVA Breakfast Honey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1096624" y="3956747"/>
            <a:ext cx="447205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b="1" i="1" dirty="0" smtClean="0"/>
              <a:t>Make your breakfast healthy with tasty with</a:t>
            </a:r>
          </a:p>
          <a:p>
            <a:pPr algn="ctr"/>
            <a:r>
              <a:rPr lang="en-IN" sz="2000" b="1" i="1" dirty="0" smtClean="0"/>
              <a:t>Enerva Breakfast Honey</a:t>
            </a:r>
            <a:endParaRPr lang="en-IN" sz="2000" b="1" i="1" dirty="0"/>
          </a:p>
        </p:txBody>
      </p:sp>
    </p:spTree>
    <p:extLst>
      <p:ext uri="{BB962C8B-B14F-4D97-AF65-F5344CB8AC3E}">
        <p14:creationId xmlns:p14="http://schemas.microsoft.com/office/powerpoint/2010/main" val="38697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91880" y="306624"/>
            <a:ext cx="2664296" cy="1112998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18" tIns="45709" rIns="91418" bIns="45709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IN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ENERVA</a:t>
            </a:r>
          </a:p>
          <a:p>
            <a:pPr algn="ctr">
              <a:spcBef>
                <a:spcPct val="0"/>
              </a:spcBef>
            </a:pPr>
            <a:r>
              <a:rPr lang="en-IN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Breakfast </a:t>
            </a:r>
            <a:r>
              <a:rPr lang="en-IN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Honey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8464" y="1694084"/>
            <a:ext cx="56166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/>
              <a:t>Enerva Breakfast Honey </a:t>
            </a:r>
            <a:r>
              <a:rPr lang="en-IN" sz="2000" dirty="0" smtClean="0"/>
              <a:t>is </a:t>
            </a:r>
            <a:r>
              <a:rPr lang="en-IN" sz="2000" b="1" dirty="0" smtClean="0"/>
              <a:t>delicious and healthy</a:t>
            </a:r>
            <a:r>
              <a:rPr lang="en-IN" sz="2000" dirty="0" smtClean="0"/>
              <a:t>. It </a:t>
            </a:r>
            <a:r>
              <a:rPr lang="en-IN" sz="2000" b="1" dirty="0" smtClean="0"/>
              <a:t>is pure and natural </a:t>
            </a:r>
            <a:r>
              <a:rPr lang="en-IN" sz="2000" dirty="0" smtClean="0"/>
              <a:t>with no added sugar and no adulteration.</a:t>
            </a:r>
          </a:p>
          <a:p>
            <a:r>
              <a:rPr lang="en-IN" sz="2000" dirty="0" smtClean="0"/>
              <a:t>Enjoy Honey with every meal and get the best health benefits from it.</a:t>
            </a:r>
            <a:endParaRPr lang="en-IN" sz="2000" dirty="0"/>
          </a:p>
        </p:txBody>
      </p:sp>
      <p:sp>
        <p:nvSpPr>
          <p:cNvPr id="7" name="Oval 6"/>
          <p:cNvSpPr/>
          <p:nvPr/>
        </p:nvSpPr>
        <p:spPr>
          <a:xfrm>
            <a:off x="971599" y="3507854"/>
            <a:ext cx="1789469" cy="72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tx1"/>
                </a:solidFill>
              </a:rPr>
              <a:t>Healthy</a:t>
            </a:r>
            <a:endParaRPr lang="en-IN" sz="20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36776" y="3507854"/>
            <a:ext cx="1867272" cy="72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</a:rPr>
              <a:t>Nutritious </a:t>
            </a:r>
          </a:p>
        </p:txBody>
      </p:sp>
      <p:sp>
        <p:nvSpPr>
          <p:cNvPr id="9" name="Oval 8"/>
          <p:cNvSpPr/>
          <p:nvPr/>
        </p:nvSpPr>
        <p:spPr>
          <a:xfrm>
            <a:off x="5292080" y="3507854"/>
            <a:ext cx="1867272" cy="72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tx1"/>
                </a:solidFill>
              </a:rPr>
              <a:t>Tasty </a:t>
            </a:r>
            <a:endParaRPr lang="en-IN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56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71800" y="1023578"/>
            <a:ext cx="2376264" cy="1224136"/>
          </a:xfrm>
          <a:prstGeom prst="rect">
            <a:avLst/>
          </a:prstGeom>
          <a:solidFill>
            <a:srgbClr val="FFC000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chemeClr val="tx1"/>
                </a:solidFill>
              </a:rPr>
              <a:t>Pure &amp; Natural</a:t>
            </a:r>
            <a:endParaRPr lang="en-IN" sz="28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26470" y="2499742"/>
            <a:ext cx="2376264" cy="1224136"/>
          </a:xfrm>
          <a:prstGeom prst="rect">
            <a:avLst/>
          </a:prstGeom>
          <a:solidFill>
            <a:srgbClr val="FFC000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chemeClr val="tx1"/>
                </a:solidFill>
              </a:rPr>
              <a:t>No Adulteration </a:t>
            </a:r>
            <a:endParaRPr lang="en-IN" sz="2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14602" y="1023578"/>
            <a:ext cx="2376264" cy="1224136"/>
          </a:xfrm>
          <a:prstGeom prst="rect">
            <a:avLst/>
          </a:prstGeom>
          <a:solidFill>
            <a:srgbClr val="FFC000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chemeClr val="tx1"/>
                </a:solidFill>
              </a:rPr>
              <a:t>No Added Sugar</a:t>
            </a:r>
            <a:endParaRPr lang="en-IN" sz="28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039" y="1635646"/>
            <a:ext cx="4621509" cy="350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2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93096" y="1980296"/>
            <a:ext cx="3528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A </a:t>
            </a:r>
            <a:r>
              <a:rPr lang="en-US" sz="2000" b="1" dirty="0"/>
              <a:t>spoonful of honey </a:t>
            </a:r>
            <a:r>
              <a:rPr lang="en-US" sz="2000" dirty="0"/>
              <a:t>taken with warm water in the morning is known to aid weight management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Manage your weight with Enerva Breakfast Honey </a:t>
            </a:r>
            <a:endParaRPr lang="en-IN" sz="2000" dirty="0"/>
          </a:p>
        </p:txBody>
      </p:sp>
      <p:pic>
        <p:nvPicPr>
          <p:cNvPr id="1026" name="Picture 2" descr="Honey for weight: How to lose weight with honey and warm wa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7654"/>
            <a:ext cx="3312368" cy="24842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71800" y="306624"/>
            <a:ext cx="4032448" cy="1112998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18" tIns="45709" rIns="91418" bIns="45709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IN" sz="2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Weight Management with ENERVA Breakfast </a:t>
            </a:r>
            <a:r>
              <a:rPr lang="en-IN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Honey </a:t>
            </a:r>
          </a:p>
        </p:txBody>
      </p:sp>
      <p:sp>
        <p:nvSpPr>
          <p:cNvPr id="6" name="Rectangle 5"/>
          <p:cNvSpPr/>
          <p:nvPr/>
        </p:nvSpPr>
        <p:spPr>
          <a:xfrm>
            <a:off x="35496" y="483042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1050" dirty="0"/>
              <a:t>https://www.healthifyme.com/blog/benefits-of-using-honey-for-weight-loss/</a:t>
            </a:r>
          </a:p>
        </p:txBody>
      </p:sp>
    </p:spTree>
    <p:extLst>
      <p:ext uri="{BB962C8B-B14F-4D97-AF65-F5344CB8AC3E}">
        <p14:creationId xmlns:p14="http://schemas.microsoft.com/office/powerpoint/2010/main" val="5870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99992" y="1851670"/>
            <a:ext cx="43204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 </a:t>
            </a:r>
            <a:r>
              <a:rPr lang="en-US" sz="2000" b="1" dirty="0"/>
              <a:t>healthy substitute to </a:t>
            </a:r>
            <a:r>
              <a:rPr lang="en-US" sz="2000" b="1" dirty="0" smtClean="0"/>
              <a:t>sugar</a:t>
            </a:r>
            <a:r>
              <a:rPr lang="en-US" sz="2000" dirty="0" smtClean="0"/>
              <a:t>, known </a:t>
            </a:r>
            <a:r>
              <a:rPr lang="en-US" sz="2000" dirty="0"/>
              <a:t>to </a:t>
            </a:r>
            <a:r>
              <a:rPr lang="en-US" sz="2000" dirty="0" smtClean="0"/>
              <a:t>Honey is a good </a:t>
            </a:r>
            <a:r>
              <a:rPr lang="en-US" sz="2000" dirty="0"/>
              <a:t>source of energy as </a:t>
            </a:r>
            <a:r>
              <a:rPr lang="en-US" sz="2000" dirty="0" smtClean="0"/>
              <a:t>it has </a:t>
            </a:r>
            <a:r>
              <a:rPr lang="en-US" sz="2000" b="1" dirty="0" smtClean="0"/>
              <a:t>natural </a:t>
            </a:r>
            <a:r>
              <a:rPr lang="en-US" sz="2000" b="1" dirty="0"/>
              <a:t>sugar </a:t>
            </a:r>
            <a:r>
              <a:rPr lang="en-US" sz="2000" dirty="0"/>
              <a:t>and </a:t>
            </a:r>
            <a:r>
              <a:rPr lang="en-US" sz="2000" b="1" dirty="0"/>
              <a:t>carbohydrates </a:t>
            </a:r>
            <a:r>
              <a:rPr lang="en-US" sz="2000" b="1" dirty="0" smtClean="0"/>
              <a:t>which can </a:t>
            </a:r>
            <a:r>
              <a:rPr lang="en-US" sz="2000" b="1" dirty="0"/>
              <a:t>easily be digested by the body</a:t>
            </a:r>
          </a:p>
        </p:txBody>
      </p:sp>
      <p:pic>
        <p:nvPicPr>
          <p:cNvPr id="2050" name="Picture 2" descr="Is Honey Healthy? | Food Network Healthy Eats: Recipes, Ideas, and Food  News | Food 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9622"/>
            <a:ext cx="386715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71800" y="306624"/>
            <a:ext cx="4032448" cy="1112998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18" tIns="45709" rIns="91418" bIns="45709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IN" sz="2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Healthy substitute to sugar  with ENERVA Breakfast Honey </a:t>
            </a:r>
            <a:endParaRPr lang="en-IN" sz="2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939" y="4830420"/>
            <a:ext cx="27943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100" dirty="0"/>
              <a:t>https://time.com/5566237/is-honey-healthy/</a:t>
            </a:r>
          </a:p>
        </p:txBody>
      </p:sp>
    </p:spTree>
    <p:extLst>
      <p:ext uri="{BB962C8B-B14F-4D97-AF65-F5344CB8AC3E}">
        <p14:creationId xmlns:p14="http://schemas.microsoft.com/office/powerpoint/2010/main" val="311199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55976" y="1908288"/>
            <a:ext cx="3528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Ginger </a:t>
            </a:r>
            <a:r>
              <a:rPr lang="en-US" sz="2000" dirty="0"/>
              <a:t>and Honey, </a:t>
            </a:r>
            <a:r>
              <a:rPr lang="en-US" sz="2000" b="1" dirty="0"/>
              <a:t>is a natural cure for cough</a:t>
            </a:r>
            <a:r>
              <a:rPr lang="en-US" sz="2000" dirty="0"/>
              <a:t> and throat irritation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Drink warm water mixing Enerva Honey and ginger.</a:t>
            </a:r>
          </a:p>
          <a:p>
            <a:endParaRPr lang="en-US" sz="2000" dirty="0"/>
          </a:p>
        </p:txBody>
      </p:sp>
      <p:pic>
        <p:nvPicPr>
          <p:cNvPr id="3074" name="Picture 2" descr="Ginger Licorice Infused Honey Recipe (Sun and Stovetop Method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635646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71800" y="306624"/>
            <a:ext cx="4032448" cy="1112998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18" tIns="45709" rIns="91418" bIns="45709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IN" sz="2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Natural cure for cough with ENERVA Breakfast Honey </a:t>
            </a:r>
            <a:endParaRPr lang="en-IN" sz="2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714" y="474942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1200" dirty="0"/>
              <a:t>https://www.medicalnewstoday.com/articles/322394</a:t>
            </a:r>
          </a:p>
        </p:txBody>
      </p:sp>
    </p:spTree>
    <p:extLst>
      <p:ext uri="{BB962C8B-B14F-4D97-AF65-F5344CB8AC3E}">
        <p14:creationId xmlns:p14="http://schemas.microsoft.com/office/powerpoint/2010/main" val="374699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277</Words>
  <Application>Microsoft Office PowerPoint</Application>
  <PresentationFormat>On-screen Show (16:9)</PresentationFormat>
  <Paragraphs>48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Gautam Arora</dc:creator>
  <cp:lastModifiedBy>ADMIN</cp:lastModifiedBy>
  <cp:revision>16</cp:revision>
  <dcterms:created xsi:type="dcterms:W3CDTF">2021-09-13T12:43:40Z</dcterms:created>
  <dcterms:modified xsi:type="dcterms:W3CDTF">2021-09-14T14:02:22Z</dcterms:modified>
</cp:coreProperties>
</file>