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2C38-CDB7-447C-9DEF-56A9B2190E00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D633-CCE2-42E6-AEC4-CDD8E73312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68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2C38-CDB7-447C-9DEF-56A9B2190E00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D633-CCE2-42E6-AEC4-CDD8E73312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280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2C38-CDB7-447C-9DEF-56A9B2190E00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D633-CCE2-42E6-AEC4-CDD8E73312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499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2C38-CDB7-447C-9DEF-56A9B2190E00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D633-CCE2-42E6-AEC4-CDD8E7331246}" type="slidenum">
              <a:rPr lang="en-IN" smtClean="0"/>
              <a:t>‹#›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59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2C38-CDB7-447C-9DEF-56A9B2190E00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D633-CCE2-42E6-AEC4-CDD8E73312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607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2C38-CDB7-447C-9DEF-56A9B2190E00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D633-CCE2-42E6-AEC4-CDD8E73312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102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2C38-CDB7-447C-9DEF-56A9B2190E00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D633-CCE2-42E6-AEC4-CDD8E73312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24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2C38-CDB7-447C-9DEF-56A9B2190E00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D633-CCE2-42E6-AEC4-CDD8E73312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695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2C38-CDB7-447C-9DEF-56A9B2190E00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D633-CCE2-42E6-AEC4-CDD8E73312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730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2C38-CDB7-447C-9DEF-56A9B2190E00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D633-CCE2-42E6-AEC4-CDD8E73312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952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32C38-CDB7-447C-9DEF-56A9B2190E00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D633-CCE2-42E6-AEC4-CDD8E73312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179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32C38-CDB7-447C-9DEF-56A9B2190E00}" type="datetimeFigureOut">
              <a:rPr lang="en-IN" smtClean="0"/>
              <a:t>14-09-2021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CD633-CCE2-42E6-AEC4-CDD8E7331246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20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8" y="0"/>
            <a:ext cx="9280001" cy="52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7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Callout 1 (Border and Accent Bar) 3"/>
          <p:cNvSpPr/>
          <p:nvPr/>
        </p:nvSpPr>
        <p:spPr>
          <a:xfrm>
            <a:off x="691009" y="1387579"/>
            <a:ext cx="2880320" cy="2588327"/>
          </a:xfrm>
          <a:prstGeom prst="accentBorderCallout1">
            <a:avLst>
              <a:gd name="adj1" fmla="val 49542"/>
              <a:gd name="adj2" fmla="val 107629"/>
              <a:gd name="adj3" fmla="val 49532"/>
              <a:gd name="adj4" fmla="val 15198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IN" sz="2400" b="1" dirty="0" smtClean="0"/>
          </a:p>
          <a:p>
            <a:pPr marL="109728" indent="0">
              <a:buNone/>
            </a:pPr>
            <a:r>
              <a:rPr lang="en-IN" sz="2000" b="1" dirty="0" smtClean="0"/>
              <a:t>Thyme extract</a:t>
            </a:r>
          </a:p>
          <a:p>
            <a:pPr marL="109728" indent="0">
              <a:buNone/>
            </a:pPr>
            <a:r>
              <a:rPr lang="en-US" dirty="0" smtClean="0"/>
              <a:t>Thyme can help promote hair growth by both stimulating the scalp and actively preventing hair loss. </a:t>
            </a: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981" y="1019628"/>
            <a:ext cx="3970412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52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all" dirty="0" smtClean="0">
                <a:solidFill>
                  <a:schemeClr val="accent5">
                    <a:lumMod val="75000"/>
                  </a:schemeClr>
                </a:solidFill>
              </a:rPr>
              <a:t>ASSURE Gentle conditioning SHAMPOO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059016" cy="3394472"/>
          </a:xfrm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</a:pPr>
            <a:r>
              <a:rPr lang="en-US" sz="2000" dirty="0">
                <a:solidFill>
                  <a:srgbClr val="595959"/>
                </a:solidFill>
                <a:cs typeface="Helvetica"/>
              </a:rPr>
              <a:t>Extreme heat, cold, sun exposure / chemicals / poor diet can leave hair dry, brittle and </a:t>
            </a:r>
            <a:r>
              <a:rPr lang="en-US" sz="2000" dirty="0" smtClean="0">
                <a:solidFill>
                  <a:srgbClr val="595959"/>
                </a:solidFill>
                <a:cs typeface="Helvetica"/>
              </a:rPr>
              <a:t>damaged</a:t>
            </a:r>
          </a:p>
          <a:p>
            <a:pPr algn="just">
              <a:spcBef>
                <a:spcPts val="400"/>
              </a:spcBef>
            </a:pPr>
            <a:endParaRPr lang="en-US" sz="2000" dirty="0">
              <a:solidFill>
                <a:srgbClr val="595959"/>
              </a:solidFill>
              <a:cs typeface="Helvetica"/>
            </a:endParaRPr>
          </a:p>
          <a:p>
            <a:pPr algn="just">
              <a:spcBef>
                <a:spcPts val="400"/>
              </a:spcBef>
            </a:pPr>
            <a:r>
              <a:rPr lang="en-US" sz="2000" dirty="0">
                <a:solidFill>
                  <a:srgbClr val="595959"/>
                </a:solidFill>
                <a:cs typeface="Helvetica"/>
              </a:rPr>
              <a:t>Enriched with </a:t>
            </a:r>
            <a:r>
              <a:rPr lang="en-US" sz="2000" b="1" dirty="0">
                <a:solidFill>
                  <a:srgbClr val="595959"/>
                </a:solidFill>
                <a:cs typeface="Helvetica"/>
              </a:rPr>
              <a:t>Green Tea Extract</a:t>
            </a:r>
            <a:r>
              <a:rPr lang="en-US" sz="2000" dirty="0">
                <a:solidFill>
                  <a:srgbClr val="595959"/>
                </a:solidFill>
                <a:cs typeface="Helvetica"/>
              </a:rPr>
              <a:t>, which refreshes the hair and scalp, as it cleanses, soothes, restores dry hair and repairs </a:t>
            </a:r>
            <a:r>
              <a:rPr lang="en-US" sz="2000" dirty="0" smtClean="0">
                <a:solidFill>
                  <a:srgbClr val="595959"/>
                </a:solidFill>
                <a:cs typeface="Helvetica"/>
              </a:rPr>
              <a:t>split-ends</a:t>
            </a:r>
          </a:p>
          <a:p>
            <a:pPr algn="just">
              <a:spcBef>
                <a:spcPts val="400"/>
              </a:spcBef>
            </a:pPr>
            <a:endParaRPr lang="en-US" sz="2000" dirty="0">
              <a:solidFill>
                <a:srgbClr val="595959"/>
              </a:solidFill>
              <a:cs typeface="Helvetica"/>
            </a:endParaRPr>
          </a:p>
          <a:p>
            <a:pPr algn="just">
              <a:spcBef>
                <a:spcPts val="400"/>
              </a:spcBef>
            </a:pPr>
            <a:r>
              <a:rPr lang="en-US" sz="2000" b="1" dirty="0">
                <a:solidFill>
                  <a:srgbClr val="595959"/>
                </a:solidFill>
                <a:cs typeface="Helvetica"/>
              </a:rPr>
              <a:t>Milk protein</a:t>
            </a:r>
            <a:r>
              <a:rPr lang="en-US" sz="2000" dirty="0">
                <a:solidFill>
                  <a:srgbClr val="595959"/>
                </a:solidFill>
                <a:cs typeface="Helvetica"/>
              </a:rPr>
              <a:t> moisturizes and conditions the hair without weighing it </a:t>
            </a:r>
            <a:r>
              <a:rPr lang="en-US" sz="2000" dirty="0" smtClean="0">
                <a:solidFill>
                  <a:srgbClr val="595959"/>
                </a:solidFill>
                <a:cs typeface="Helvetica"/>
              </a:rPr>
              <a:t>down</a:t>
            </a:r>
          </a:p>
          <a:p>
            <a:pPr algn="just">
              <a:spcBef>
                <a:spcPts val="400"/>
              </a:spcBef>
            </a:pPr>
            <a:endParaRPr lang="en-US" sz="2000" dirty="0">
              <a:solidFill>
                <a:srgbClr val="595959"/>
              </a:solidFill>
              <a:cs typeface="Helvetica"/>
            </a:endParaRPr>
          </a:p>
          <a:p>
            <a:pPr marL="274320" indent="-274320" algn="just">
              <a:spcBef>
                <a:spcPts val="400"/>
              </a:spcBef>
            </a:pPr>
            <a:r>
              <a:rPr lang="en-US" sz="2000" dirty="0" smtClean="0">
                <a:solidFill>
                  <a:srgbClr val="595959"/>
                </a:solidFill>
                <a:cs typeface="Helvetica"/>
              </a:rPr>
              <a:t>Suitable for dry and damaged hair types</a:t>
            </a:r>
          </a:p>
          <a:p>
            <a:pPr algn="just"/>
            <a:endParaRPr lang="en-IN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59582"/>
            <a:ext cx="265371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94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71600" y="970858"/>
            <a:ext cx="2088232" cy="1872209"/>
            <a:chOff x="1043608" y="1059582"/>
            <a:chExt cx="2088232" cy="187220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" name="Line Callout 1 (Border and Accent Bar) 4"/>
            <p:cNvSpPr/>
            <p:nvPr/>
          </p:nvSpPr>
          <p:spPr>
            <a:xfrm>
              <a:off x="1043608" y="1347614"/>
              <a:ext cx="2088232" cy="1584177"/>
            </a:xfrm>
            <a:prstGeom prst="accentBorderCallout1">
              <a:avLst>
                <a:gd name="adj1" fmla="val 81026"/>
                <a:gd name="adj2" fmla="val 107109"/>
                <a:gd name="adj3" fmla="val 55654"/>
                <a:gd name="adj4" fmla="val 130669"/>
              </a:avLst>
            </a:prstGeom>
            <a:grpFill/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lvl="0">
                <a:defRPr/>
              </a:pPr>
              <a:r>
                <a:rPr lang="en-US" dirty="0" smtClean="0"/>
                <a:t>Nourishing, strengthening and </a:t>
              </a:r>
              <a:r>
                <a:rPr lang="en-US" dirty="0" err="1" smtClean="0"/>
                <a:t>moisturising</a:t>
              </a:r>
              <a:r>
                <a:rPr lang="en-US" dirty="0" smtClean="0"/>
                <a:t> from root to tip. </a:t>
              </a: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043608" y="1059582"/>
              <a:ext cx="504056" cy="442423"/>
            </a:xfrm>
            <a:prstGeom prst="roundRect">
              <a:avLst/>
            </a:prstGeom>
            <a:grpFill/>
            <a:ln w="25400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1600" b="1" kern="0" dirty="0" smtClean="0">
                  <a:latin typeface="Calibri"/>
                </a:rPr>
                <a:t>1</a:t>
              </a:r>
              <a:endParaRPr kumimoji="0" lang="en-I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091679" y="130324"/>
            <a:ext cx="6432649" cy="857250"/>
          </a:xfrm>
        </p:spPr>
        <p:txBody>
          <a:bodyPr>
            <a:noAutofit/>
          </a:bodyPr>
          <a:lstStyle/>
          <a:p>
            <a:pPr algn="ctr"/>
            <a:r>
              <a:rPr lang="en-US" sz="3200" b="1" cap="all" dirty="0" smtClean="0">
                <a:solidFill>
                  <a:schemeClr val="accent5">
                    <a:lumMod val="75000"/>
                  </a:schemeClr>
                </a:solidFill>
              </a:rPr>
              <a:t>Product Features</a:t>
            </a:r>
            <a:endParaRPr lang="en-IN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7544" y="3075806"/>
            <a:ext cx="2088232" cy="1872209"/>
            <a:chOff x="3153296" y="2959844"/>
            <a:chExt cx="2088232" cy="187220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9" name="Line Callout 1 (Border and Accent Bar) 8"/>
            <p:cNvSpPr/>
            <p:nvPr/>
          </p:nvSpPr>
          <p:spPr>
            <a:xfrm>
              <a:off x="3153296" y="3247876"/>
              <a:ext cx="2088232" cy="1584177"/>
            </a:xfrm>
            <a:prstGeom prst="accentBorderCallout1">
              <a:avLst>
                <a:gd name="adj1" fmla="val 81026"/>
                <a:gd name="adj2" fmla="val 107109"/>
                <a:gd name="adj3" fmla="val 55654"/>
                <a:gd name="adj4" fmla="val 130669"/>
              </a:avLst>
            </a:prstGeom>
            <a:grpFill/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r>
                <a:rPr lang="en-US" dirty="0" smtClean="0"/>
                <a:t>Gently cleanse dry and damage hair</a:t>
              </a:r>
              <a:endParaRPr lang="en-IN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153296" y="2959844"/>
              <a:ext cx="504056" cy="442423"/>
            </a:xfrm>
            <a:prstGeom prst="roundRect">
              <a:avLst/>
            </a:prstGeom>
            <a:grpFill/>
            <a:ln w="25400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1600" b="1" kern="0" dirty="0" smtClean="0">
                  <a:latin typeface="Calibri"/>
                </a:rPr>
                <a:t>3</a:t>
              </a:r>
              <a:endParaRPr kumimoji="0" lang="en-I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28184" y="411509"/>
            <a:ext cx="2115310" cy="1944217"/>
            <a:chOff x="6228184" y="483518"/>
            <a:chExt cx="2115310" cy="194421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2" name="Line Callout 1 (Border and Accent Bar) 11"/>
            <p:cNvSpPr/>
            <p:nvPr/>
          </p:nvSpPr>
          <p:spPr>
            <a:xfrm>
              <a:off x="6255494" y="843558"/>
              <a:ext cx="2088000" cy="1584177"/>
            </a:xfrm>
            <a:prstGeom prst="accentBorderCallout1">
              <a:avLst>
                <a:gd name="adj1" fmla="val 32926"/>
                <a:gd name="adj2" fmla="val -8333"/>
                <a:gd name="adj3" fmla="val 67023"/>
                <a:gd name="adj4" fmla="val -39373"/>
              </a:avLst>
            </a:prstGeom>
            <a:grpFill/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lvl="0">
                <a:defRPr/>
              </a:pPr>
              <a:r>
                <a:rPr lang="en-US" dirty="0" smtClean="0"/>
                <a:t>Repairs split-ends </a:t>
              </a:r>
              <a:endParaRPr kumimoji="0" lang="en-I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228184" y="483518"/>
              <a:ext cx="504056" cy="442423"/>
            </a:xfrm>
            <a:prstGeom prst="roundRect">
              <a:avLst/>
            </a:prstGeom>
            <a:grpFill/>
            <a:ln w="25400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1600" b="1" kern="0" dirty="0" smtClean="0">
                  <a:latin typeface="Calibri"/>
                </a:rPr>
                <a:t>2</a:t>
              </a:r>
              <a:endParaRPr kumimoji="0" lang="en-I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12160" y="2499742"/>
            <a:ext cx="2088000" cy="1855123"/>
            <a:chOff x="6255494" y="572612"/>
            <a:chExt cx="2088000" cy="185512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5" name="Line Callout 1 (Border and Accent Bar) 14"/>
            <p:cNvSpPr/>
            <p:nvPr/>
          </p:nvSpPr>
          <p:spPr>
            <a:xfrm>
              <a:off x="6255494" y="843558"/>
              <a:ext cx="2088000" cy="1584177"/>
            </a:xfrm>
            <a:prstGeom prst="accentBorderCallout1">
              <a:avLst>
                <a:gd name="adj1" fmla="val 32926"/>
                <a:gd name="adj2" fmla="val -8333"/>
                <a:gd name="adj3" fmla="val 67023"/>
                <a:gd name="adj4" fmla="val -39373"/>
              </a:avLst>
            </a:prstGeom>
            <a:grpFill/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dirty="0" smtClean="0"/>
                <a:t>Conditions the hair without weighing it down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302570" y="572612"/>
              <a:ext cx="504056" cy="442423"/>
            </a:xfrm>
            <a:prstGeom prst="roundRect">
              <a:avLst/>
            </a:prstGeom>
            <a:grpFill/>
            <a:ln w="25400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1600" b="1" kern="0" dirty="0" smtClean="0">
                  <a:latin typeface="Calibri"/>
                </a:rPr>
                <a:t>4</a:t>
              </a:r>
              <a:endParaRPr kumimoji="0" lang="en-I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984766"/>
            <a:ext cx="2413965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36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Callout 1 (Border and Accent Bar) 3"/>
          <p:cNvSpPr/>
          <p:nvPr/>
        </p:nvSpPr>
        <p:spPr>
          <a:xfrm>
            <a:off x="691009" y="1387579"/>
            <a:ext cx="2880320" cy="2588327"/>
          </a:xfrm>
          <a:prstGeom prst="accentBorderCallout1">
            <a:avLst>
              <a:gd name="adj1" fmla="val 49542"/>
              <a:gd name="adj2" fmla="val 107629"/>
              <a:gd name="adj3" fmla="val 49532"/>
              <a:gd name="adj4" fmla="val 15198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IN" sz="2400" b="1" dirty="0" smtClean="0"/>
          </a:p>
          <a:p>
            <a:pPr marL="109728" indent="0">
              <a:buNone/>
            </a:pPr>
            <a:r>
              <a:rPr lang="en-IN" sz="2000" b="1" dirty="0" smtClean="0"/>
              <a:t>Green Tea extract</a:t>
            </a:r>
          </a:p>
          <a:p>
            <a:pPr marL="109728"/>
            <a:r>
              <a:rPr lang="en-US" sz="2000" b="1" dirty="0"/>
              <a:t> </a:t>
            </a:r>
            <a:r>
              <a:rPr lang="en-US" sz="2000" dirty="0"/>
              <a:t>It can protect your follicles against free radical damage</a:t>
            </a:r>
            <a:r>
              <a:rPr lang="en-US" sz="2000" dirty="0" smtClean="0"/>
              <a:t>.</a:t>
            </a:r>
            <a:r>
              <a:rPr lang="en-US" sz="2000" dirty="0"/>
              <a:t>  It can stimulate hair </a:t>
            </a:r>
            <a:r>
              <a:rPr lang="en-US" sz="2000" dirty="0" smtClean="0"/>
              <a:t>regrowth.</a:t>
            </a:r>
            <a:endParaRPr lang="en-US" sz="2000" dirty="0"/>
          </a:p>
          <a:p>
            <a:pPr marL="109728"/>
            <a:endParaRPr lang="en-US" sz="2000" b="1" dirty="0"/>
          </a:p>
          <a:p>
            <a:pPr marL="109728" indent="0">
              <a:buNone/>
            </a:pPr>
            <a:endParaRPr lang="en-IN" sz="2000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9582"/>
            <a:ext cx="3504086" cy="300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8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1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95486"/>
            <a:ext cx="7776864" cy="857250"/>
          </a:xfrm>
        </p:spPr>
        <p:txBody>
          <a:bodyPr>
            <a:noAutofit/>
          </a:bodyPr>
          <a:lstStyle/>
          <a:p>
            <a:pPr algn="ctr"/>
            <a:r>
              <a:rPr lang="en-US" sz="3200" b="1" cap="all" dirty="0">
                <a:solidFill>
                  <a:schemeClr val="accent5">
                    <a:lumMod val="75000"/>
                  </a:schemeClr>
                </a:solidFill>
              </a:rPr>
              <a:t>ASSURE </a:t>
            </a:r>
            <a:r>
              <a:rPr lang="en-US" sz="3200" b="1" cap="all" dirty="0" smtClean="0">
                <a:solidFill>
                  <a:schemeClr val="accent5">
                    <a:lumMod val="75000"/>
                  </a:schemeClr>
                </a:solidFill>
              </a:rPr>
              <a:t>Mild Nourishing SHAMPOO</a:t>
            </a:r>
            <a:endParaRPr lang="en-IN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AutoShape 4" descr="#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7975" y="1059582"/>
            <a:ext cx="6568280" cy="368192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595959"/>
                </a:solidFill>
                <a:cs typeface="Helvetica"/>
              </a:rPr>
              <a:t>Shampooing </a:t>
            </a:r>
            <a:r>
              <a:rPr lang="en-US" sz="2400" dirty="0">
                <a:solidFill>
                  <a:srgbClr val="595959"/>
                </a:solidFill>
                <a:cs typeface="Helvetica"/>
              </a:rPr>
              <a:t>everyday can strip the hair </a:t>
            </a:r>
            <a:r>
              <a:rPr lang="en-US" sz="2400" dirty="0" smtClean="0">
                <a:solidFill>
                  <a:srgbClr val="595959"/>
                </a:solidFill>
                <a:cs typeface="Helvetica"/>
              </a:rPr>
              <a:t>off </a:t>
            </a:r>
            <a:r>
              <a:rPr lang="en-US" sz="2400" dirty="0">
                <a:solidFill>
                  <a:srgbClr val="595959"/>
                </a:solidFill>
                <a:cs typeface="Helvetica"/>
              </a:rPr>
              <a:t>essential moisture produced by the scalp making it prone to damage and </a:t>
            </a:r>
            <a:r>
              <a:rPr lang="en-US" sz="2400" dirty="0" smtClean="0">
                <a:solidFill>
                  <a:srgbClr val="595959"/>
                </a:solidFill>
                <a:cs typeface="Helvetica"/>
              </a:rPr>
              <a:t>flakes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>
              <a:solidFill>
                <a:srgbClr val="595959"/>
              </a:solidFill>
              <a:cs typeface="Helvetica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  <a:cs typeface="Helvetica"/>
              </a:rPr>
              <a:t>This shampoo helps maintain the moisture balance in the hair and </a:t>
            </a:r>
            <a:r>
              <a:rPr lang="en-US" sz="2400" dirty="0" smtClean="0">
                <a:solidFill>
                  <a:srgbClr val="595959"/>
                </a:solidFill>
                <a:cs typeface="Helvetica"/>
              </a:rPr>
              <a:t>scalp</a:t>
            </a:r>
            <a:endParaRPr lang="en-US" sz="2400" dirty="0">
              <a:solidFill>
                <a:srgbClr val="595959"/>
              </a:solidFill>
              <a:cs typeface="Helvetic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09" y="1219459"/>
            <a:ext cx="2513245" cy="375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2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9622"/>
            <a:ext cx="6336704" cy="339447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>
                <a:solidFill>
                  <a:srgbClr val="595959"/>
                </a:solidFill>
                <a:cs typeface="Helvetica"/>
              </a:rPr>
              <a:t>It adds extra bounce to the hair leaving it glossy smooth and healthy</a:t>
            </a:r>
          </a:p>
          <a:p>
            <a:pPr algn="just"/>
            <a:endParaRPr lang="en-US" sz="2400" dirty="0" smtClean="0">
              <a:solidFill>
                <a:srgbClr val="595959"/>
              </a:solidFill>
              <a:cs typeface="Helvetica"/>
            </a:endParaRPr>
          </a:p>
          <a:p>
            <a:pPr algn="just"/>
            <a:r>
              <a:rPr lang="en-US" sz="2400" dirty="0" smtClean="0">
                <a:solidFill>
                  <a:srgbClr val="595959"/>
                </a:solidFill>
                <a:cs typeface="Helvetica"/>
              </a:rPr>
              <a:t>Enriched with Avocado Oil and Rosemary that sufficiently hydrates the hair and scalp and repairs split ends </a:t>
            </a:r>
          </a:p>
          <a:p>
            <a:pPr algn="just"/>
            <a:endParaRPr lang="en-US" sz="2400" dirty="0" smtClean="0">
              <a:solidFill>
                <a:srgbClr val="595959"/>
              </a:solidFill>
              <a:cs typeface="Helvetica"/>
            </a:endParaRPr>
          </a:p>
          <a:p>
            <a:pPr marL="274320" indent="-274320">
              <a:spcBef>
                <a:spcPts val="400"/>
              </a:spcBef>
            </a:pPr>
            <a:r>
              <a:rPr lang="en-US" sz="2400" dirty="0" smtClean="0">
                <a:solidFill>
                  <a:srgbClr val="595959"/>
                </a:solidFill>
                <a:cs typeface="Helvetica"/>
              </a:rPr>
              <a:t>Ideal for everyday use and suitable for all hair types</a:t>
            </a:r>
          </a:p>
          <a:p>
            <a:pPr algn="just"/>
            <a:endParaRPr lang="en-US" sz="2400" dirty="0" smtClean="0">
              <a:solidFill>
                <a:srgbClr val="595959"/>
              </a:solidFill>
              <a:cs typeface="Helvetica"/>
            </a:endParaRPr>
          </a:p>
          <a:p>
            <a:pPr algn="just"/>
            <a:endParaRPr lang="en-IN" sz="24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55576" y="123478"/>
            <a:ext cx="7848872" cy="857250"/>
          </a:xfrm>
        </p:spPr>
        <p:txBody>
          <a:bodyPr>
            <a:noAutofit/>
          </a:bodyPr>
          <a:lstStyle/>
          <a:p>
            <a:pPr algn="ctr"/>
            <a:r>
              <a:rPr lang="en-US" sz="3200" b="1" cap="all" dirty="0">
                <a:solidFill>
                  <a:schemeClr val="accent5">
                    <a:lumMod val="75000"/>
                  </a:schemeClr>
                </a:solidFill>
              </a:rPr>
              <a:t>ASSURE </a:t>
            </a:r>
            <a:r>
              <a:rPr lang="en-US" sz="3200" b="1" cap="all" dirty="0" smtClean="0">
                <a:solidFill>
                  <a:schemeClr val="accent5">
                    <a:lumMod val="75000"/>
                  </a:schemeClr>
                </a:solidFill>
              </a:rPr>
              <a:t>Mild Nourishing SHAMPOO</a:t>
            </a:r>
            <a:endParaRPr lang="en-IN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09" y="1131590"/>
            <a:ext cx="2653709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6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71600" y="970858"/>
            <a:ext cx="2088232" cy="1872209"/>
            <a:chOff x="1043608" y="1059582"/>
            <a:chExt cx="2088232" cy="187220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" name="Line Callout 1 (Border and Accent Bar) 6"/>
            <p:cNvSpPr/>
            <p:nvPr/>
          </p:nvSpPr>
          <p:spPr>
            <a:xfrm>
              <a:off x="1043608" y="1347614"/>
              <a:ext cx="2088232" cy="1584177"/>
            </a:xfrm>
            <a:prstGeom prst="accentBorderCallout1">
              <a:avLst>
                <a:gd name="adj1" fmla="val 81026"/>
                <a:gd name="adj2" fmla="val 107109"/>
                <a:gd name="adj3" fmla="val 55654"/>
                <a:gd name="adj4" fmla="val 130669"/>
              </a:avLst>
            </a:prstGeom>
            <a:grpFill/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lvl="0">
                <a:defRPr/>
              </a:pPr>
              <a:r>
                <a:rPr lang="en-US" dirty="0"/>
                <a:t>A gentle hair cleanser that keeps hair </a:t>
              </a:r>
              <a:r>
                <a:rPr lang="en-US" dirty="0" smtClean="0"/>
                <a:t>healthy.</a:t>
              </a: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43608" y="1059582"/>
              <a:ext cx="504056" cy="442423"/>
            </a:xfrm>
            <a:prstGeom prst="roundRect">
              <a:avLst/>
            </a:prstGeom>
            <a:grpFill/>
            <a:ln w="25400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1600" b="1" kern="0" dirty="0" smtClean="0">
                  <a:latin typeface="Calibri"/>
                </a:rPr>
                <a:t>1</a:t>
              </a:r>
              <a:endParaRPr kumimoji="0" lang="en-I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1091679" y="130324"/>
            <a:ext cx="6432649" cy="857250"/>
          </a:xfrm>
        </p:spPr>
        <p:txBody>
          <a:bodyPr>
            <a:noAutofit/>
          </a:bodyPr>
          <a:lstStyle/>
          <a:p>
            <a:pPr algn="ctr"/>
            <a:r>
              <a:rPr lang="en-US" sz="3200" b="1" cap="all" dirty="0" smtClean="0">
                <a:solidFill>
                  <a:schemeClr val="accent5">
                    <a:lumMod val="75000"/>
                  </a:schemeClr>
                </a:solidFill>
              </a:rPr>
              <a:t>Product Features</a:t>
            </a:r>
            <a:endParaRPr lang="en-IN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67544" y="3075806"/>
            <a:ext cx="2088232" cy="1872209"/>
            <a:chOff x="3153296" y="2959844"/>
            <a:chExt cx="2088232" cy="187220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5" name="Line Callout 1 (Border and Accent Bar) 14"/>
            <p:cNvSpPr/>
            <p:nvPr/>
          </p:nvSpPr>
          <p:spPr>
            <a:xfrm>
              <a:off x="3153296" y="3247876"/>
              <a:ext cx="2088232" cy="1584177"/>
            </a:xfrm>
            <a:prstGeom prst="accentBorderCallout1">
              <a:avLst>
                <a:gd name="adj1" fmla="val 81026"/>
                <a:gd name="adj2" fmla="val 107109"/>
                <a:gd name="adj3" fmla="val 55654"/>
                <a:gd name="adj4" fmla="val 130669"/>
              </a:avLst>
            </a:prstGeom>
            <a:grpFill/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r>
                <a:rPr lang="en-US" dirty="0"/>
                <a:t>Extra bounce &amp; promotes hair </a:t>
              </a:r>
              <a:r>
                <a:rPr lang="en-US" dirty="0" smtClean="0"/>
                <a:t>growth.</a:t>
              </a:r>
              <a:endParaRPr lang="en-IN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153296" y="2959844"/>
              <a:ext cx="504056" cy="442423"/>
            </a:xfrm>
            <a:prstGeom prst="roundRect">
              <a:avLst/>
            </a:prstGeom>
            <a:grpFill/>
            <a:ln w="25400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1600" b="1" kern="0" dirty="0" smtClean="0">
                  <a:latin typeface="Calibri"/>
                </a:rPr>
                <a:t>3</a:t>
              </a:r>
              <a:endParaRPr kumimoji="0" lang="en-I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28184" y="411509"/>
            <a:ext cx="2115310" cy="1944217"/>
            <a:chOff x="6228184" y="483518"/>
            <a:chExt cx="2115310" cy="194421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7" name="Line Callout 1 (Border and Accent Bar) 26"/>
            <p:cNvSpPr/>
            <p:nvPr/>
          </p:nvSpPr>
          <p:spPr>
            <a:xfrm>
              <a:off x="6255494" y="843558"/>
              <a:ext cx="2088000" cy="1584177"/>
            </a:xfrm>
            <a:prstGeom prst="accentBorderCallout1">
              <a:avLst>
                <a:gd name="adj1" fmla="val 32926"/>
                <a:gd name="adj2" fmla="val -8333"/>
                <a:gd name="adj3" fmla="val 67023"/>
                <a:gd name="adj4" fmla="val -39373"/>
              </a:avLst>
            </a:prstGeom>
            <a:grpFill/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lvl="0">
                <a:defRPr/>
              </a:pPr>
              <a:r>
                <a:rPr lang="en-US" dirty="0"/>
                <a:t>It’s natural extracts helps to manage moisture level without striping off hair natural oils</a:t>
              </a:r>
              <a:endParaRPr kumimoji="0" lang="en-I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228184" y="483518"/>
              <a:ext cx="504056" cy="442423"/>
            </a:xfrm>
            <a:prstGeom prst="roundRect">
              <a:avLst/>
            </a:prstGeom>
            <a:grpFill/>
            <a:ln w="25400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1600" b="1" kern="0" dirty="0" smtClean="0">
                  <a:latin typeface="Calibri"/>
                </a:rPr>
                <a:t>2</a:t>
              </a:r>
              <a:endParaRPr kumimoji="0" lang="en-I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12160" y="2499742"/>
            <a:ext cx="2088000" cy="1855123"/>
            <a:chOff x="6255494" y="572612"/>
            <a:chExt cx="2088000" cy="185512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1" name="Line Callout 1 (Border and Accent Bar) 30"/>
            <p:cNvSpPr/>
            <p:nvPr/>
          </p:nvSpPr>
          <p:spPr>
            <a:xfrm>
              <a:off x="6255494" y="843558"/>
              <a:ext cx="2088000" cy="1584177"/>
            </a:xfrm>
            <a:prstGeom prst="accentBorderCallout1">
              <a:avLst>
                <a:gd name="adj1" fmla="val 32926"/>
                <a:gd name="adj2" fmla="val -8333"/>
                <a:gd name="adj3" fmla="val 67023"/>
                <a:gd name="adj4" fmla="val -39373"/>
              </a:avLst>
            </a:prstGeom>
            <a:grpFill/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dirty="0"/>
                <a:t>Leaves hair strong, shiny and beautiful.</a:t>
              </a:r>
              <a:endParaRPr lang="en-IN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302570" y="572612"/>
              <a:ext cx="504056" cy="442423"/>
            </a:xfrm>
            <a:prstGeom prst="roundRect">
              <a:avLst/>
            </a:prstGeom>
            <a:grpFill/>
            <a:ln w="25400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1600" b="1" kern="0" dirty="0" smtClean="0">
                  <a:latin typeface="Calibri"/>
                </a:rPr>
                <a:t>4</a:t>
              </a:r>
              <a:endParaRPr kumimoji="0" lang="en-I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192068"/>
            <a:ext cx="2412464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6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vocado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74" y="1275606"/>
            <a:ext cx="317076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ine Callout 1 (Border and Accent Bar) 18"/>
          <p:cNvSpPr/>
          <p:nvPr/>
        </p:nvSpPr>
        <p:spPr>
          <a:xfrm>
            <a:off x="691009" y="1387579"/>
            <a:ext cx="2880320" cy="2588327"/>
          </a:xfrm>
          <a:prstGeom prst="accentBorderCallout1">
            <a:avLst>
              <a:gd name="adj1" fmla="val 49542"/>
              <a:gd name="adj2" fmla="val 107629"/>
              <a:gd name="adj3" fmla="val 49532"/>
              <a:gd name="adj4" fmla="val 15198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IN" sz="2400" b="1" dirty="0" smtClean="0"/>
          </a:p>
          <a:p>
            <a:pPr marL="109728" indent="0">
              <a:buNone/>
            </a:pPr>
            <a:r>
              <a:rPr lang="en-IN" sz="2000" b="1" dirty="0" smtClean="0"/>
              <a:t>Avocado Oil extract </a:t>
            </a:r>
            <a:r>
              <a:rPr lang="en-IN" dirty="0" smtClean="0"/>
              <a:t>Rejuvenate </a:t>
            </a:r>
            <a:r>
              <a:rPr lang="en-IN" dirty="0"/>
              <a:t>and moisturize the scalp.</a:t>
            </a:r>
          </a:p>
          <a:p>
            <a:r>
              <a:rPr lang="en-IN" dirty="0" smtClean="0"/>
              <a:t>  A </a:t>
            </a:r>
            <a:r>
              <a:rPr lang="en-IN" dirty="0"/>
              <a:t>rich source of proteins, </a:t>
            </a:r>
            <a:r>
              <a:rPr lang="en-IN" dirty="0" smtClean="0"/>
              <a:t>       </a:t>
            </a:r>
          </a:p>
          <a:p>
            <a:r>
              <a:rPr lang="en-IN" dirty="0"/>
              <a:t> </a:t>
            </a:r>
            <a:r>
              <a:rPr lang="en-IN" dirty="0" smtClean="0"/>
              <a:t> amino </a:t>
            </a:r>
            <a:r>
              <a:rPr lang="en-IN" dirty="0"/>
              <a:t>acids and vitamins, </a:t>
            </a:r>
          </a:p>
          <a:p>
            <a:r>
              <a:rPr lang="en-IN" dirty="0"/>
              <a:t>  </a:t>
            </a:r>
            <a:r>
              <a:rPr lang="en-IN" dirty="0" smtClean="0"/>
              <a:t>Soothe </a:t>
            </a:r>
            <a:r>
              <a:rPr lang="en-IN" dirty="0"/>
              <a:t>the scalp and </a:t>
            </a:r>
            <a:r>
              <a:rPr lang="en-IN" dirty="0" smtClean="0"/>
              <a:t>  </a:t>
            </a:r>
          </a:p>
          <a:p>
            <a:r>
              <a:rPr lang="en-IN" dirty="0"/>
              <a:t> </a:t>
            </a:r>
            <a:r>
              <a:rPr lang="en-IN" dirty="0" smtClean="0"/>
              <a:t> promotes </a:t>
            </a:r>
            <a:r>
              <a:rPr lang="en-IN" dirty="0"/>
              <a:t>long, strong, </a:t>
            </a:r>
            <a:r>
              <a:rPr lang="en-IN" dirty="0" smtClean="0"/>
              <a:t> </a:t>
            </a:r>
          </a:p>
          <a:p>
            <a:r>
              <a:rPr lang="en-IN" dirty="0"/>
              <a:t> </a:t>
            </a:r>
            <a:r>
              <a:rPr lang="en-IN" dirty="0" smtClean="0"/>
              <a:t> healthy</a:t>
            </a:r>
            <a:r>
              <a:rPr lang="en-IN" dirty="0"/>
              <a:t> hair growth.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27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Callout 1 (Border and Accent Bar) 18"/>
          <p:cNvSpPr/>
          <p:nvPr/>
        </p:nvSpPr>
        <p:spPr>
          <a:xfrm>
            <a:off x="691009" y="1387579"/>
            <a:ext cx="2880320" cy="2372303"/>
          </a:xfrm>
          <a:prstGeom prst="accentBorderCallout1">
            <a:avLst>
              <a:gd name="adj1" fmla="val 49542"/>
              <a:gd name="adj2" fmla="val 107629"/>
              <a:gd name="adj3" fmla="val 49532"/>
              <a:gd name="adj4" fmla="val 15198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IN" sz="2400" b="1" dirty="0" smtClean="0"/>
          </a:p>
          <a:p>
            <a:pPr marL="109728" indent="0">
              <a:buNone/>
            </a:pPr>
            <a:r>
              <a:rPr lang="en-IN" sz="2000" b="1" dirty="0" smtClean="0"/>
              <a:t>Rosemary extract</a:t>
            </a:r>
            <a:endParaRPr lang="en-IN" sz="2000" dirty="0" smtClean="0"/>
          </a:p>
          <a:p>
            <a:pPr marL="109728" indent="0">
              <a:buNone/>
            </a:pPr>
            <a:r>
              <a:rPr lang="en-IN" dirty="0" smtClean="0"/>
              <a:t>Improves </a:t>
            </a:r>
            <a:r>
              <a:rPr lang="en-IN" dirty="0"/>
              <a:t>blood circulation to the scalp which encourages </a:t>
            </a:r>
            <a:r>
              <a:rPr lang="en-IN" dirty="0" smtClean="0"/>
              <a:t>growth.</a:t>
            </a:r>
          </a:p>
          <a:p>
            <a:pPr marL="109728" indent="0">
              <a:buNone/>
            </a:pPr>
            <a:r>
              <a:rPr lang="en-IN" dirty="0" smtClean="0"/>
              <a:t>Nutrients </a:t>
            </a:r>
            <a:r>
              <a:rPr lang="en-IN" dirty="0"/>
              <a:t>to hair follicles for healthy hair growth. </a:t>
            </a:r>
          </a:p>
          <a:p>
            <a:endParaRPr lang="en-IN" dirty="0"/>
          </a:p>
        </p:txBody>
      </p:sp>
      <p:pic>
        <p:nvPicPr>
          <p:cNvPr id="3074" name="Picture 2" descr="Image result for rosemary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9827"/>
          <a:stretch/>
        </p:blipFill>
        <p:spPr bwMode="auto">
          <a:xfrm>
            <a:off x="4283969" y="839285"/>
            <a:ext cx="4719883" cy="342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0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en-US" sz="3200" b="1" cap="all" dirty="0">
                <a:solidFill>
                  <a:schemeClr val="accent5">
                    <a:lumMod val="75000"/>
                  </a:schemeClr>
                </a:solidFill>
              </a:rPr>
              <a:t>ASSURE </a:t>
            </a:r>
            <a:r>
              <a:rPr lang="en-US" sz="3200" b="1" cap="all" dirty="0" smtClean="0">
                <a:solidFill>
                  <a:schemeClr val="accent5">
                    <a:lumMod val="75000"/>
                  </a:schemeClr>
                </a:solidFill>
              </a:rPr>
              <a:t>purifying SHAMPOO</a:t>
            </a:r>
            <a:endParaRPr lang="en-IN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30457"/>
            <a:ext cx="265371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539552" y="655966"/>
            <a:ext cx="67687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595959"/>
                </a:solidFill>
                <a:cs typeface="Helvetica"/>
              </a:rPr>
              <a:t>Thinning hair often starts at the scalp when hair follicles become clogged by sebum or fatty acids</a:t>
            </a:r>
          </a:p>
          <a:p>
            <a:pPr marL="342900" lvl="1" indent="-342900" algn="just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kern="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marL="342900" lvl="1" indent="-34290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Assure Purifying Shampoo is enriched </a:t>
            </a:r>
            <a:r>
              <a:rPr 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with Lemon and Thyme </a:t>
            </a:r>
            <a:r>
              <a:rPr lang="en-US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Extract</a:t>
            </a:r>
          </a:p>
          <a:p>
            <a:pPr marL="342900" lvl="1" indent="-342900" algn="just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IN" sz="2000" dirty="0" smtClean="0"/>
          </a:p>
          <a:p>
            <a:pPr algn="just">
              <a:spcBef>
                <a:spcPts val="400"/>
              </a:spcBef>
            </a:pPr>
            <a:r>
              <a:rPr lang="en-US" sz="2000" dirty="0" smtClean="0">
                <a:solidFill>
                  <a:srgbClr val="595959"/>
                </a:solidFill>
                <a:cs typeface="Helvetica"/>
              </a:rPr>
              <a:t>This shampoo reduce excess controls sebum secretion and encourages healthy hair growth</a:t>
            </a:r>
          </a:p>
          <a:p>
            <a:pPr algn="just">
              <a:spcBef>
                <a:spcPts val="400"/>
              </a:spcBef>
            </a:pPr>
            <a:endParaRPr lang="en-US" sz="2000" dirty="0" smtClean="0">
              <a:solidFill>
                <a:srgbClr val="595959"/>
              </a:solidFill>
              <a:cs typeface="Helvetica"/>
            </a:endParaRPr>
          </a:p>
          <a:p>
            <a:pPr algn="just">
              <a:spcBef>
                <a:spcPts val="400"/>
              </a:spcBef>
            </a:pPr>
            <a:r>
              <a:rPr lang="en-US" sz="2000" dirty="0" smtClean="0">
                <a:solidFill>
                  <a:srgbClr val="595959"/>
                </a:solidFill>
                <a:cs typeface="Helvetica"/>
              </a:rPr>
              <a:t>A special herbal complex with </a:t>
            </a:r>
            <a:r>
              <a:rPr lang="en-US" sz="2000" b="1" dirty="0" smtClean="0">
                <a:solidFill>
                  <a:srgbClr val="595959"/>
                </a:solidFill>
                <a:cs typeface="Helvetica"/>
              </a:rPr>
              <a:t>Lemon</a:t>
            </a:r>
            <a:r>
              <a:rPr lang="en-US" sz="2000" dirty="0" smtClean="0">
                <a:solidFill>
                  <a:srgbClr val="595959"/>
                </a:solidFill>
                <a:cs typeface="Helvetica"/>
              </a:rPr>
              <a:t> and </a:t>
            </a:r>
            <a:r>
              <a:rPr lang="en-US" sz="2000" b="1" dirty="0" smtClean="0">
                <a:solidFill>
                  <a:srgbClr val="595959"/>
                </a:solidFill>
                <a:cs typeface="Helvetica"/>
              </a:rPr>
              <a:t>Thyme Extracts</a:t>
            </a:r>
            <a:r>
              <a:rPr lang="en-US" sz="2000" dirty="0" smtClean="0">
                <a:solidFill>
                  <a:srgbClr val="595959"/>
                </a:solidFill>
                <a:cs typeface="Helvetica"/>
              </a:rPr>
              <a:t> nourishes the hair while adding body and sheen</a:t>
            </a:r>
          </a:p>
          <a:p>
            <a:pPr algn="just">
              <a:spcBef>
                <a:spcPts val="400"/>
              </a:spcBef>
            </a:pPr>
            <a:endParaRPr lang="en-US" sz="2000" dirty="0" smtClean="0">
              <a:solidFill>
                <a:srgbClr val="595959"/>
              </a:solidFill>
              <a:cs typeface="Helvetica"/>
            </a:endParaRPr>
          </a:p>
          <a:p>
            <a:pPr marL="274320" indent="-274320" algn="just">
              <a:spcBef>
                <a:spcPts val="400"/>
              </a:spcBef>
            </a:pPr>
            <a:r>
              <a:rPr lang="en-US" sz="2000" dirty="0" smtClean="0">
                <a:solidFill>
                  <a:srgbClr val="595959"/>
                </a:solidFill>
                <a:cs typeface="Helvetica"/>
              </a:rPr>
              <a:t>Ideal for oily scalp and suitable for oily hair types</a:t>
            </a:r>
          </a:p>
          <a:p>
            <a:pPr algn="just">
              <a:spcBef>
                <a:spcPts val="400"/>
              </a:spcBef>
            </a:pPr>
            <a:endParaRPr lang="en-US" sz="2000" kern="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1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4165"/>
            <a:ext cx="2436585" cy="36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71600" y="970858"/>
            <a:ext cx="2088232" cy="1872209"/>
            <a:chOff x="1043608" y="1059582"/>
            <a:chExt cx="2088232" cy="187220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" name="Line Callout 1 (Border and Accent Bar) 5"/>
            <p:cNvSpPr/>
            <p:nvPr/>
          </p:nvSpPr>
          <p:spPr>
            <a:xfrm>
              <a:off x="1043608" y="1347614"/>
              <a:ext cx="2088232" cy="1584177"/>
            </a:xfrm>
            <a:prstGeom prst="accentBorderCallout1">
              <a:avLst>
                <a:gd name="adj1" fmla="val 81026"/>
                <a:gd name="adj2" fmla="val 107109"/>
                <a:gd name="adj3" fmla="val 55654"/>
                <a:gd name="adj4" fmla="val 130669"/>
              </a:avLst>
            </a:prstGeom>
            <a:grpFill/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lvl="0">
                <a:defRPr/>
              </a:pPr>
              <a:r>
                <a:rPr lang="en-US" dirty="0" smtClean="0"/>
                <a:t>Deeply cleanse the hair.</a:t>
              </a: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43608" y="1059582"/>
              <a:ext cx="504056" cy="442423"/>
            </a:xfrm>
            <a:prstGeom prst="roundRect">
              <a:avLst/>
            </a:prstGeom>
            <a:grpFill/>
            <a:ln w="25400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1600" b="1" kern="0" dirty="0" smtClean="0">
                  <a:latin typeface="Calibri"/>
                </a:rPr>
                <a:t>1</a:t>
              </a:r>
              <a:endParaRPr kumimoji="0" lang="en-I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091679" y="130324"/>
            <a:ext cx="6432649" cy="857250"/>
          </a:xfrm>
        </p:spPr>
        <p:txBody>
          <a:bodyPr>
            <a:noAutofit/>
          </a:bodyPr>
          <a:lstStyle/>
          <a:p>
            <a:pPr algn="ctr"/>
            <a:r>
              <a:rPr lang="en-US" sz="3200" b="1" cap="all" dirty="0" smtClean="0">
                <a:solidFill>
                  <a:schemeClr val="accent5">
                    <a:lumMod val="75000"/>
                  </a:schemeClr>
                </a:solidFill>
              </a:rPr>
              <a:t>Product Features</a:t>
            </a:r>
            <a:endParaRPr lang="en-IN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7544" y="3075806"/>
            <a:ext cx="2088232" cy="1872209"/>
            <a:chOff x="3153296" y="2959844"/>
            <a:chExt cx="2088232" cy="187220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0" name="Line Callout 1 (Border and Accent Bar) 9"/>
            <p:cNvSpPr/>
            <p:nvPr/>
          </p:nvSpPr>
          <p:spPr>
            <a:xfrm>
              <a:off x="3153296" y="3247876"/>
              <a:ext cx="2088232" cy="1584177"/>
            </a:xfrm>
            <a:prstGeom prst="accentBorderCallout1">
              <a:avLst>
                <a:gd name="adj1" fmla="val 81026"/>
                <a:gd name="adj2" fmla="val 107109"/>
                <a:gd name="adj3" fmla="val 55654"/>
                <a:gd name="adj4" fmla="val 130669"/>
              </a:avLst>
            </a:prstGeom>
            <a:grpFill/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r>
                <a:rPr lang="en-US" dirty="0" smtClean="0"/>
                <a:t>Helps to remove dandruff, excess oil.</a:t>
              </a:r>
              <a:endParaRPr lang="en-IN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153296" y="2959844"/>
              <a:ext cx="504056" cy="442423"/>
            </a:xfrm>
            <a:prstGeom prst="roundRect">
              <a:avLst/>
            </a:prstGeom>
            <a:grpFill/>
            <a:ln w="25400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1600" b="1" kern="0" dirty="0" smtClean="0">
                  <a:latin typeface="Calibri"/>
                </a:rPr>
                <a:t>3</a:t>
              </a:r>
              <a:endParaRPr kumimoji="0" lang="en-I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28184" y="411509"/>
            <a:ext cx="2115310" cy="1944217"/>
            <a:chOff x="6228184" y="483518"/>
            <a:chExt cx="2115310" cy="194421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Line Callout 1 (Border and Accent Bar) 12"/>
            <p:cNvSpPr/>
            <p:nvPr/>
          </p:nvSpPr>
          <p:spPr>
            <a:xfrm>
              <a:off x="6255494" y="843558"/>
              <a:ext cx="2088000" cy="1584177"/>
            </a:xfrm>
            <a:prstGeom prst="accentBorderCallout1">
              <a:avLst>
                <a:gd name="adj1" fmla="val 32926"/>
                <a:gd name="adj2" fmla="val -8333"/>
                <a:gd name="adj3" fmla="val 67023"/>
                <a:gd name="adj4" fmla="val -39373"/>
              </a:avLst>
            </a:prstGeom>
            <a:grpFill/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lvl="0">
                <a:defRPr/>
              </a:pPr>
              <a:r>
                <a:rPr lang="en-US" dirty="0" smtClean="0"/>
                <a:t>Keeps the hair clean and fresh throughout the day.</a:t>
              </a:r>
              <a:endParaRPr kumimoji="0" lang="en-I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228184" y="483518"/>
              <a:ext cx="504056" cy="442423"/>
            </a:xfrm>
            <a:prstGeom prst="roundRect">
              <a:avLst/>
            </a:prstGeom>
            <a:grpFill/>
            <a:ln w="25400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1600" b="1" kern="0" dirty="0" smtClean="0">
                  <a:latin typeface="Calibri"/>
                </a:rPr>
                <a:t>2</a:t>
              </a:r>
              <a:endParaRPr kumimoji="0" lang="en-I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12160" y="2499742"/>
            <a:ext cx="2088000" cy="1855123"/>
            <a:chOff x="6255494" y="572612"/>
            <a:chExt cx="2088000" cy="185512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6" name="Line Callout 1 (Border and Accent Bar) 15"/>
            <p:cNvSpPr/>
            <p:nvPr/>
          </p:nvSpPr>
          <p:spPr>
            <a:xfrm>
              <a:off x="6255494" y="843558"/>
              <a:ext cx="2088000" cy="1584177"/>
            </a:xfrm>
            <a:prstGeom prst="accentBorderCallout1">
              <a:avLst>
                <a:gd name="adj1" fmla="val 32926"/>
                <a:gd name="adj2" fmla="val -8333"/>
                <a:gd name="adj3" fmla="val 67023"/>
                <a:gd name="adj4" fmla="val -39373"/>
              </a:avLst>
            </a:prstGeom>
            <a:grpFill/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dirty="0" smtClean="0"/>
                <a:t>No scalp </a:t>
              </a:r>
              <a:r>
                <a:rPr lang="en-US" dirty="0" err="1" smtClean="0"/>
                <a:t>odour</a:t>
              </a:r>
              <a:r>
                <a:rPr lang="en-US" dirty="0" smtClean="0"/>
                <a:t>.</a:t>
              </a:r>
              <a:endParaRPr lang="en-IN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02570" y="572612"/>
              <a:ext cx="504056" cy="442423"/>
            </a:xfrm>
            <a:prstGeom prst="roundRect">
              <a:avLst/>
            </a:prstGeom>
            <a:grpFill/>
            <a:ln w="25400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N" sz="1600" b="1" kern="0" dirty="0" smtClean="0">
                  <a:latin typeface="Calibri"/>
                </a:rPr>
                <a:t>4</a:t>
              </a:r>
              <a:endParaRPr kumimoji="0" lang="en-I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92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Callout 1 (Border and Accent Bar) 3"/>
          <p:cNvSpPr/>
          <p:nvPr/>
        </p:nvSpPr>
        <p:spPr>
          <a:xfrm>
            <a:off x="691009" y="1387579"/>
            <a:ext cx="2880320" cy="2588327"/>
          </a:xfrm>
          <a:prstGeom prst="accentBorderCallout1">
            <a:avLst>
              <a:gd name="adj1" fmla="val 49542"/>
              <a:gd name="adj2" fmla="val 107629"/>
              <a:gd name="adj3" fmla="val 49532"/>
              <a:gd name="adj4" fmla="val 15198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IN" sz="2400" b="1" dirty="0" smtClean="0"/>
          </a:p>
          <a:p>
            <a:pPr marL="109728" indent="0">
              <a:buNone/>
            </a:pPr>
            <a:r>
              <a:rPr lang="en-IN" sz="2000" b="1" dirty="0" smtClean="0"/>
              <a:t>Lemon extract</a:t>
            </a:r>
          </a:p>
          <a:p>
            <a:pPr marL="109728" indent="0">
              <a:buNone/>
            </a:pPr>
            <a:r>
              <a:rPr lang="en-US" dirty="0" smtClean="0"/>
              <a:t>Lemons </a:t>
            </a:r>
            <a:r>
              <a:rPr lang="en-US" dirty="0"/>
              <a:t>can be your one-stop solution to all your hair woes- hair loss, dandruff, oily </a:t>
            </a:r>
            <a:r>
              <a:rPr lang="en-US" dirty="0" smtClean="0"/>
              <a:t>scalp.</a:t>
            </a:r>
          </a:p>
          <a:p>
            <a:pPr marL="109728" indent="0">
              <a:buNone/>
            </a:pPr>
            <a:r>
              <a:rPr lang="en-US" dirty="0"/>
              <a:t>It also stimulates hair follicles, which encourages hair </a:t>
            </a:r>
            <a:r>
              <a:rPr lang="en-US" dirty="0" smtClean="0"/>
              <a:t>growth.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86920"/>
            <a:ext cx="3671823" cy="244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052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386</Words>
  <Application>Microsoft Office PowerPoint</Application>
  <PresentationFormat>On-screen Show (16:9)</PresentationFormat>
  <Paragraphs>76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ASSURE Mild Nourishing SHAMPOO</vt:lpstr>
      <vt:lpstr>ASSURE Mild Nourishing SHAMPOO</vt:lpstr>
      <vt:lpstr>Product Features</vt:lpstr>
      <vt:lpstr>PowerPoint Presentation</vt:lpstr>
      <vt:lpstr>PowerPoint Presentation</vt:lpstr>
      <vt:lpstr>ASSURE purifying SHAMPOO</vt:lpstr>
      <vt:lpstr>Product Features</vt:lpstr>
      <vt:lpstr>PowerPoint Presentation</vt:lpstr>
      <vt:lpstr>PowerPoint Presentation</vt:lpstr>
      <vt:lpstr>ASSURE Gentle conditioning SHAMPOO</vt:lpstr>
      <vt:lpstr>Product Features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Kanwal Sharma</dc:creator>
  <cp:lastModifiedBy>ADMIN</cp:lastModifiedBy>
  <cp:revision>13</cp:revision>
  <dcterms:created xsi:type="dcterms:W3CDTF">2021-09-14T07:53:44Z</dcterms:created>
  <dcterms:modified xsi:type="dcterms:W3CDTF">2021-09-14T14:06:21Z</dcterms:modified>
</cp:coreProperties>
</file>