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1" r:id="rId4"/>
    <p:sldId id="262" r:id="rId5"/>
    <p:sldId id="340" r:id="rId6"/>
    <p:sldId id="341" r:id="rId7"/>
    <p:sldId id="342" r:id="rId8"/>
    <p:sldId id="374" r:id="rId9"/>
    <p:sldId id="376" r:id="rId10"/>
    <p:sldId id="377" r:id="rId11"/>
    <p:sldId id="375" r:id="rId12"/>
    <p:sldId id="33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 showGuides="1">
      <p:cViewPr>
        <p:scale>
          <a:sx n="102" d="100"/>
          <a:sy n="102" d="100"/>
        </p:scale>
        <p:origin x="-582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4EFE-333D-4152-88FF-AF9F02F316D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2D264-4379-4D29-80EA-7F555DE2F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80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B77E1-38BE-4F6B-97D5-5C9D01F5B8B7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698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B873-1117-4B61-A8F2-399A298909EE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F937-5A74-4D26-8DD3-32C88FBC9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4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B873-1117-4B61-A8F2-399A298909EE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F937-5A74-4D26-8DD3-32C88FBC9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22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B873-1117-4B61-A8F2-399A298909EE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F937-5A74-4D26-8DD3-32C88FBC9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2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B873-1117-4B61-A8F2-399A298909EE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F937-5A74-4D26-8DD3-32C88FBC9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11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B873-1117-4B61-A8F2-399A298909EE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F937-5A74-4D26-8DD3-32C88FBC9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6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B873-1117-4B61-A8F2-399A298909EE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F937-5A74-4D26-8DD3-32C88FBC9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5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B873-1117-4B61-A8F2-399A298909EE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F937-5A74-4D26-8DD3-32C88FBC9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0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B873-1117-4B61-A8F2-399A298909EE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F937-5A74-4D26-8DD3-32C88FBC9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48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B873-1117-4B61-A8F2-399A298909EE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F937-5A74-4D26-8DD3-32C88FBC9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7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B873-1117-4B61-A8F2-399A298909EE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F937-5A74-4D26-8DD3-32C88FBC9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9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B873-1117-4B61-A8F2-399A298909EE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F937-5A74-4D26-8DD3-32C88FBC9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7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2B873-1117-4B61-A8F2-399A298909EE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F937-5A74-4D26-8DD3-32C88FBC9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8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96" y="705686"/>
            <a:ext cx="8640960" cy="7560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N" sz="2400" b="1" dirty="0" smtClean="0"/>
              <a:t>Assure </a:t>
            </a:r>
            <a:r>
              <a:rPr lang="en-IN" sz="2400" b="1" dirty="0"/>
              <a:t>Natural Micellar Water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smtClean="0">
                <a:effectLst/>
              </a:rPr>
              <a:t>is enriched with g</a:t>
            </a:r>
            <a:r>
              <a:rPr lang="en-US" sz="2400" b="1" dirty="0" smtClean="0"/>
              <a:t>reen </a:t>
            </a:r>
            <a:r>
              <a:rPr lang="en-US" sz="2400" b="1" dirty="0"/>
              <a:t>tea leaf e</a:t>
            </a:r>
            <a:r>
              <a:rPr lang="en-US" sz="2400" b="1" dirty="0" smtClean="0"/>
              <a:t>xtract and tea </a:t>
            </a:r>
            <a:r>
              <a:rPr lang="en-US" sz="2400" b="1" dirty="0"/>
              <a:t>tree leaf </a:t>
            </a:r>
            <a:r>
              <a:rPr lang="en-US" sz="2400" b="1" dirty="0" smtClean="0"/>
              <a:t>extract.</a:t>
            </a:r>
            <a:endParaRPr lang="en-US" sz="2400" b="1" dirty="0"/>
          </a:p>
        </p:txBody>
      </p:sp>
      <p:pic>
        <p:nvPicPr>
          <p:cNvPr id="7174" name="Picture 6" descr="Green tea Matcha Oolong Darjeeling tea, tea transparent background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3971" r="6132"/>
          <a:stretch/>
        </p:blipFill>
        <p:spPr bwMode="auto">
          <a:xfrm>
            <a:off x="6001565" y="1387102"/>
            <a:ext cx="2736304" cy="154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ea Tree Oil 2404*1665 transprent Png Free Download - Plant Stem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6631">
            <a:off x="6761940" y="3132485"/>
            <a:ext cx="1733724" cy="16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083729"/>
            <a:ext cx="6984776" cy="3594256"/>
          </a:xfrm>
          <a:prstGeom prst="rect">
            <a:avLst/>
          </a:prstGeom>
        </p:spPr>
        <p:txBody>
          <a:bodyPr vert="horz" lIns="91415" tIns="45708" rIns="91415" bIns="45708" rtlCol="0">
            <a:normAutofit fontScale="92500" lnSpcReduction="10000"/>
          </a:bodyPr>
          <a:lstStyle>
            <a:lvl1pPr marL="342805" indent="-342805" algn="l" defTabSz="9141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44" indent="-285671" algn="l" defTabSz="91414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82" indent="-228538" algn="l" defTabSz="9141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56" indent="-228538" algn="l" defTabSz="91414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31" indent="-228538" algn="l" defTabSz="91414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04" indent="-228538" algn="l" defTabSz="9141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76" indent="-228538" algn="l" defTabSz="9141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51" indent="-228538" algn="l" defTabSz="9141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24" indent="-228538" algn="l" defTabSz="9141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 smtClean="0"/>
          </a:p>
          <a:p>
            <a:pPr marL="0" indent="0" algn="just">
              <a:buFont typeface="Arial" pitchFamily="34" charset="0"/>
              <a:buNone/>
            </a:pPr>
            <a:r>
              <a:rPr lang="en-US" sz="2400" b="1" dirty="0" smtClean="0"/>
              <a:t>Green tea leaf extract :</a:t>
            </a:r>
          </a:p>
          <a:p>
            <a:pPr algn="just"/>
            <a:r>
              <a:rPr lang="en-IN" sz="2400" dirty="0"/>
              <a:t>Reduces irritation, redness and swelling.</a:t>
            </a:r>
          </a:p>
          <a:p>
            <a:pPr algn="just"/>
            <a:r>
              <a:rPr lang="en-US" sz="2400" dirty="0" smtClean="0"/>
              <a:t>Rich in antioxidants and gives anti-ageing effect.</a:t>
            </a:r>
          </a:p>
          <a:p>
            <a:pPr algn="just"/>
            <a:r>
              <a:rPr lang="en-IN" sz="2400" dirty="0" smtClean="0"/>
              <a:t>Provides hydration and nourishment.</a:t>
            </a:r>
            <a:endParaRPr lang="en-US" sz="2400" dirty="0" smtClean="0"/>
          </a:p>
          <a:p>
            <a:endParaRPr lang="en-IN" sz="2400" i="1" dirty="0" smtClean="0"/>
          </a:p>
          <a:p>
            <a:pPr marL="0" indent="0">
              <a:buFont typeface="Arial" pitchFamily="34" charset="0"/>
              <a:buNone/>
            </a:pPr>
            <a:r>
              <a:rPr lang="en-IN" sz="2400" b="1" dirty="0" smtClean="0"/>
              <a:t>Tea tree leaf extract:</a:t>
            </a:r>
            <a:endParaRPr lang="en-IN" sz="2400" b="1" i="1" dirty="0" smtClean="0"/>
          </a:p>
          <a:p>
            <a:r>
              <a:rPr lang="en-IN" sz="2400" dirty="0" smtClean="0"/>
              <a:t>Promotes glowing skin</a:t>
            </a:r>
          </a:p>
          <a:p>
            <a:r>
              <a:rPr lang="en-IN" sz="2400" dirty="0" smtClean="0"/>
              <a:t>Moisturises and restores the skin’s natural oil balance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126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587249" y="2895786"/>
            <a:ext cx="2053876" cy="1260140"/>
          </a:xfrm>
          <a:prstGeom prst="rect">
            <a:avLst/>
          </a:prstGeom>
        </p:spPr>
        <p:txBody>
          <a:bodyPr vert="horz" lIns="91415" tIns="45708" rIns="91415" bIns="45708" rtlCol="0">
            <a:noAutofit/>
          </a:bodyPr>
          <a:lstStyle>
            <a:lvl1pPr marL="342805" indent="-342805" algn="l" defTabSz="9141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44" indent="-285671" algn="l" defTabSz="91414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82" indent="-228538" algn="l" defTabSz="9141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56" indent="-228538" algn="l" defTabSz="91414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31" indent="-228538" algn="l" defTabSz="91414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04" indent="-228538" algn="l" defTabSz="9141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76" indent="-228538" algn="l" defTabSz="9141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51" indent="-228538" algn="l" defTabSz="9141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24" indent="-228538" algn="l" defTabSz="9141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MRP – 28.75 SAR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DP - 24.15 SAR	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PV -  7.85</a:t>
            </a:r>
            <a:endParaRPr lang="en-US" sz="1800" b="1" dirty="0" smtClean="0"/>
          </a:p>
          <a:p>
            <a:pPr marL="0" indent="0">
              <a:buNone/>
            </a:pPr>
            <a:endParaRPr lang="en-IN" sz="18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6953" y="1761381"/>
            <a:ext cx="3949463" cy="810090"/>
          </a:xfrm>
        </p:spPr>
        <p:txBody>
          <a:bodyPr>
            <a:noAutofit/>
          </a:bodyPr>
          <a:lstStyle/>
          <a:p>
            <a:r>
              <a:rPr lang="en-IN" sz="3200" b="1" dirty="0" smtClean="0"/>
              <a:t>ASSURE NATURAL </a:t>
            </a:r>
            <a:br>
              <a:rPr lang="en-IN" sz="3200" b="1" dirty="0" smtClean="0"/>
            </a:br>
            <a:r>
              <a:rPr lang="en-IN" sz="3200" b="1" dirty="0" smtClean="0"/>
              <a:t>MICELLAR WATER</a:t>
            </a:r>
            <a:endParaRPr lang="en-IN" sz="3200" b="1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598"/>
            <a:ext cx="3670834" cy="516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4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902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32" y="-44577"/>
            <a:ext cx="9288532" cy="523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9707" y="447058"/>
            <a:ext cx="7554913" cy="857252"/>
          </a:xfrm>
        </p:spPr>
        <p:txBody>
          <a:bodyPr>
            <a:normAutofit/>
          </a:bodyPr>
          <a:lstStyle/>
          <a:p>
            <a:r>
              <a:rPr lang="en-IN" sz="3800" b="1" dirty="0"/>
              <a:t>What is Assure Natural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71" y="1225415"/>
            <a:ext cx="7574525" cy="1645893"/>
          </a:xfrm>
          <a:prstGeom prst="rect">
            <a:avLst/>
          </a:prstGeom>
        </p:spPr>
        <p:txBody>
          <a:bodyPr wrap="square" lIns="81624" tIns="40813" rIns="81624" bIns="40813">
            <a:spAutoFit/>
          </a:bodyPr>
          <a:lstStyle/>
          <a:p>
            <a:pPr algn="ctr"/>
            <a:r>
              <a:rPr lang="en-US" sz="2500" b="1" dirty="0"/>
              <a:t>Assure Natural is an advanced formulation natural personal care range. The products of this range are made with ethically-sourced natural ingredients keeping your body and the environment in mind.</a:t>
            </a:r>
            <a:endParaRPr lang="en-IN" sz="2500" b="1" dirty="0"/>
          </a:p>
        </p:txBody>
      </p:sp>
      <p:sp>
        <p:nvSpPr>
          <p:cNvPr id="7" name="AutoShape 16" descr="Want to look like a Korean actress? You'll need these natural ..."/>
          <p:cNvSpPr>
            <a:spLocks noChangeAspect="1" noChangeArrowheads="1"/>
          </p:cNvSpPr>
          <p:nvPr/>
        </p:nvSpPr>
        <p:spPr bwMode="auto">
          <a:xfrm>
            <a:off x="52880" y="-102394"/>
            <a:ext cx="25381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624" tIns="40813" rIns="81624" bIns="40813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" r="5043"/>
          <a:stretch/>
        </p:blipFill>
        <p:spPr bwMode="auto">
          <a:xfrm>
            <a:off x="-155326" y="3212342"/>
            <a:ext cx="2555776" cy="198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5" descr="Tea Tree Leaf Png , Transparent Cartoon, Free Cliparts ..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9" r="5786" b="9466"/>
          <a:stretch/>
        </p:blipFill>
        <p:spPr bwMode="auto">
          <a:xfrm>
            <a:off x="8296700" y="875684"/>
            <a:ext cx="715841" cy="5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5" descr="Tea Tree Leaf Png , Transparent Cartoon, Free Cliparts ...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89" r="5786" b="9466"/>
          <a:stretch/>
        </p:blipFill>
        <p:spPr bwMode="auto">
          <a:xfrm>
            <a:off x="7512159" y="3024819"/>
            <a:ext cx="1659415" cy="12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5" descr="Tea Tree Leaf Png , Transparent Cartoon, Free Cliparts ...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89" r="5786" b="9466"/>
          <a:stretch/>
        </p:blipFill>
        <p:spPr bwMode="auto">
          <a:xfrm>
            <a:off x="8260593" y="1901203"/>
            <a:ext cx="396930" cy="29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5" descr="Tea Tree Leaf Png , Transparent Cartoon, Free Cliparts ...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89" r="5786" b="9466"/>
          <a:stretch/>
        </p:blipFill>
        <p:spPr bwMode="auto">
          <a:xfrm>
            <a:off x="3743553" y="3342559"/>
            <a:ext cx="1659415" cy="12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32" y="-44577"/>
            <a:ext cx="9288532" cy="523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Key Pillars of Premium Brands"/>
          <p:cNvSpPr txBox="1"/>
          <p:nvPr/>
        </p:nvSpPr>
        <p:spPr>
          <a:xfrm>
            <a:off x="1933618" y="766036"/>
            <a:ext cx="6067146" cy="604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346" tIns="45346" rIns="45346" bIns="45346" anchor="ctr">
            <a:spAutoFit/>
          </a:bodyPr>
          <a:lstStyle>
            <a:lvl1pPr algn="l">
              <a:defRPr sz="10000" b="1">
                <a:solidFill>
                  <a:srgbClr val="7D766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sz="3300" dirty="0">
                <a:solidFill>
                  <a:schemeClr val="bg2">
                    <a:lumMod val="50000"/>
                  </a:schemeClr>
                </a:solidFill>
              </a:rPr>
              <a:t>Key </a:t>
            </a:r>
            <a:r>
              <a:rPr sz="3300" dirty="0" smtClean="0">
                <a:solidFill>
                  <a:schemeClr val="bg2">
                    <a:lumMod val="50000"/>
                  </a:schemeClr>
                </a:solidFill>
              </a:rPr>
              <a:t>pillars </a:t>
            </a:r>
            <a:r>
              <a:rPr sz="3300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en-IN" sz="3300" dirty="0">
                <a:solidFill>
                  <a:schemeClr val="bg2">
                    <a:lumMod val="50000"/>
                  </a:schemeClr>
                </a:solidFill>
              </a:rPr>
              <a:t>Assure Natural</a:t>
            </a:r>
            <a:endParaRPr sz="33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6" name="Group"/>
          <p:cNvGrpSpPr/>
          <p:nvPr/>
        </p:nvGrpSpPr>
        <p:grpSpPr>
          <a:xfrm>
            <a:off x="-144532" y="4299944"/>
            <a:ext cx="9288532" cy="946389"/>
            <a:chOff x="0" y="5765021"/>
            <a:chExt cx="26346819" cy="2454671"/>
          </a:xfrm>
        </p:grpSpPr>
        <p:pic>
          <p:nvPicPr>
            <p:cNvPr id="27" name="Image" descr="Image"/>
            <p:cNvPicPr>
              <a:picLocks noChangeAspect="1"/>
            </p:cNvPicPr>
            <p:nvPr/>
          </p:nvPicPr>
          <p:blipFill>
            <a:blip r:embed="rId3"/>
            <a:srcRect t="38207"/>
            <a:stretch>
              <a:fillRect/>
            </a:stretch>
          </p:blipFill>
          <p:spPr>
            <a:xfrm>
              <a:off x="0" y="5765021"/>
              <a:ext cx="8873282" cy="245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2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0952"/>
                  </a:lnTo>
                  <a:lnTo>
                    <a:pt x="21600" y="304"/>
                  </a:lnTo>
                  <a:lnTo>
                    <a:pt x="10973" y="307"/>
                  </a:lnTo>
                  <a:cubicBezTo>
                    <a:pt x="5128" y="310"/>
                    <a:pt x="268" y="243"/>
                    <a:pt x="173" y="157"/>
                  </a:cubicBez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8" name="Image" descr="Image"/>
            <p:cNvPicPr>
              <a:picLocks noChangeAspect="1"/>
            </p:cNvPicPr>
            <p:nvPr/>
          </p:nvPicPr>
          <p:blipFill>
            <a:blip r:embed="rId3"/>
            <a:srcRect t="38207"/>
            <a:stretch>
              <a:fillRect/>
            </a:stretch>
          </p:blipFill>
          <p:spPr>
            <a:xfrm flipH="1">
              <a:off x="8736769" y="5765021"/>
              <a:ext cx="8873282" cy="245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2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0952"/>
                  </a:lnTo>
                  <a:lnTo>
                    <a:pt x="21600" y="304"/>
                  </a:lnTo>
                  <a:lnTo>
                    <a:pt x="10973" y="307"/>
                  </a:lnTo>
                  <a:cubicBezTo>
                    <a:pt x="5128" y="310"/>
                    <a:pt x="268" y="243"/>
                    <a:pt x="173" y="157"/>
                  </a:cubicBez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9" name="Image" descr="Image"/>
            <p:cNvPicPr>
              <a:picLocks noChangeAspect="1"/>
            </p:cNvPicPr>
            <p:nvPr/>
          </p:nvPicPr>
          <p:blipFill>
            <a:blip r:embed="rId3"/>
            <a:srcRect t="38207"/>
            <a:stretch>
              <a:fillRect/>
            </a:stretch>
          </p:blipFill>
          <p:spPr>
            <a:xfrm>
              <a:off x="17473538" y="5765021"/>
              <a:ext cx="8873282" cy="245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2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0952"/>
                  </a:lnTo>
                  <a:lnTo>
                    <a:pt x="21600" y="304"/>
                  </a:lnTo>
                  <a:lnTo>
                    <a:pt x="10973" y="307"/>
                  </a:lnTo>
                  <a:cubicBezTo>
                    <a:pt x="5128" y="310"/>
                    <a:pt x="268" y="243"/>
                    <a:pt x="173" y="157"/>
                  </a:cubicBez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45" name="Evolving Category Trends"/>
          <p:cNvSpPr txBox="1"/>
          <p:nvPr/>
        </p:nvSpPr>
        <p:spPr>
          <a:xfrm>
            <a:off x="5951156" y="1610336"/>
            <a:ext cx="3102851" cy="328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346" tIns="45346" rIns="45346" bIns="45346" numCol="1" anchor="ctr">
            <a:spAutoFit/>
          </a:bodyPr>
          <a:lstStyle>
            <a:lvl1pPr algn="l" defTabSz="457200">
              <a:lnSpc>
                <a:spcPct val="70000"/>
              </a:lnSpc>
              <a:defRPr sz="4000" b="1" spc="-119">
                <a:solidFill>
                  <a:srgbClr val="9F8F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200" dirty="0">
                <a:solidFill>
                  <a:schemeClr val="bg2">
                    <a:lumMod val="50000"/>
                  </a:schemeClr>
                </a:solidFill>
              </a:rPr>
              <a:t>Evolving </a:t>
            </a:r>
            <a:r>
              <a:rPr sz="2200" dirty="0" smtClean="0">
                <a:solidFill>
                  <a:schemeClr val="bg2">
                    <a:lumMod val="50000"/>
                  </a:schemeClr>
                </a:solidFill>
              </a:rPr>
              <a:t>category </a:t>
            </a:r>
            <a:r>
              <a:rPr lang="en-IN" sz="2200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sz="2200" dirty="0">
                <a:solidFill>
                  <a:schemeClr val="bg2">
                    <a:lumMod val="50000"/>
                  </a:schemeClr>
                </a:solidFill>
              </a:rPr>
              <a:t>rends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651339" y="1774618"/>
            <a:ext cx="0" cy="2957372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Evolving Category Trends"/>
          <p:cNvSpPr txBox="1"/>
          <p:nvPr/>
        </p:nvSpPr>
        <p:spPr>
          <a:xfrm>
            <a:off x="3203848" y="1648026"/>
            <a:ext cx="2267879" cy="328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346" tIns="45346" rIns="45346" bIns="45346" numCol="1" anchor="ctr">
            <a:spAutoFit/>
          </a:bodyPr>
          <a:lstStyle>
            <a:lvl1pPr algn="l" defTabSz="457200">
              <a:lnSpc>
                <a:spcPct val="70000"/>
              </a:lnSpc>
              <a:defRPr sz="4000" b="1" spc="-119">
                <a:solidFill>
                  <a:srgbClr val="9F8F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200" dirty="0" smtClean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IN" sz="2200" dirty="0" err="1" smtClean="0">
                <a:solidFill>
                  <a:schemeClr val="bg2">
                    <a:lumMod val="50000"/>
                  </a:schemeClr>
                </a:solidFill>
              </a:rPr>
              <a:t>xotic</a:t>
            </a:r>
            <a:r>
              <a:rPr lang="en-IN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N" sz="2200" dirty="0">
                <a:solidFill>
                  <a:schemeClr val="bg2">
                    <a:lumMod val="50000"/>
                  </a:schemeClr>
                </a:solidFill>
              </a:rPr>
              <a:t>ingredients</a:t>
            </a:r>
            <a:endParaRPr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893029" y="1808822"/>
            <a:ext cx="19253" cy="292317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Natural icon png 8 » PNG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96" y="1961337"/>
            <a:ext cx="416042" cy="3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Natural icon png 8 » PNG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83" y="1897953"/>
            <a:ext cx="416042" cy="3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Evolving Category Trends"/>
          <p:cNvSpPr txBox="1"/>
          <p:nvPr/>
        </p:nvSpPr>
        <p:spPr>
          <a:xfrm>
            <a:off x="568794" y="1644540"/>
            <a:ext cx="1936185" cy="328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346" tIns="45346" rIns="45346" bIns="45346" numCol="1" anchor="ctr">
            <a:spAutoFit/>
          </a:bodyPr>
          <a:lstStyle>
            <a:lvl1pPr algn="l" defTabSz="457200">
              <a:lnSpc>
                <a:spcPct val="70000"/>
              </a:lnSpc>
              <a:defRPr sz="4000" b="1" spc="-119">
                <a:solidFill>
                  <a:srgbClr val="9F8F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IN" sz="2200" dirty="0">
                <a:solidFill>
                  <a:schemeClr val="bg2">
                    <a:lumMod val="50000"/>
                  </a:schemeClr>
                </a:solidFill>
              </a:rPr>
              <a:t>Noble purpose </a:t>
            </a:r>
            <a:endParaRPr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5" name="Picture 2" descr="Natural icon png 8 » PNG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5" y="1932155"/>
            <a:ext cx="416042" cy="3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314609" y="2574798"/>
            <a:ext cx="2338568" cy="1841326"/>
          </a:xfrm>
          <a:prstGeom prst="rect">
            <a:avLst/>
          </a:prstGeom>
          <a:noFill/>
        </p:spPr>
        <p:txBody>
          <a:bodyPr wrap="square" lIns="81624" tIns="40813" rIns="81624" bIns="40813" rtlCol="0">
            <a:spAutoFit/>
          </a:bodyPr>
          <a:lstStyle/>
          <a:p>
            <a:r>
              <a:rPr lang="en-US" sz="2200" b="1" dirty="0"/>
              <a:t>Ethically right products :</a:t>
            </a:r>
          </a:p>
          <a:p>
            <a:pPr marL="255074" indent="-255074">
              <a:buFont typeface="Arial" pitchFamily="34" charset="0"/>
              <a:buChar char="•"/>
            </a:pPr>
            <a:r>
              <a:rPr lang="en-US" sz="1700" b="1" dirty="0"/>
              <a:t>Vegan </a:t>
            </a:r>
          </a:p>
          <a:p>
            <a:pPr marL="255074" indent="-255074">
              <a:buFont typeface="Arial" pitchFamily="34" charset="0"/>
              <a:buChar char="•"/>
            </a:pPr>
            <a:r>
              <a:rPr lang="en-US" sz="1700" b="1" dirty="0" err="1"/>
              <a:t>Sulphate</a:t>
            </a:r>
            <a:r>
              <a:rPr lang="en-US" sz="1700" b="1" dirty="0"/>
              <a:t>- free  </a:t>
            </a:r>
          </a:p>
          <a:p>
            <a:pPr marL="255074" indent="-255074">
              <a:buFont typeface="Arial" pitchFamily="34" charset="0"/>
              <a:buChar char="•"/>
            </a:pPr>
            <a:r>
              <a:rPr lang="en-US" sz="1700" b="1" dirty="0" err="1"/>
              <a:t>Paraben</a:t>
            </a:r>
            <a:r>
              <a:rPr lang="en-US" sz="1700" b="1" dirty="0"/>
              <a:t>-free </a:t>
            </a:r>
          </a:p>
          <a:p>
            <a:pPr marL="255074" indent="-255074">
              <a:buFont typeface="Arial" pitchFamily="34" charset="0"/>
              <a:buChar char="•"/>
            </a:pPr>
            <a:r>
              <a:rPr lang="en-US" sz="1700" b="1" dirty="0"/>
              <a:t>PETA certified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252808" y="2571750"/>
            <a:ext cx="2126848" cy="1426032"/>
          </a:xfrm>
          <a:prstGeom prst="rect">
            <a:avLst/>
          </a:prstGeom>
          <a:noFill/>
        </p:spPr>
        <p:txBody>
          <a:bodyPr wrap="square" lIns="81624" tIns="40813" rIns="81624" bIns="40813" rtlCol="0">
            <a:spAutoFit/>
          </a:bodyPr>
          <a:lstStyle/>
          <a:p>
            <a:pPr marL="255074" indent="-255074">
              <a:buFont typeface="Arial" pitchFamily="34" charset="0"/>
              <a:buChar char="•"/>
            </a:pPr>
            <a:r>
              <a:rPr lang="en-US" sz="1700" b="1" dirty="0"/>
              <a:t>World class ingredients</a:t>
            </a:r>
          </a:p>
          <a:p>
            <a:pPr marL="255074" indent="-255074">
              <a:buFont typeface="Arial" pitchFamily="34" charset="0"/>
              <a:buChar char="•"/>
            </a:pPr>
            <a:r>
              <a:rPr lang="en-US" sz="1700" b="1" dirty="0"/>
              <a:t>Honest to skin</a:t>
            </a:r>
          </a:p>
          <a:p>
            <a:pPr marL="255074" indent="-255074">
              <a:buFont typeface="Arial" pitchFamily="34" charset="0"/>
              <a:buChar char="•"/>
            </a:pPr>
            <a:r>
              <a:rPr lang="en-US" sz="1700" b="1" dirty="0"/>
              <a:t>Environment-friendly  </a:t>
            </a:r>
            <a:endParaRPr lang="en-IN" sz="17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071083" y="2571751"/>
            <a:ext cx="2229126" cy="1390474"/>
          </a:xfrm>
          <a:prstGeom prst="rect">
            <a:avLst/>
          </a:prstGeom>
          <a:noFill/>
        </p:spPr>
        <p:txBody>
          <a:bodyPr wrap="square" lIns="81624" tIns="40813" rIns="81624" bIns="40813" rtlCol="0">
            <a:spAutoFit/>
          </a:bodyPr>
          <a:lstStyle/>
          <a:p>
            <a:pPr marL="255074" indent="-255074">
              <a:buFont typeface="Arial" pitchFamily="34" charset="0"/>
              <a:buChar char="•"/>
            </a:pPr>
            <a:r>
              <a:rPr lang="en-US" sz="1700" b="1" dirty="0"/>
              <a:t>Advanced formulations</a:t>
            </a:r>
          </a:p>
          <a:p>
            <a:pPr marL="255074" indent="-255074">
              <a:buFont typeface="Arial" pitchFamily="34" charset="0"/>
              <a:buChar char="•"/>
            </a:pPr>
            <a:r>
              <a:rPr lang="en-US" sz="1700" b="1" dirty="0"/>
              <a:t>International trends</a:t>
            </a:r>
          </a:p>
          <a:p>
            <a:pPr marL="255074" indent="-255074">
              <a:buFont typeface="Arial" pitchFamily="34" charset="0"/>
              <a:buChar char="•"/>
            </a:pPr>
            <a:r>
              <a:rPr lang="en-US" sz="1700" b="1" dirty="0"/>
              <a:t>Evolving global consumer trends </a:t>
            </a:r>
            <a:endParaRPr lang="en-IN" sz="1700" b="1" dirty="0"/>
          </a:p>
        </p:txBody>
      </p:sp>
    </p:spTree>
    <p:extLst>
      <p:ext uri="{BB962C8B-B14F-4D97-AF65-F5344CB8AC3E}">
        <p14:creationId xmlns:p14="http://schemas.microsoft.com/office/powerpoint/2010/main" val="14983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" y="-22567"/>
            <a:ext cx="9135074" cy="51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1343" y="1542964"/>
            <a:ext cx="5143145" cy="2549770"/>
          </a:xfrm>
          <a:prstGeom prst="rect">
            <a:avLst/>
          </a:prstGeom>
        </p:spPr>
        <p:txBody>
          <a:bodyPr wrap="square" lIns="81624" tIns="40813" rIns="81624" bIns="40813">
            <a:spAutoFit/>
          </a:bodyPr>
          <a:lstStyle/>
          <a:p>
            <a:pPr algn="ctr"/>
            <a:r>
              <a:rPr lang="en-US" sz="3200" b="1" dirty="0"/>
              <a:t>The Assure products are:</a:t>
            </a:r>
          </a:p>
          <a:p>
            <a:pPr algn="ctr"/>
            <a:r>
              <a:rPr lang="en-US" sz="4300" b="1" dirty="0"/>
              <a:t>Caring</a:t>
            </a:r>
          </a:p>
          <a:p>
            <a:pPr algn="ctr"/>
            <a:r>
              <a:rPr lang="en-US" sz="4300" b="1" dirty="0"/>
              <a:t>Gentle</a:t>
            </a:r>
          </a:p>
          <a:p>
            <a:pPr algn="ctr"/>
            <a:r>
              <a:rPr lang="en-US" sz="4300" b="1" dirty="0"/>
              <a:t>Effective</a:t>
            </a:r>
          </a:p>
        </p:txBody>
      </p:sp>
    </p:spTree>
    <p:extLst>
      <p:ext uri="{BB962C8B-B14F-4D97-AF65-F5344CB8AC3E}">
        <p14:creationId xmlns:p14="http://schemas.microsoft.com/office/powerpoint/2010/main" val="4084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2" y="0"/>
            <a:ext cx="913342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4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00152"/>
            <a:ext cx="7848872" cy="3394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Get ready to work a whole new kind of cleanser into your routine</a:t>
            </a:r>
            <a:r>
              <a:rPr lang="en-US" b="1" i="1" dirty="0" smtClean="0"/>
              <a:t>.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 algn="just">
              <a:buNone/>
            </a:pPr>
            <a:r>
              <a:rPr lang="en-US" sz="2400" dirty="0" err="1" smtClean="0"/>
              <a:t>Micellar</a:t>
            </a:r>
            <a:r>
              <a:rPr lang="en-US" sz="2400" dirty="0" smtClean="0"/>
              <a:t> </a:t>
            </a:r>
            <a:r>
              <a:rPr lang="en-US" sz="2400" dirty="0"/>
              <a:t>Water is the facial cleanser that has been the best-kept beauty secret and touted for its ability to act as both a makeup remover and a facial cleanser. </a:t>
            </a:r>
          </a:p>
          <a:p>
            <a:pPr marL="0" indent="0" algn="just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87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381"/>
            <a:ext cx="91503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water splash | Water photography, Water drawing, Water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78410"/>
            <a:ext cx="6192688" cy="37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67594"/>
            <a:ext cx="7560840" cy="15661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err="1" smtClean="0"/>
              <a:t>Micellar</a:t>
            </a:r>
            <a:r>
              <a:rPr lang="en-US" sz="2400" dirty="0" smtClean="0"/>
              <a:t> Water </a:t>
            </a:r>
            <a:r>
              <a:rPr lang="en-US" sz="2400" dirty="0"/>
              <a:t>is quite the multitasking genius—it works as a face wash, a makeup remover and a hydrator since it balances out the moisture in your skin. 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691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71550"/>
            <a:ext cx="8496944" cy="85725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MICELLAR WATER IS NOT SOME SORT OF PROCESSED TAP WATER.</a:t>
            </a:r>
            <a:br>
              <a:rPr lang="en-US" sz="2800" b="1" dirty="0" smtClean="0"/>
            </a:br>
            <a:r>
              <a:rPr lang="en-US" sz="2800" b="1" dirty="0" smtClean="0"/>
              <a:t> THEN WHAT IS MICELLAR WATER MADE OF?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9037"/>
            <a:ext cx="7704856" cy="2382913"/>
          </a:xfrm>
        </p:spPr>
        <p:txBody>
          <a:bodyPr>
            <a:noAutofit/>
          </a:bodyPr>
          <a:lstStyle/>
          <a:p>
            <a:pPr algn="just"/>
            <a:r>
              <a:rPr lang="en-US" sz="2200" dirty="0" err="1" smtClean="0"/>
              <a:t>Micellar</a:t>
            </a:r>
            <a:r>
              <a:rPr lang="en-US" sz="2200" dirty="0" smtClean="0"/>
              <a:t> </a:t>
            </a:r>
            <a:r>
              <a:rPr lang="en-US" sz="2200" dirty="0"/>
              <a:t>water is </a:t>
            </a:r>
            <a:r>
              <a:rPr lang="en-US" sz="2200" dirty="0" smtClean="0"/>
              <a:t>made of micelles—minuscule </a:t>
            </a:r>
            <a:r>
              <a:rPr lang="en-US" sz="2200" dirty="0"/>
              <a:t>concentrated molecules—that are both water-loving and oil-loving. This implies that these micelles have the ability to gobble up grime and excess oil from the </a:t>
            </a:r>
            <a:r>
              <a:rPr lang="en-US" sz="2200" dirty="0" smtClean="0"/>
              <a:t>skin. </a:t>
            </a:r>
            <a:endParaRPr lang="en-US" sz="2200" dirty="0"/>
          </a:p>
          <a:p>
            <a:pPr algn="just"/>
            <a:r>
              <a:rPr lang="en-US" sz="2200" dirty="0" smtClean="0"/>
              <a:t>Micelles </a:t>
            </a:r>
            <a:r>
              <a:rPr lang="en-US" sz="2200" dirty="0"/>
              <a:t>pretty much work like magnets, in that they attract and trap the dirt and excess oils on your skin. </a:t>
            </a:r>
            <a:endParaRPr lang="en-US" sz="2200" dirty="0" smtClean="0"/>
          </a:p>
          <a:p>
            <a:pPr algn="just"/>
            <a:r>
              <a:rPr lang="en-US" sz="2200" dirty="0" smtClean="0"/>
              <a:t>This </a:t>
            </a:r>
            <a:r>
              <a:rPr lang="en-US" sz="2200" dirty="0"/>
              <a:t>is why the water removes makeup, grime and cleanses your skin.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1884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73528"/>
            <a:ext cx="7560840" cy="810090"/>
          </a:xfrm>
        </p:spPr>
        <p:txBody>
          <a:bodyPr>
            <a:normAutofit/>
          </a:bodyPr>
          <a:lstStyle/>
          <a:p>
            <a:r>
              <a:rPr lang="en-IN" sz="3200" b="1" dirty="0" smtClean="0"/>
              <a:t>ASSURE NATURAL MICELLAR WATER</a:t>
            </a:r>
            <a:endParaRPr lang="en-IN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707654"/>
            <a:ext cx="5976664" cy="2376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400" dirty="0"/>
              <a:t>Assure Natural Micellar Water </a:t>
            </a:r>
            <a:r>
              <a:rPr lang="en-IN" sz="2400" dirty="0" smtClean="0"/>
              <a:t>is a 3-in-1 product which quickly </a:t>
            </a:r>
            <a:r>
              <a:rPr lang="en-IN" sz="2400" dirty="0"/>
              <a:t>and completely wipes off </a:t>
            </a:r>
            <a:r>
              <a:rPr lang="en-IN" sz="2400" dirty="0" smtClean="0"/>
              <a:t>makeup, cleanse skin by removing </a:t>
            </a:r>
            <a:r>
              <a:rPr lang="en-IN" sz="2400" dirty="0"/>
              <a:t>dirt and oil from </a:t>
            </a:r>
            <a:r>
              <a:rPr lang="en-IN" sz="2400" dirty="0" smtClean="0"/>
              <a:t>pores and </a:t>
            </a:r>
            <a:r>
              <a:rPr lang="en-IN" sz="2400" dirty="0"/>
              <a:t>its green tea and tea tree </a:t>
            </a:r>
            <a:r>
              <a:rPr lang="en-IN" sz="2400" dirty="0" smtClean="0"/>
              <a:t>extracts helps control acne and </a:t>
            </a:r>
            <a:r>
              <a:rPr lang="en-IN" sz="2400" dirty="0"/>
              <a:t>leaves the skin hydrated and </a:t>
            </a:r>
            <a:r>
              <a:rPr lang="en-IN" sz="2400" dirty="0" smtClean="0"/>
              <a:t>revitalised.</a:t>
            </a:r>
            <a:endParaRPr lang="en-IN" sz="2400" dirty="0">
              <a:effectLst/>
            </a:endParaRPr>
          </a:p>
          <a:p>
            <a:pPr marL="0" indent="0" algn="just">
              <a:buNone/>
            </a:pPr>
            <a:endParaRPr lang="en-IN" sz="2400" dirty="0">
              <a:effectLst/>
            </a:endParaRPr>
          </a:p>
        </p:txBody>
      </p:sp>
      <p:pic>
        <p:nvPicPr>
          <p:cNvPr id="6147" name="Picture 3" descr="C:\Users\kanwal.sharma\Desktop\product images AN 2\Micell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6" y="1096426"/>
            <a:ext cx="2592288" cy="3635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348</Words>
  <Application>Microsoft Office PowerPoint</Application>
  <PresentationFormat>On-screen Show (16:9)</PresentationFormat>
  <Paragraphs>47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What is Assure Natural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MICELLAR WATER IS NOT SOME SORT OF PROCESSED TAP WATER.  THEN WHAT IS MICELLAR WATER MADE OF?</vt:lpstr>
      <vt:lpstr>ASSURE NATURAL MICELLAR WATER</vt:lpstr>
      <vt:lpstr>PowerPoint Presentation</vt:lpstr>
      <vt:lpstr>ASSURE NATURAL  MICELLAR WATER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Tanmoy</dc:creator>
  <cp:lastModifiedBy>ADMIN</cp:lastModifiedBy>
  <cp:revision>13</cp:revision>
  <dcterms:created xsi:type="dcterms:W3CDTF">2020-07-07T07:57:03Z</dcterms:created>
  <dcterms:modified xsi:type="dcterms:W3CDTF">2021-09-14T14:08:16Z</dcterms:modified>
</cp:coreProperties>
</file>