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83" r:id="rId5"/>
    <p:sldId id="284" r:id="rId6"/>
    <p:sldId id="282" r:id="rId7"/>
    <p:sldId id="281" r:id="rId8"/>
    <p:sldId id="286" r:id="rId9"/>
    <p:sldId id="285" r:id="rId10"/>
    <p:sldId id="288" r:id="rId11"/>
    <p:sldId id="287" r:id="rId12"/>
    <p:sldId id="291" r:id="rId13"/>
    <p:sldId id="290" r:id="rId14"/>
    <p:sldId id="289" r:id="rId15"/>
    <p:sldId id="294" r:id="rId16"/>
    <p:sldId id="293" r:id="rId17"/>
    <p:sldId id="292" r:id="rId18"/>
    <p:sldId id="297" r:id="rId19"/>
    <p:sldId id="298" r:id="rId20"/>
    <p:sldId id="29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4660"/>
  </p:normalViewPr>
  <p:slideViewPr>
    <p:cSldViewPr snapToGrid="0" showGuides="1">
      <p:cViewPr>
        <p:scale>
          <a:sx n="66" d="100"/>
          <a:sy n="66" d="100"/>
        </p:scale>
        <p:origin x="-612" y="-1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416781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3200238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11027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1806604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696240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427292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3990658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9130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230738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202116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F2D20-428A-4376-B354-DA9FF9A38C57}" type="datetimeFigureOut">
              <a:rPr lang="en-IN" smtClean="0"/>
              <a:pPr/>
              <a:t>19-10-2021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82338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F2D20-428A-4376-B354-DA9FF9A38C57}" type="datetimeFigureOut">
              <a:rPr lang="en-IN" smtClean="0"/>
              <a:pPr/>
              <a:t>19-10-2021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DBAF5-203F-4356-B8B6-F70936A0901D}" type="slidenum">
              <a:rPr lang="en-IN" smtClean="0"/>
              <a:pPr/>
              <a:t>‹#›</a:t>
            </a:fld>
            <a:endParaRPr lang="en-IN"/>
          </a:p>
        </p:txBody>
      </p:sp>
    </p:spTree>
    <p:extLst>
      <p:ext uri="{BB962C8B-B14F-4D97-AF65-F5344CB8AC3E}">
        <p14:creationId xmlns:p14="http://schemas.microsoft.com/office/powerpoint/2010/main" xmlns="" val="386855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ooter digita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flipH="1">
            <a:off x="7749209" y="5818759"/>
            <a:ext cx="4442791" cy="1039241"/>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878075" y="737046"/>
            <a:ext cx="2435850" cy="2101212"/>
          </a:xfrm>
          <a:prstGeom prst="rect">
            <a:avLst/>
          </a:prstGeom>
        </p:spPr>
      </p:pic>
      <p:sp>
        <p:nvSpPr>
          <p:cNvPr id="2" name="Title 1"/>
          <p:cNvSpPr>
            <a:spLocks noGrp="1"/>
          </p:cNvSpPr>
          <p:nvPr>
            <p:ph type="ctrTitle"/>
          </p:nvPr>
        </p:nvSpPr>
        <p:spPr>
          <a:xfrm>
            <a:off x="0" y="3429000"/>
            <a:ext cx="12192000" cy="926440"/>
          </a:xfrm>
        </p:spPr>
        <p:txBody>
          <a:bodyPr/>
          <a:lstStyle/>
          <a:p>
            <a:r>
              <a:rPr lang="en-US" b="1" dirty="0" smtClean="0">
                <a:solidFill>
                  <a:srgbClr val="FF0000"/>
                </a:solidFill>
                <a:latin typeface="Garamond" panose="02020404030301010803" pitchFamily="18" charset="0"/>
              </a:rPr>
              <a:t>How to start in Vestige?</a:t>
            </a:r>
            <a:endParaRPr lang="en-IN" b="1" dirty="0">
              <a:solidFill>
                <a:srgbClr val="FF0000"/>
              </a:solidFill>
              <a:latin typeface="Garamond" panose="02020404030301010803" pitchFamily="18" charset="0"/>
            </a:endParaRPr>
          </a:p>
        </p:txBody>
      </p:sp>
      <p:sp>
        <p:nvSpPr>
          <p:cNvPr id="3" name="Subtitle 2"/>
          <p:cNvSpPr>
            <a:spLocks noGrp="1"/>
          </p:cNvSpPr>
          <p:nvPr>
            <p:ph type="subTitle" idx="1"/>
          </p:nvPr>
        </p:nvSpPr>
        <p:spPr>
          <a:xfrm>
            <a:off x="6096000" y="4806995"/>
            <a:ext cx="4794190" cy="1655762"/>
          </a:xfrm>
        </p:spPr>
        <p:txBody>
          <a:bodyPr/>
          <a:lstStyle/>
          <a:p>
            <a:pPr algn="r"/>
            <a:r>
              <a:rPr lang="en-US" b="1" dirty="0" smtClean="0"/>
              <a:t>Bappi Dasgupta</a:t>
            </a:r>
          </a:p>
          <a:p>
            <a:pPr algn="r"/>
            <a:r>
              <a:rPr lang="en-US" dirty="0" smtClean="0"/>
              <a:t>Vestige Online Team</a:t>
            </a:r>
            <a:endParaRPr lang="en-US" dirty="0" smtClean="0"/>
          </a:p>
          <a:p>
            <a:pPr algn="r"/>
            <a:r>
              <a:rPr lang="en-US" b="1" dirty="0" smtClean="0"/>
              <a:t>Vestige Marketing Private Limited</a:t>
            </a:r>
            <a:endParaRPr lang="en-IN" b="1" dirty="0"/>
          </a:p>
        </p:txBody>
      </p:sp>
      <p:sp>
        <p:nvSpPr>
          <p:cNvPr id="5" name="Title 1"/>
          <p:cNvSpPr txBox="1">
            <a:spLocks/>
          </p:cNvSpPr>
          <p:nvPr/>
        </p:nvSpPr>
        <p:spPr>
          <a:xfrm>
            <a:off x="4646612" y="3124200"/>
            <a:ext cx="7008574" cy="44196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4000" dirty="0" smtClean="0">
                <a:solidFill>
                  <a:srgbClr val="C00000"/>
                </a:solidFill>
              </a:rPr>
              <a:t/>
            </a:r>
            <a:br>
              <a:rPr lang="en-US" sz="4000" dirty="0" smtClean="0">
                <a:solidFill>
                  <a:srgbClr val="C00000"/>
                </a:solidFill>
              </a:rPr>
            </a:br>
            <a:r>
              <a:rPr lang="hi-IN" dirty="0" smtClean="0"/>
              <a:t/>
            </a:r>
            <a:br>
              <a:rPr lang="hi-IN" dirty="0" smtClean="0"/>
            </a:br>
            <a:r>
              <a:rPr lang="hi-IN" dirty="0" smtClean="0"/>
              <a:t/>
            </a:r>
            <a:br>
              <a:rPr lang="hi-IN" dirty="0" smtClean="0"/>
            </a:br>
            <a:r>
              <a:rPr lang="hi-IN" dirty="0" smtClean="0"/>
              <a:t> </a:t>
            </a:r>
            <a:endParaRPr lang="hi-IN" dirty="0"/>
          </a:p>
        </p:txBody>
      </p:sp>
      <p:pic>
        <p:nvPicPr>
          <p:cNvPr id="7" name="Picture 2" descr="D:\IT ADMIN\DIGITAL MARKETING\vestige-logo-200x200.png"/>
          <p:cNvPicPr>
            <a:picLocks noChangeAspect="1" noChangeArrowheads="1"/>
          </p:cNvPicPr>
          <p:nvPr/>
        </p:nvPicPr>
        <p:blipFill>
          <a:blip r:embed="rId4" cstate="print"/>
          <a:srcRect/>
          <a:stretch>
            <a:fillRect/>
          </a:stretch>
        </p:blipFill>
        <p:spPr bwMode="auto">
          <a:xfrm>
            <a:off x="150812" y="6019800"/>
            <a:ext cx="685800" cy="685800"/>
          </a:xfrm>
          <a:prstGeom prst="rect">
            <a:avLst/>
          </a:prstGeom>
          <a:noFill/>
        </p:spPr>
      </p:pic>
      <p:pic>
        <p:nvPicPr>
          <p:cNvPr id="8"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spTree>
    <p:extLst>
      <p:ext uri="{BB962C8B-B14F-4D97-AF65-F5344CB8AC3E}">
        <p14:creationId xmlns:p14="http://schemas.microsoft.com/office/powerpoint/2010/main" xmlns="" val="3782225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txBox="1">
            <a:spLocks/>
          </p:cNvSpPr>
          <p:nvPr/>
        </p:nvSpPr>
        <p:spPr>
          <a:xfrm>
            <a:off x="863645" y="609600"/>
            <a:ext cx="10502780" cy="6248400"/>
          </a:xfrm>
          <a:prstGeom prst="rect">
            <a:avLst/>
          </a:prstGeom>
        </p:spPr>
        <p:txBody>
          <a:bodyPr vert="horz" lIns="91440" tIns="45720" rIns="91440" bIns="45720" rtlCol="0">
            <a:normAutofit fontScale="95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b="1" dirty="0" smtClean="0">
                <a:solidFill>
                  <a:srgbClr val="FF0000"/>
                </a:solidFill>
                <a:latin typeface="Roboto Condensed" pitchFamily="2" charset="0"/>
                <a:ea typeface="Roboto Condensed" pitchFamily="2" charset="0"/>
              </a:rPr>
              <a:t>Step 3: </a:t>
            </a:r>
            <a:r>
              <a:rPr lang="en-US" sz="3200" b="1" u="sng" dirty="0" smtClean="0">
                <a:solidFill>
                  <a:srgbClr val="FF0000"/>
                </a:solidFill>
                <a:latin typeface="Roboto Condensed" pitchFamily="2" charset="0"/>
                <a:ea typeface="Roboto Condensed" pitchFamily="2" charset="0"/>
              </a:rPr>
              <a:t>PREPARE</a:t>
            </a:r>
            <a:r>
              <a:rPr lang="en-US" sz="3200" b="1" dirty="0" smtClean="0">
                <a:solidFill>
                  <a:srgbClr val="FF0000"/>
                </a:solidFill>
                <a:latin typeface="Roboto Condensed" pitchFamily="2" charset="0"/>
                <a:ea typeface="Roboto Condensed" pitchFamily="2" charset="0"/>
              </a:rPr>
              <a:t> AN INVITATION </a:t>
            </a:r>
            <a:r>
              <a:rPr lang="en-US" sz="3200" b="1" u="sng" dirty="0" smtClean="0">
                <a:solidFill>
                  <a:srgbClr val="FF0000"/>
                </a:solidFill>
                <a:latin typeface="Roboto Condensed" pitchFamily="2" charset="0"/>
                <a:ea typeface="Roboto Condensed" pitchFamily="2" charset="0"/>
              </a:rPr>
              <a:t>LIST</a:t>
            </a:r>
          </a:p>
          <a:p>
            <a:pPr marL="0" indent="0">
              <a:buNone/>
            </a:pPr>
            <a:endParaRPr lang="en-US" sz="2400" b="1" u="sng" dirty="0">
              <a:solidFill>
                <a:srgbClr val="FF3300"/>
              </a:solidFill>
              <a:latin typeface="Roboto Condensed" pitchFamily="2" charset="0"/>
              <a:ea typeface="Roboto Condensed" pitchFamily="2" charset="0"/>
            </a:endParaRPr>
          </a:p>
          <a:p>
            <a:pPr marL="0" indent="0" algn="just">
              <a:buNone/>
            </a:pPr>
            <a:r>
              <a:rPr lang="en-US" sz="2500" dirty="0" smtClean="0">
                <a:latin typeface="Roboto Condensed" pitchFamily="2" charset="0"/>
                <a:ea typeface="Roboto Condensed" pitchFamily="2" charset="0"/>
              </a:rPr>
              <a:t>While preparing a invitation list, never decide to exclude anyone. Humans decisions change.</a:t>
            </a:r>
            <a:r>
              <a:rPr lang="hi-IN" sz="2500" dirty="0" smtClean="0">
                <a:latin typeface="Roboto Condensed" pitchFamily="2" charset="0"/>
                <a:ea typeface="Roboto Condensed" pitchFamily="2" charset="0"/>
              </a:rPr>
              <a:t> </a:t>
            </a:r>
            <a:endParaRPr lang="en-US" sz="2500" dirty="0" smtClean="0">
              <a:latin typeface="Roboto Condensed" pitchFamily="2" charset="0"/>
              <a:ea typeface="Roboto Condensed" pitchFamily="2" charset="0"/>
            </a:endParaRPr>
          </a:p>
          <a:p>
            <a:pPr marL="457200" indent="-457200" algn="just">
              <a:lnSpc>
                <a:spcPct val="160000"/>
              </a:lnSpc>
              <a:buFont typeface="Arial" panose="020B0604020202020204" pitchFamily="34" charset="0"/>
              <a:buAutoNum type="arabicPeriod"/>
            </a:pPr>
            <a:r>
              <a:rPr lang="en-US" sz="2500" dirty="0" smtClean="0">
                <a:latin typeface="Roboto Condensed" pitchFamily="2" charset="0"/>
                <a:ea typeface="Roboto Condensed" pitchFamily="2" charset="0"/>
              </a:rPr>
              <a:t>Follow the </a:t>
            </a:r>
            <a:r>
              <a:rPr lang="en-US" sz="2500" b="1" dirty="0" smtClean="0">
                <a:latin typeface="Roboto Condensed" pitchFamily="2" charset="0"/>
                <a:ea typeface="Roboto Condensed" pitchFamily="2" charset="0"/>
              </a:rPr>
              <a:t>Rule of 3</a:t>
            </a:r>
            <a:r>
              <a:rPr lang="en-US" sz="2500" dirty="0" smtClean="0">
                <a:latin typeface="Roboto Condensed" pitchFamily="2" charset="0"/>
                <a:ea typeface="Roboto Condensed" pitchFamily="2" charset="0"/>
              </a:rPr>
              <a:t> i.e., invite 3 people every day.</a:t>
            </a:r>
            <a:endParaRPr lang="hi-IN" sz="2500" dirty="0" smtClean="0">
              <a:latin typeface="Roboto Condensed" pitchFamily="2" charset="0"/>
              <a:ea typeface="Roboto Condensed" pitchFamily="2" charset="0"/>
            </a:endParaRPr>
          </a:p>
          <a:p>
            <a:pPr marL="457200" indent="-457200" algn="just">
              <a:lnSpc>
                <a:spcPct val="160000"/>
              </a:lnSpc>
              <a:buFont typeface="+mj-lt"/>
              <a:buAutoNum type="arabicPeriod"/>
            </a:pPr>
            <a:r>
              <a:rPr lang="en-US" sz="2500" dirty="0" smtClean="0">
                <a:latin typeface="Roboto Condensed" pitchFamily="2" charset="0"/>
                <a:ea typeface="Roboto Condensed" pitchFamily="2" charset="0"/>
              </a:rPr>
              <a:t>Be in contact with the person even if he/she does not want to join the business because he/she might become a regular consumer.</a:t>
            </a:r>
            <a:r>
              <a:rPr lang="hi-IN" sz="2500" dirty="0" smtClean="0">
                <a:latin typeface="Roboto Condensed" pitchFamily="2" charset="0"/>
                <a:ea typeface="Roboto Condensed" pitchFamily="2" charset="0"/>
              </a:rPr>
              <a:t> </a:t>
            </a:r>
            <a:endParaRPr lang="en-US" sz="2500" dirty="0" smtClean="0">
              <a:latin typeface="Roboto Condensed" pitchFamily="2" charset="0"/>
              <a:ea typeface="Roboto Condensed" pitchFamily="2" charset="0"/>
            </a:endParaRPr>
          </a:p>
          <a:p>
            <a:pPr marL="457200" indent="-457200" algn="just">
              <a:lnSpc>
                <a:spcPct val="160000"/>
              </a:lnSpc>
              <a:buFont typeface="Arial" panose="020B0604020202020204" pitchFamily="34" charset="0"/>
              <a:buAutoNum type="arabicPeriod"/>
            </a:pPr>
            <a:r>
              <a:rPr lang="en-US" sz="2500" dirty="0" smtClean="0">
                <a:latin typeface="Roboto Condensed" pitchFamily="2" charset="0"/>
                <a:ea typeface="Roboto Condensed" pitchFamily="2" charset="0"/>
              </a:rPr>
              <a:t>Never get stuck with one person if he/she doesn’t want to do join your team. Do not stop, move on to the next and repeat.</a:t>
            </a:r>
          </a:p>
          <a:p>
            <a:pPr marL="0" indent="0" algn="ctr">
              <a:lnSpc>
                <a:spcPct val="160000"/>
              </a:lnSpc>
              <a:buNone/>
            </a:pPr>
            <a:r>
              <a:rPr lang="hi-IN" sz="2500" b="1" dirty="0" smtClean="0">
                <a:solidFill>
                  <a:srgbClr val="FF0000"/>
                </a:solidFill>
                <a:latin typeface="Roboto Condensed" pitchFamily="2" charset="0"/>
                <a:ea typeface="Roboto Condensed" pitchFamily="2" charset="0"/>
              </a:rPr>
              <a:t>“</a:t>
            </a:r>
            <a:r>
              <a:rPr lang="en-US" sz="2500" b="1" dirty="0" smtClean="0">
                <a:solidFill>
                  <a:srgbClr val="FF0000"/>
                </a:solidFill>
                <a:latin typeface="Roboto Condensed" pitchFamily="2" charset="0"/>
                <a:ea typeface="Roboto Condensed" pitchFamily="2" charset="0"/>
              </a:rPr>
              <a:t>If they join you, it is BEST else NEXT.”</a:t>
            </a:r>
            <a:endParaRPr lang="hi-IN" sz="2500" b="1" dirty="0" smtClean="0">
              <a:solidFill>
                <a:srgbClr val="FF0000"/>
              </a:solidFill>
              <a:latin typeface="Roboto Condensed" pitchFamily="2" charset="0"/>
              <a:ea typeface="Roboto Condensed" pitchFamily="2" charset="0"/>
            </a:endParaRPr>
          </a:p>
          <a:p>
            <a:pPr marL="514350" indent="-514350">
              <a:buFont typeface="+mj-lt"/>
              <a:buAutoNum type="arabicPeriod"/>
            </a:pPr>
            <a:endParaRPr lang="en-US" sz="2400"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9</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915624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277091" y="901127"/>
            <a:ext cx="11457709" cy="4826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dirty="0" smtClean="0">
                <a:solidFill>
                  <a:srgbClr val="FF0000"/>
                </a:solidFill>
                <a:latin typeface="Roboto Condensed" pitchFamily="2" charset="0"/>
                <a:ea typeface="Roboto Condensed" pitchFamily="2" charset="0"/>
              </a:rPr>
              <a:t>Maintain a record of the meeting</a:t>
            </a:r>
            <a:endParaRPr lang="en-IN" sz="3000" dirty="0">
              <a:solidFill>
                <a:srgbClr val="FF0000"/>
              </a:solidFill>
              <a:latin typeface="Roboto Condensed" pitchFamily="2" charset="0"/>
              <a:ea typeface="Roboto Condensed"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2387556775"/>
              </p:ext>
            </p:extLst>
          </p:nvPr>
        </p:nvGraphicFramePr>
        <p:xfrm>
          <a:off x="360543" y="2066010"/>
          <a:ext cx="10365337" cy="2743200"/>
        </p:xfrm>
        <a:graphic>
          <a:graphicData uri="http://schemas.openxmlformats.org/drawingml/2006/table">
            <a:tbl>
              <a:tblPr firstRow="1" bandRow="1">
                <a:tableStyleId>{616DA210-FB5B-4158-B5E0-FEB733F419BA}</a:tableStyleId>
              </a:tblPr>
              <a:tblGrid>
                <a:gridCol w="751317"/>
                <a:gridCol w="1904143"/>
                <a:gridCol w="2402937"/>
                <a:gridCol w="2375731"/>
                <a:gridCol w="1726251"/>
                <a:gridCol w="1204958"/>
              </a:tblGrid>
              <a:tr h="137160">
                <a:tc>
                  <a:txBody>
                    <a:bodyPr/>
                    <a:lstStyle/>
                    <a:p>
                      <a:r>
                        <a:rPr lang="en-US" dirty="0" err="1" smtClean="0">
                          <a:latin typeface="Roboto Condensed" pitchFamily="2" charset="0"/>
                          <a:ea typeface="Roboto Condensed" pitchFamily="2" charset="0"/>
                        </a:rPr>
                        <a:t>S.No</a:t>
                      </a:r>
                      <a:r>
                        <a:rPr lang="en-US" dirty="0" smtClean="0">
                          <a:latin typeface="Roboto Condensed" pitchFamily="2" charset="0"/>
                          <a:ea typeface="Roboto Condensed" pitchFamily="2" charset="0"/>
                        </a:rPr>
                        <a:t>.</a:t>
                      </a:r>
                      <a:endParaRPr lang="en-IN" dirty="0">
                        <a:latin typeface="Roboto Condensed" pitchFamily="2" charset="0"/>
                        <a:ea typeface="Roboto Condensed" pitchFamily="2" charset="0"/>
                      </a:endParaRPr>
                    </a:p>
                  </a:txBody>
                  <a:tcPr/>
                </a:tc>
                <a:tc>
                  <a:txBody>
                    <a:bodyPr/>
                    <a:lstStyle/>
                    <a:p>
                      <a:r>
                        <a:rPr lang="en-US" dirty="0" smtClean="0">
                          <a:latin typeface="Roboto Condensed" pitchFamily="2" charset="0"/>
                          <a:ea typeface="Roboto Condensed" pitchFamily="2" charset="0"/>
                        </a:rPr>
                        <a:t>Name </a:t>
                      </a:r>
                      <a:endParaRPr lang="en-IN" dirty="0">
                        <a:latin typeface="Roboto Condensed" pitchFamily="2" charset="0"/>
                        <a:ea typeface="Roboto Condensed" pitchFamily="2" charset="0"/>
                      </a:endParaRPr>
                    </a:p>
                  </a:txBody>
                  <a:tcPr/>
                </a:tc>
                <a:tc>
                  <a:txBody>
                    <a:bodyPr/>
                    <a:lstStyle/>
                    <a:p>
                      <a:r>
                        <a:rPr lang="en-US" dirty="0" smtClean="0">
                          <a:latin typeface="Roboto Condensed" pitchFamily="2" charset="0"/>
                          <a:ea typeface="Roboto Condensed" pitchFamily="2" charset="0"/>
                        </a:rPr>
                        <a:t>Contact Number </a:t>
                      </a:r>
                      <a:endParaRPr lang="en-IN" dirty="0">
                        <a:latin typeface="Roboto Condensed" pitchFamily="2" charset="0"/>
                        <a:ea typeface="Roboto Condensed" pitchFamily="2" charset="0"/>
                      </a:endParaRPr>
                    </a:p>
                  </a:txBody>
                  <a:tcPr/>
                </a:tc>
                <a:tc>
                  <a:txBody>
                    <a:bodyPr/>
                    <a:lstStyle/>
                    <a:p>
                      <a:r>
                        <a:rPr lang="en-US" dirty="0" smtClean="0">
                          <a:latin typeface="Roboto Condensed" pitchFamily="2" charset="0"/>
                          <a:ea typeface="Roboto Condensed" pitchFamily="2" charset="0"/>
                        </a:rPr>
                        <a:t>Customer /Distributor</a:t>
                      </a:r>
                      <a:r>
                        <a:rPr lang="en-US" baseline="0" dirty="0" smtClean="0">
                          <a:latin typeface="Roboto Condensed" pitchFamily="2" charset="0"/>
                          <a:ea typeface="Roboto Condensed" pitchFamily="2" charset="0"/>
                        </a:rPr>
                        <a:t> </a:t>
                      </a:r>
                      <a:endParaRPr lang="en-IN" dirty="0">
                        <a:latin typeface="Roboto Condensed" pitchFamily="2" charset="0"/>
                        <a:ea typeface="Roboto Condensed" pitchFamily="2" charset="0"/>
                      </a:endParaRPr>
                    </a:p>
                  </a:txBody>
                  <a:tcPr/>
                </a:tc>
                <a:tc>
                  <a:txBody>
                    <a:bodyPr/>
                    <a:lstStyle/>
                    <a:p>
                      <a:r>
                        <a:rPr lang="en-US" dirty="0" smtClean="0">
                          <a:latin typeface="Roboto Condensed" pitchFamily="2" charset="0"/>
                          <a:ea typeface="Roboto Condensed" pitchFamily="2" charset="0"/>
                        </a:rPr>
                        <a:t>Meeting</a:t>
                      </a:r>
                      <a:r>
                        <a:rPr lang="en-US" baseline="0" dirty="0" smtClean="0">
                          <a:latin typeface="Roboto Condensed" pitchFamily="2" charset="0"/>
                          <a:ea typeface="Roboto Condensed" pitchFamily="2" charset="0"/>
                        </a:rPr>
                        <a:t> Date </a:t>
                      </a:r>
                      <a:endParaRPr lang="en-IN" dirty="0">
                        <a:latin typeface="Roboto Condensed" pitchFamily="2" charset="0"/>
                        <a:ea typeface="Roboto Condensed" pitchFamily="2" charset="0"/>
                      </a:endParaRPr>
                    </a:p>
                  </a:txBody>
                  <a:tcPr/>
                </a:tc>
                <a:tc>
                  <a:txBody>
                    <a:bodyPr/>
                    <a:lstStyle/>
                    <a:p>
                      <a:r>
                        <a:rPr lang="en-US" dirty="0" smtClean="0">
                          <a:latin typeface="Roboto Condensed" pitchFamily="2" charset="0"/>
                          <a:ea typeface="Roboto Condensed" pitchFamily="2" charset="0"/>
                        </a:rPr>
                        <a:t>Status</a:t>
                      </a:r>
                      <a:endParaRPr lang="en-IN" dirty="0">
                        <a:latin typeface="Roboto Condensed" pitchFamily="2" charset="0"/>
                        <a:ea typeface="Roboto Condensed" pitchFamily="2" charset="0"/>
                      </a:endParaRPr>
                    </a:p>
                  </a:txBody>
                  <a:tcPr/>
                </a:tc>
              </a:tr>
              <a:tr h="68580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r h="54864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r h="41148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r h="27432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r h="13716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
        <p:nvSpPr>
          <p:cNvPr id="5" name="Rectangle 4"/>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10</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6"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7"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8"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9"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10"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1801425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785825" y="588702"/>
            <a:ext cx="10408776" cy="5567678"/>
          </a:xfrm>
          <a:prstGeom prst="rect">
            <a:avLst/>
          </a:prstGeom>
        </p:spPr>
        <p:txBody>
          <a:bodyPr wrap="square">
            <a:spAutoFit/>
          </a:bodyPr>
          <a:lstStyle/>
          <a:p>
            <a:pPr>
              <a:lnSpc>
                <a:spcPct val="120000"/>
              </a:lnSpc>
            </a:pPr>
            <a:r>
              <a:rPr lang="en-US" sz="2400" b="1" dirty="0">
                <a:solidFill>
                  <a:srgbClr val="FF0000"/>
                </a:solidFill>
                <a:latin typeface="Roboto Condensed" pitchFamily="2" charset="0"/>
                <a:ea typeface="Roboto Condensed" pitchFamily="2" charset="0"/>
              </a:rPr>
              <a:t>Step </a:t>
            </a:r>
            <a:r>
              <a:rPr lang="en-US" sz="2400" b="1" dirty="0" smtClean="0">
                <a:solidFill>
                  <a:srgbClr val="FF0000"/>
                </a:solidFill>
                <a:latin typeface="Roboto Condensed" pitchFamily="2" charset="0"/>
                <a:ea typeface="Roboto Condensed" pitchFamily="2" charset="0"/>
              </a:rPr>
              <a:t>4: </a:t>
            </a:r>
            <a:r>
              <a:rPr lang="en-US" sz="2400" b="1" u="sng" dirty="0" smtClean="0">
                <a:solidFill>
                  <a:srgbClr val="FF0000"/>
                </a:solidFill>
                <a:latin typeface="Roboto Condensed" pitchFamily="2" charset="0"/>
                <a:ea typeface="Roboto Condensed" pitchFamily="2" charset="0"/>
              </a:rPr>
              <a:t>INVITE</a:t>
            </a:r>
            <a:r>
              <a:rPr lang="en-US" sz="2400" b="1" dirty="0" smtClean="0">
                <a:solidFill>
                  <a:srgbClr val="FF0000"/>
                </a:solidFill>
                <a:latin typeface="Roboto Condensed" pitchFamily="2" charset="0"/>
                <a:ea typeface="Roboto Condensed" pitchFamily="2" charset="0"/>
              </a:rPr>
              <a:t> PEOPLE FROM THE INVITATION LIST.</a:t>
            </a:r>
          </a:p>
          <a:p>
            <a:pPr>
              <a:lnSpc>
                <a:spcPct val="120000"/>
              </a:lnSpc>
            </a:pPr>
            <a:endParaRPr lang="en-US" dirty="0" smtClean="0">
              <a:latin typeface="Roboto Condensed" pitchFamily="2" charset="0"/>
              <a:ea typeface="Roboto Condensed" pitchFamily="2" charset="0"/>
            </a:endParaRPr>
          </a:p>
          <a:p>
            <a:pPr>
              <a:lnSpc>
                <a:spcPct val="120000"/>
              </a:lnSpc>
            </a:pPr>
            <a:r>
              <a:rPr lang="en-US" dirty="0" smtClean="0">
                <a:latin typeface="Roboto Condensed" pitchFamily="2" charset="0"/>
                <a:ea typeface="Roboto Condensed" pitchFamily="2" charset="0"/>
              </a:rPr>
              <a:t>It </a:t>
            </a:r>
            <a:r>
              <a:rPr lang="en-US" dirty="0">
                <a:latin typeface="Roboto Condensed" pitchFamily="2" charset="0"/>
                <a:ea typeface="Roboto Condensed" pitchFamily="2" charset="0"/>
              </a:rPr>
              <a:t>is very </a:t>
            </a:r>
            <a:r>
              <a:rPr lang="en-US" dirty="0" smtClean="0">
                <a:latin typeface="Roboto Condensed" pitchFamily="2" charset="0"/>
                <a:ea typeface="Roboto Condensed" pitchFamily="2" charset="0"/>
              </a:rPr>
              <a:t>important </a:t>
            </a:r>
            <a:r>
              <a:rPr lang="en-US" dirty="0">
                <a:latin typeface="Roboto Condensed" pitchFamily="2" charset="0"/>
                <a:ea typeface="Roboto Condensed" pitchFamily="2" charset="0"/>
              </a:rPr>
              <a:t>to know how to invite. Always remember the </a:t>
            </a:r>
            <a:r>
              <a:rPr lang="en-US" b="1" dirty="0">
                <a:latin typeface="Roboto Condensed" pitchFamily="2" charset="0"/>
                <a:ea typeface="Roboto Condensed" pitchFamily="2" charset="0"/>
              </a:rPr>
              <a:t>formula of 5 – C</a:t>
            </a:r>
            <a:r>
              <a:rPr lang="en-US" dirty="0">
                <a:latin typeface="Roboto Condensed" pitchFamily="2" charset="0"/>
                <a:ea typeface="Roboto Condensed" pitchFamily="2" charset="0"/>
              </a:rPr>
              <a:t>.</a:t>
            </a:r>
            <a:endParaRPr lang="en-IN" dirty="0">
              <a:latin typeface="Roboto Condensed" pitchFamily="2" charset="0"/>
              <a:ea typeface="Roboto Condensed" pitchFamily="2" charset="0"/>
            </a:endParaRPr>
          </a:p>
          <a:p>
            <a:pPr marL="457200" indent="-457200">
              <a:lnSpc>
                <a:spcPct val="120000"/>
              </a:lnSpc>
              <a:buAutoNum type="arabicParenR"/>
            </a:pPr>
            <a:r>
              <a:rPr lang="en-US" b="1" dirty="0" smtClean="0">
                <a:solidFill>
                  <a:srgbClr val="FF3300"/>
                </a:solidFill>
                <a:latin typeface="Roboto Condensed" pitchFamily="2" charset="0"/>
                <a:ea typeface="Roboto Condensed" pitchFamily="2" charset="0"/>
              </a:rPr>
              <a:t>Conversation </a:t>
            </a:r>
            <a:endParaRPr lang="en-US" b="1" dirty="0">
              <a:solidFill>
                <a:srgbClr val="FF3300"/>
              </a:solidFill>
              <a:latin typeface="Roboto Condensed" pitchFamily="2" charset="0"/>
              <a:ea typeface="Roboto Condensed" pitchFamily="2" charset="0"/>
            </a:endParaRPr>
          </a:p>
          <a:p>
            <a:pPr marL="457200" indent="-457200">
              <a:lnSpc>
                <a:spcPct val="120000"/>
              </a:lnSpc>
              <a:buAutoNum type="arabicParenR"/>
            </a:pPr>
            <a:r>
              <a:rPr lang="en-US" b="1" dirty="0" smtClean="0">
                <a:solidFill>
                  <a:srgbClr val="FF3300"/>
                </a:solidFill>
                <a:latin typeface="Roboto Condensed" pitchFamily="2" charset="0"/>
                <a:ea typeface="Roboto Condensed" pitchFamily="2" charset="0"/>
              </a:rPr>
              <a:t>Compliment</a:t>
            </a:r>
            <a:endParaRPr lang="en-US" b="1" dirty="0">
              <a:solidFill>
                <a:srgbClr val="FF3300"/>
              </a:solidFill>
              <a:latin typeface="Roboto Condensed" pitchFamily="2" charset="0"/>
              <a:ea typeface="Roboto Condensed" pitchFamily="2" charset="0"/>
            </a:endParaRPr>
          </a:p>
          <a:p>
            <a:pPr marL="457200" indent="-457200">
              <a:lnSpc>
                <a:spcPct val="120000"/>
              </a:lnSpc>
              <a:buAutoNum type="arabicParenR"/>
            </a:pPr>
            <a:r>
              <a:rPr lang="en-US" b="1" dirty="0">
                <a:solidFill>
                  <a:srgbClr val="FF3300"/>
                </a:solidFill>
                <a:latin typeface="Roboto Condensed" pitchFamily="2" charset="0"/>
                <a:ea typeface="Roboto Condensed" pitchFamily="2" charset="0"/>
              </a:rPr>
              <a:t>Curiosity </a:t>
            </a:r>
          </a:p>
          <a:p>
            <a:pPr marL="457200" indent="-457200">
              <a:lnSpc>
                <a:spcPct val="120000"/>
              </a:lnSpc>
              <a:buAutoNum type="arabicParenR"/>
            </a:pPr>
            <a:r>
              <a:rPr lang="en-US" b="1" dirty="0">
                <a:solidFill>
                  <a:srgbClr val="FF3300"/>
                </a:solidFill>
                <a:latin typeface="Roboto Condensed" pitchFamily="2" charset="0"/>
                <a:ea typeface="Roboto Condensed" pitchFamily="2" charset="0"/>
              </a:rPr>
              <a:t>Control </a:t>
            </a:r>
          </a:p>
          <a:p>
            <a:pPr marL="457200" indent="-457200">
              <a:lnSpc>
                <a:spcPct val="120000"/>
              </a:lnSpc>
              <a:buAutoNum type="arabicParenR"/>
            </a:pPr>
            <a:r>
              <a:rPr lang="en-US" b="1" dirty="0">
                <a:solidFill>
                  <a:srgbClr val="FF3300"/>
                </a:solidFill>
                <a:latin typeface="Roboto Condensed" pitchFamily="2" charset="0"/>
                <a:ea typeface="Roboto Condensed" pitchFamily="2" charset="0"/>
              </a:rPr>
              <a:t>Commitment  </a:t>
            </a:r>
          </a:p>
          <a:p>
            <a:pPr marL="457200" indent="-457200">
              <a:lnSpc>
                <a:spcPct val="120000"/>
              </a:lnSpc>
            </a:pPr>
            <a:endParaRPr lang="en-IN" u="sng" dirty="0">
              <a:latin typeface="Roboto Condensed" pitchFamily="2" charset="0"/>
              <a:ea typeface="Roboto Condensed" pitchFamily="2" charset="0"/>
            </a:endParaRPr>
          </a:p>
          <a:p>
            <a:pPr>
              <a:lnSpc>
                <a:spcPct val="120000"/>
              </a:lnSpc>
            </a:pPr>
            <a:r>
              <a:rPr lang="en-US" b="1" dirty="0" smtClean="0">
                <a:solidFill>
                  <a:srgbClr val="FF3300"/>
                </a:solidFill>
                <a:latin typeface="Roboto Condensed" pitchFamily="2" charset="0"/>
                <a:ea typeface="Roboto Condensed" pitchFamily="2" charset="0"/>
              </a:rPr>
              <a:t>1. Conversation</a:t>
            </a:r>
            <a:r>
              <a:rPr lang="en-US" b="1" dirty="0">
                <a:solidFill>
                  <a:srgbClr val="FF3300"/>
                </a:solidFill>
                <a:latin typeface="Roboto Condensed" pitchFamily="2" charset="0"/>
                <a:ea typeface="Roboto Condensed" pitchFamily="2" charset="0"/>
              </a:rPr>
              <a:t>: </a:t>
            </a:r>
            <a:r>
              <a:rPr lang="en-US" dirty="0">
                <a:latin typeface="Roboto Condensed" pitchFamily="2" charset="0"/>
                <a:ea typeface="Roboto Condensed" pitchFamily="2" charset="0"/>
              </a:rPr>
              <a:t>Before you start </a:t>
            </a:r>
            <a:r>
              <a:rPr lang="en-US" dirty="0" smtClean="0">
                <a:latin typeface="Roboto Condensed" pitchFamily="2" charset="0"/>
                <a:ea typeface="Roboto Condensed" pitchFamily="2" charset="0"/>
              </a:rPr>
              <a:t>speaking</a:t>
            </a:r>
            <a:r>
              <a:rPr lang="en-US" dirty="0">
                <a:latin typeface="Roboto Condensed" pitchFamily="2" charset="0"/>
                <a:ea typeface="Roboto Condensed" pitchFamily="2" charset="0"/>
              </a:rPr>
              <a:t>, always remember that the way you speak carries more value and importance than the topic you are about to talk about</a:t>
            </a:r>
            <a:r>
              <a:rPr lang="en-US" dirty="0" smtClean="0">
                <a:latin typeface="Roboto Condensed" pitchFamily="2" charset="0"/>
                <a:ea typeface="Roboto Condensed" pitchFamily="2" charset="0"/>
              </a:rPr>
              <a:t>.</a:t>
            </a:r>
          </a:p>
          <a:p>
            <a:pPr>
              <a:lnSpc>
                <a:spcPct val="120000"/>
              </a:lnSpc>
            </a:pPr>
            <a:endParaRPr lang="hi-IN" sz="1000" dirty="0">
              <a:latin typeface="Roboto Condensed" pitchFamily="2" charset="0"/>
              <a:ea typeface="Roboto Condensed" pitchFamily="2" charset="0"/>
            </a:endParaRPr>
          </a:p>
          <a:p>
            <a:pPr>
              <a:lnSpc>
                <a:spcPct val="120000"/>
              </a:lnSpc>
            </a:pPr>
            <a:r>
              <a:rPr lang="en-US" dirty="0">
                <a:latin typeface="Roboto Condensed" pitchFamily="2" charset="0"/>
                <a:ea typeface="Roboto Condensed" pitchFamily="2" charset="0"/>
              </a:rPr>
              <a:t>a) You will get a better response if you are energetic and carry a smile on your face when you speak.</a:t>
            </a:r>
            <a:endParaRPr lang="hi-IN" dirty="0">
              <a:latin typeface="Roboto Condensed" pitchFamily="2" charset="0"/>
              <a:ea typeface="Roboto Condensed" pitchFamily="2" charset="0"/>
            </a:endParaRPr>
          </a:p>
          <a:p>
            <a:pPr>
              <a:lnSpc>
                <a:spcPct val="120000"/>
              </a:lnSpc>
            </a:pPr>
            <a:endParaRPr lang="en-US" sz="1050" dirty="0" smtClean="0">
              <a:latin typeface="Roboto Condensed" pitchFamily="2" charset="0"/>
              <a:ea typeface="Roboto Condensed" pitchFamily="2" charset="0"/>
            </a:endParaRPr>
          </a:p>
          <a:p>
            <a:pPr>
              <a:lnSpc>
                <a:spcPct val="120000"/>
              </a:lnSpc>
            </a:pPr>
            <a:r>
              <a:rPr lang="en-US" dirty="0" smtClean="0">
                <a:latin typeface="Roboto Condensed" pitchFamily="2" charset="0"/>
                <a:ea typeface="Roboto Condensed" pitchFamily="2" charset="0"/>
              </a:rPr>
              <a:t>b</a:t>
            </a:r>
            <a:r>
              <a:rPr lang="en-US" dirty="0">
                <a:latin typeface="Roboto Condensed" pitchFamily="2" charset="0"/>
                <a:ea typeface="Roboto Condensed" pitchFamily="2" charset="0"/>
              </a:rPr>
              <a:t>) Always start your conversation with their life and the important things in their life. For this, remember F.O.R.M</a:t>
            </a:r>
          </a:p>
          <a:p>
            <a:pPr>
              <a:lnSpc>
                <a:spcPct val="120000"/>
              </a:lnSpc>
            </a:pPr>
            <a:endParaRPr lang="hi-IN" b="1" dirty="0">
              <a:latin typeface="Roboto Condensed" pitchFamily="2" charset="0"/>
              <a:ea typeface="Roboto Condensed" pitchFamily="2" charset="0"/>
            </a:endParaRPr>
          </a:p>
          <a:p>
            <a:pPr algn="ctr">
              <a:lnSpc>
                <a:spcPct val="120000"/>
              </a:lnSpc>
            </a:pPr>
            <a:r>
              <a:rPr lang="en-IN" b="1" dirty="0" smtClean="0">
                <a:solidFill>
                  <a:srgbClr val="FF3300"/>
                </a:solidFill>
                <a:latin typeface="Roboto Condensed" pitchFamily="2" charset="0"/>
                <a:ea typeface="Roboto Condensed" pitchFamily="2" charset="0"/>
              </a:rPr>
              <a:t>F </a:t>
            </a:r>
            <a:r>
              <a:rPr lang="en-IN" b="1" dirty="0">
                <a:solidFill>
                  <a:srgbClr val="FF3300"/>
                </a:solidFill>
                <a:latin typeface="Roboto Condensed" pitchFamily="2" charset="0"/>
                <a:ea typeface="Roboto Condensed" pitchFamily="2" charset="0"/>
              </a:rPr>
              <a:t>– Family O – Occupation</a:t>
            </a:r>
            <a:r>
              <a:rPr lang="en-US" b="1" dirty="0">
                <a:solidFill>
                  <a:srgbClr val="FF3300"/>
                </a:solidFill>
                <a:latin typeface="Roboto Condensed" pitchFamily="2" charset="0"/>
                <a:ea typeface="Roboto Condensed" pitchFamily="2" charset="0"/>
              </a:rPr>
              <a:t> </a:t>
            </a:r>
            <a:r>
              <a:rPr lang="en-IN" b="1" dirty="0">
                <a:solidFill>
                  <a:srgbClr val="FF3300"/>
                </a:solidFill>
                <a:latin typeface="Roboto Condensed" pitchFamily="2" charset="0"/>
                <a:ea typeface="Roboto Condensed" pitchFamily="2" charset="0"/>
              </a:rPr>
              <a:t>R – Recreation</a:t>
            </a:r>
            <a:r>
              <a:rPr lang="en-US" b="1" dirty="0">
                <a:solidFill>
                  <a:srgbClr val="FF3300"/>
                </a:solidFill>
                <a:latin typeface="Roboto Condensed" pitchFamily="2" charset="0"/>
                <a:ea typeface="Roboto Condensed" pitchFamily="2" charset="0"/>
              </a:rPr>
              <a:t> </a:t>
            </a:r>
            <a:r>
              <a:rPr lang="en-IN" b="1" dirty="0">
                <a:solidFill>
                  <a:srgbClr val="FF3300"/>
                </a:solidFill>
                <a:latin typeface="Roboto Condensed" pitchFamily="2" charset="0"/>
                <a:ea typeface="Roboto Condensed" pitchFamily="2" charset="0"/>
              </a:rPr>
              <a:t>M - Money</a:t>
            </a:r>
            <a:endParaRPr lang="en-IN"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11</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942975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841243" y="914400"/>
            <a:ext cx="10442961" cy="59436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sz="2000" b="1" dirty="0" smtClean="0">
                <a:solidFill>
                  <a:srgbClr val="FF0000"/>
                </a:solidFill>
                <a:latin typeface="Roboto Condensed" pitchFamily="2" charset="0"/>
                <a:ea typeface="Roboto Condensed" pitchFamily="2" charset="0"/>
              </a:rPr>
              <a:t>2. Compliment</a:t>
            </a:r>
            <a:r>
              <a:rPr lang="hi-IN" sz="2000" b="1" dirty="0" smtClean="0">
                <a:solidFill>
                  <a:srgbClr val="FF0000"/>
                </a:solidFill>
                <a:latin typeface="Roboto Condensed" pitchFamily="2" charset="0"/>
                <a:ea typeface="Roboto Condensed" pitchFamily="2" charset="0"/>
              </a:rPr>
              <a:t> (</a:t>
            </a:r>
            <a:r>
              <a:rPr lang="en-US" sz="2000" b="1" dirty="0" smtClean="0">
                <a:solidFill>
                  <a:srgbClr val="FF0000"/>
                </a:solidFill>
                <a:latin typeface="Roboto Condensed" pitchFamily="2" charset="0"/>
                <a:ea typeface="Roboto Condensed" pitchFamily="2" charset="0"/>
              </a:rPr>
              <a:t>Praise them</a:t>
            </a:r>
            <a:r>
              <a:rPr lang="hi-IN" sz="2000" b="1" dirty="0" smtClean="0">
                <a:solidFill>
                  <a:srgbClr val="FF0000"/>
                </a:solidFill>
                <a:latin typeface="Roboto Condensed" pitchFamily="2" charset="0"/>
                <a:ea typeface="Roboto Condensed" pitchFamily="2" charset="0"/>
              </a:rPr>
              <a:t>)</a:t>
            </a:r>
            <a:r>
              <a:rPr lang="hi-IN" sz="2000" dirty="0" smtClean="0">
                <a:solidFill>
                  <a:srgbClr val="FF3300"/>
                </a:solidFill>
                <a:latin typeface="Roboto Condensed" pitchFamily="2" charset="0"/>
                <a:ea typeface="Roboto Condensed" pitchFamily="2" charset="0"/>
              </a:rPr>
              <a:t>: </a:t>
            </a:r>
            <a:r>
              <a:rPr lang="en-US" sz="2000" dirty="0" smtClean="0">
                <a:latin typeface="Roboto Condensed" pitchFamily="2" charset="0"/>
                <a:ea typeface="Roboto Condensed" pitchFamily="2" charset="0"/>
              </a:rPr>
              <a:t>Whenever you get a chance, praise them.</a:t>
            </a:r>
            <a:endParaRPr lang="hi-IN" sz="2000" dirty="0" smtClean="0">
              <a:latin typeface="Roboto Condensed" pitchFamily="2" charset="0"/>
              <a:ea typeface="Roboto Condensed" pitchFamily="2" charset="0"/>
            </a:endParaRPr>
          </a:p>
          <a:p>
            <a:pPr marL="514350" indent="-514350">
              <a:lnSpc>
                <a:spcPct val="150000"/>
              </a:lnSpc>
              <a:buFont typeface="+mj-lt"/>
              <a:buAutoNum type="arabicPeriod"/>
            </a:pPr>
            <a:r>
              <a:rPr lang="en-US" sz="2000" dirty="0" smtClean="0">
                <a:latin typeface="Roboto Condensed" pitchFamily="2" charset="0"/>
                <a:ea typeface="Roboto Condensed" pitchFamily="2" charset="0"/>
              </a:rPr>
              <a:t>When you praise someone, their self confidence increases and they start mingling with you.</a:t>
            </a:r>
            <a:endParaRPr lang="hi-IN" sz="2000" dirty="0" smtClean="0">
              <a:latin typeface="Roboto Condensed" pitchFamily="2" charset="0"/>
              <a:ea typeface="Roboto Condensed" pitchFamily="2" charset="0"/>
            </a:endParaRPr>
          </a:p>
          <a:p>
            <a:pPr marL="514350" indent="-514350">
              <a:lnSpc>
                <a:spcPct val="150000"/>
              </a:lnSpc>
              <a:buFont typeface="+mj-lt"/>
              <a:buAutoNum type="arabicPeriod"/>
            </a:pPr>
            <a:r>
              <a:rPr lang="en-US" sz="2000" dirty="0" smtClean="0">
                <a:latin typeface="Roboto Condensed" pitchFamily="2" charset="0"/>
                <a:ea typeface="Roboto Condensed" pitchFamily="2" charset="0"/>
              </a:rPr>
              <a:t>Everyone loves to be praised.</a:t>
            </a:r>
            <a:endParaRPr lang="hi-IN" sz="2000" dirty="0" smtClean="0">
              <a:latin typeface="Roboto Condensed" pitchFamily="2" charset="0"/>
              <a:ea typeface="Roboto Condensed" pitchFamily="2" charset="0"/>
            </a:endParaRPr>
          </a:p>
          <a:p>
            <a:pPr marL="514350" indent="-514350">
              <a:lnSpc>
                <a:spcPct val="150000"/>
              </a:lnSpc>
              <a:buFont typeface="+mj-lt"/>
              <a:buAutoNum type="arabicPeriod"/>
            </a:pPr>
            <a:r>
              <a:rPr lang="en-US" sz="2000" dirty="0" smtClean="0">
                <a:latin typeface="Roboto Condensed" pitchFamily="2" charset="0"/>
                <a:ea typeface="Roboto Condensed" pitchFamily="2" charset="0"/>
              </a:rPr>
              <a:t>Praise them by saying</a:t>
            </a:r>
          </a:p>
          <a:p>
            <a:pPr marL="1123843" lvl="1" indent="-514350">
              <a:lnSpc>
                <a:spcPct val="150000"/>
              </a:lnSpc>
              <a:buFont typeface="+mj-lt"/>
              <a:buAutoNum type="arabicPeriod"/>
            </a:pPr>
            <a:r>
              <a:rPr lang="en-US" sz="2000" dirty="0" smtClean="0">
                <a:latin typeface="Roboto Condensed" pitchFamily="2" charset="0"/>
                <a:ea typeface="Roboto Condensed" pitchFamily="2" charset="0"/>
              </a:rPr>
              <a:t>I appreciate your wisdom.</a:t>
            </a:r>
          </a:p>
          <a:p>
            <a:pPr marL="1123843" lvl="1" indent="-514350">
              <a:lnSpc>
                <a:spcPct val="150000"/>
              </a:lnSpc>
              <a:buFont typeface="+mj-lt"/>
              <a:buAutoNum type="arabicPeriod"/>
            </a:pPr>
            <a:r>
              <a:rPr lang="en-US" sz="2000" dirty="0" smtClean="0">
                <a:latin typeface="Roboto Condensed" pitchFamily="2" charset="0"/>
                <a:ea typeface="Roboto Condensed" pitchFamily="2" charset="0"/>
              </a:rPr>
              <a:t>People listen to you and respect you</a:t>
            </a:r>
            <a:endParaRPr lang="hi-IN" sz="2000" dirty="0" smtClean="0">
              <a:latin typeface="Roboto Condensed" pitchFamily="2" charset="0"/>
              <a:ea typeface="Roboto Condensed" pitchFamily="2" charset="0"/>
            </a:endParaRPr>
          </a:p>
          <a:p>
            <a:pPr marL="1123843" lvl="1" indent="-514350">
              <a:lnSpc>
                <a:spcPct val="150000"/>
              </a:lnSpc>
              <a:buFont typeface="+mj-lt"/>
              <a:buAutoNum type="arabicPeriod"/>
            </a:pPr>
            <a:r>
              <a:rPr lang="en-US" sz="2000" dirty="0" smtClean="0">
                <a:latin typeface="Roboto Condensed" pitchFamily="2" charset="0"/>
                <a:ea typeface="Roboto Condensed" pitchFamily="2" charset="0"/>
              </a:rPr>
              <a:t>You are able to clear doubts for so many people.</a:t>
            </a:r>
            <a:endParaRPr lang="hi-IN" sz="2000" dirty="0" smtClean="0">
              <a:latin typeface="Roboto Condensed" pitchFamily="2" charset="0"/>
              <a:ea typeface="Roboto Condensed" pitchFamily="2" charset="0"/>
            </a:endParaRPr>
          </a:p>
          <a:p>
            <a:pPr marL="1123843" lvl="1" indent="-514350">
              <a:lnSpc>
                <a:spcPct val="150000"/>
              </a:lnSpc>
              <a:buFont typeface="+mj-lt"/>
              <a:buAutoNum type="arabicPeriod"/>
            </a:pPr>
            <a:r>
              <a:rPr lang="en-US" sz="2000" dirty="0" smtClean="0">
                <a:latin typeface="Roboto Condensed" pitchFamily="2" charset="0"/>
                <a:ea typeface="Roboto Condensed" pitchFamily="2" charset="0"/>
              </a:rPr>
              <a:t>You are very hard working.</a:t>
            </a:r>
          </a:p>
          <a:p>
            <a:pPr marL="514350" indent="-514350">
              <a:lnSpc>
                <a:spcPct val="150000"/>
              </a:lnSpc>
              <a:buFont typeface="+mj-lt"/>
              <a:buAutoNum type="arabicPeriod"/>
            </a:pPr>
            <a:r>
              <a:rPr lang="en-US" sz="2000" dirty="0" smtClean="0">
                <a:latin typeface="Roboto Condensed" pitchFamily="2" charset="0"/>
                <a:ea typeface="Roboto Condensed" pitchFamily="2" charset="0"/>
              </a:rPr>
              <a:t>It is very important to praise honestly. It shouldn’t be made up.</a:t>
            </a:r>
            <a:endParaRPr lang="en-IN" sz="2000"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12</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80882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620736" y="923463"/>
            <a:ext cx="10494236" cy="4720523"/>
          </a:xfrm>
          <a:prstGeom prst="rect">
            <a:avLst/>
          </a:prstGeom>
        </p:spPr>
        <p:txBody>
          <a:bodyPr wrap="square">
            <a:spAutoFit/>
          </a:bodyPr>
          <a:lstStyle/>
          <a:p>
            <a:pPr>
              <a:lnSpc>
                <a:spcPct val="120000"/>
              </a:lnSpc>
            </a:pPr>
            <a:r>
              <a:rPr lang="en-US" b="1" dirty="0">
                <a:solidFill>
                  <a:srgbClr val="FF3300"/>
                </a:solidFill>
                <a:latin typeface="Roboto Condensed" pitchFamily="2" charset="0"/>
                <a:ea typeface="Roboto Condensed" pitchFamily="2" charset="0"/>
              </a:rPr>
              <a:t>3) </a:t>
            </a:r>
            <a:r>
              <a:rPr lang="en-US" b="1" dirty="0" smtClean="0">
                <a:solidFill>
                  <a:srgbClr val="FF3300"/>
                </a:solidFill>
                <a:latin typeface="Roboto Condensed" pitchFamily="2" charset="0"/>
                <a:ea typeface="Roboto Condensed" pitchFamily="2" charset="0"/>
              </a:rPr>
              <a:t>Curiosity:</a:t>
            </a:r>
            <a:r>
              <a:rPr lang="hi-IN" dirty="0" smtClean="0">
                <a:latin typeface="Roboto Condensed" pitchFamily="2" charset="0"/>
                <a:ea typeface="Roboto Condensed" pitchFamily="2" charset="0"/>
              </a:rPr>
              <a:t> </a:t>
            </a:r>
            <a:r>
              <a:rPr lang="en-US" dirty="0">
                <a:latin typeface="Roboto Condensed" pitchFamily="2" charset="0"/>
                <a:ea typeface="Roboto Condensed" pitchFamily="2" charset="0"/>
              </a:rPr>
              <a:t>Your target is to ensure that you are able to convince people to attend your meeting.</a:t>
            </a:r>
          </a:p>
          <a:p>
            <a:pPr>
              <a:lnSpc>
                <a:spcPct val="120000"/>
              </a:lnSpc>
            </a:pPr>
            <a:r>
              <a:rPr lang="en-US" dirty="0">
                <a:latin typeface="Roboto Condensed" pitchFamily="2" charset="0"/>
                <a:ea typeface="Roboto Condensed" pitchFamily="2" charset="0"/>
              </a:rPr>
              <a:t> </a:t>
            </a:r>
            <a:endParaRPr lang="hi-IN" dirty="0">
              <a:latin typeface="Roboto Condensed" pitchFamily="2" charset="0"/>
              <a:ea typeface="Roboto Condensed" pitchFamily="2" charset="0"/>
            </a:endParaRPr>
          </a:p>
          <a:p>
            <a:pPr>
              <a:lnSpc>
                <a:spcPct val="120000"/>
              </a:lnSpc>
            </a:pPr>
            <a:r>
              <a:rPr lang="en-US" b="1" dirty="0">
                <a:solidFill>
                  <a:srgbClr val="FF3300"/>
                </a:solidFill>
                <a:latin typeface="Roboto Condensed" pitchFamily="2" charset="0"/>
                <a:ea typeface="Roboto Condensed" pitchFamily="2" charset="0"/>
              </a:rPr>
              <a:t>Use Passionate approach: </a:t>
            </a:r>
            <a:r>
              <a:rPr lang="en-US" dirty="0">
                <a:latin typeface="Roboto Condensed" pitchFamily="2" charset="0"/>
                <a:ea typeface="Roboto Condensed" pitchFamily="2" charset="0"/>
              </a:rPr>
              <a:t>Ramesh, you would believe but I am associated with such a company where in a month people earn money more than they earn in any other business/job. Can we meet this Saturday at 6 P.M so that we can talk about it?</a:t>
            </a:r>
            <a:endParaRPr lang="hi-IN" dirty="0">
              <a:latin typeface="Roboto Condensed" pitchFamily="2" charset="0"/>
              <a:ea typeface="Roboto Condensed" pitchFamily="2" charset="0"/>
            </a:endParaRPr>
          </a:p>
          <a:p>
            <a:pPr>
              <a:lnSpc>
                <a:spcPct val="120000"/>
              </a:lnSpc>
            </a:pPr>
            <a:r>
              <a:rPr lang="en-US" b="1" dirty="0" smtClean="0">
                <a:solidFill>
                  <a:srgbClr val="FF3300"/>
                </a:solidFill>
                <a:latin typeface="Roboto Condensed" pitchFamily="2" charset="0"/>
                <a:ea typeface="Roboto Condensed" pitchFamily="2" charset="0"/>
              </a:rPr>
              <a:t>Use </a:t>
            </a:r>
            <a:r>
              <a:rPr lang="en-US" b="1" dirty="0">
                <a:solidFill>
                  <a:srgbClr val="FF3300"/>
                </a:solidFill>
                <a:latin typeface="Roboto Condensed" pitchFamily="2" charset="0"/>
                <a:ea typeface="Roboto Condensed" pitchFamily="2" charset="0"/>
              </a:rPr>
              <a:t>Direct approach:</a:t>
            </a:r>
            <a:r>
              <a:rPr lang="hi-IN" dirty="0">
                <a:latin typeface="Roboto Condensed" pitchFamily="2" charset="0"/>
                <a:ea typeface="Roboto Condensed" pitchFamily="2" charset="0"/>
              </a:rPr>
              <a:t> </a:t>
            </a:r>
            <a:r>
              <a:rPr lang="en-US" dirty="0">
                <a:latin typeface="Roboto Condensed" pitchFamily="2" charset="0"/>
                <a:ea typeface="Roboto Condensed" pitchFamily="2" charset="0"/>
              </a:rPr>
              <a:t>Ramesh, I have started doing a business where people are successful and I would love to join you in this venture. Can we meet this Saturday at 6 P.M. so that we can talk about it?</a:t>
            </a:r>
            <a:r>
              <a:rPr lang="hi-IN" b="1" u="sng" dirty="0">
                <a:latin typeface="Roboto Condensed" pitchFamily="2" charset="0"/>
                <a:ea typeface="Roboto Condensed" pitchFamily="2" charset="0"/>
              </a:rPr>
              <a:t/>
            </a:r>
            <a:br>
              <a:rPr lang="hi-IN" b="1" u="sng" dirty="0">
                <a:latin typeface="Roboto Condensed" pitchFamily="2" charset="0"/>
                <a:ea typeface="Roboto Condensed" pitchFamily="2" charset="0"/>
              </a:rPr>
            </a:br>
            <a:r>
              <a:rPr lang="en-US" b="1" dirty="0" smtClean="0">
                <a:solidFill>
                  <a:srgbClr val="FF3300"/>
                </a:solidFill>
                <a:latin typeface="Roboto Condensed" pitchFamily="2" charset="0"/>
                <a:ea typeface="Roboto Condensed" pitchFamily="2" charset="0"/>
              </a:rPr>
              <a:t>Use </a:t>
            </a:r>
            <a:r>
              <a:rPr lang="en-US" b="1" dirty="0">
                <a:solidFill>
                  <a:srgbClr val="FF3300"/>
                </a:solidFill>
                <a:latin typeface="Roboto Condensed" pitchFamily="2" charset="0"/>
                <a:ea typeface="Roboto Condensed" pitchFamily="2" charset="0"/>
              </a:rPr>
              <a:t>“Do you know someone?”:</a:t>
            </a:r>
            <a:r>
              <a:rPr lang="hi-IN" dirty="0">
                <a:latin typeface="Roboto Condensed" pitchFamily="2" charset="0"/>
                <a:ea typeface="Roboto Condensed" pitchFamily="2" charset="0"/>
              </a:rPr>
              <a:t> </a:t>
            </a:r>
            <a:r>
              <a:rPr lang="en-US" dirty="0">
                <a:latin typeface="Roboto Condensed" pitchFamily="2" charset="0"/>
                <a:ea typeface="Roboto Condensed" pitchFamily="2" charset="0"/>
              </a:rPr>
              <a:t>Ramesh, do you know someone who would be interested to earn money by doing part time business.</a:t>
            </a:r>
            <a:endParaRPr lang="hi-IN" dirty="0">
              <a:latin typeface="Roboto Condensed" pitchFamily="2" charset="0"/>
              <a:ea typeface="Roboto Condensed" pitchFamily="2" charset="0"/>
            </a:endParaRPr>
          </a:p>
          <a:p>
            <a:pPr>
              <a:lnSpc>
                <a:spcPct val="120000"/>
              </a:lnSpc>
            </a:pPr>
            <a:r>
              <a:rPr lang="en-US" b="1" dirty="0" smtClean="0">
                <a:solidFill>
                  <a:srgbClr val="FF3300"/>
                </a:solidFill>
                <a:latin typeface="Roboto Condensed" pitchFamily="2" charset="0"/>
                <a:ea typeface="Roboto Condensed" pitchFamily="2" charset="0"/>
              </a:rPr>
              <a:t>Use </a:t>
            </a:r>
            <a:r>
              <a:rPr lang="en-US" b="1" dirty="0">
                <a:solidFill>
                  <a:srgbClr val="FF3300"/>
                </a:solidFill>
                <a:latin typeface="Roboto Condensed" pitchFamily="2" charset="0"/>
                <a:ea typeface="Roboto Condensed" pitchFamily="2" charset="0"/>
              </a:rPr>
              <a:t>“Place of Business”</a:t>
            </a:r>
            <a:r>
              <a:rPr lang="hi-IN" b="1" dirty="0">
                <a:solidFill>
                  <a:srgbClr val="FF3300"/>
                </a:solidFill>
                <a:latin typeface="Roboto Condensed" pitchFamily="2" charset="0"/>
                <a:ea typeface="Roboto Condensed" pitchFamily="2" charset="0"/>
              </a:rPr>
              <a:t>:</a:t>
            </a:r>
            <a:r>
              <a:rPr lang="en-US" dirty="0">
                <a:latin typeface="Roboto Condensed" pitchFamily="2" charset="0"/>
                <a:ea typeface="Roboto Condensed" pitchFamily="2" charset="0"/>
              </a:rPr>
              <a:t> Ramesh, I have recently started a business, and I would like this business to flourish in our area. Would you be interested to be part of this business and earn. Can we meet this Saturday at 6 P.M. so that we can talk about it?</a:t>
            </a:r>
            <a:r>
              <a:rPr lang="hi-IN" dirty="0">
                <a:latin typeface="Roboto Condensed" pitchFamily="2" charset="0"/>
                <a:ea typeface="Roboto Condensed" pitchFamily="2" charset="0"/>
              </a:rPr>
              <a:t/>
            </a:r>
            <a:br>
              <a:rPr lang="hi-IN" dirty="0">
                <a:latin typeface="Roboto Condensed" pitchFamily="2" charset="0"/>
                <a:ea typeface="Roboto Condensed" pitchFamily="2" charset="0"/>
              </a:rPr>
            </a:br>
            <a:r>
              <a:rPr lang="en-US" b="1" dirty="0">
                <a:solidFill>
                  <a:srgbClr val="FF3300"/>
                </a:solidFill>
                <a:latin typeface="Roboto Condensed" pitchFamily="2" charset="0"/>
                <a:ea typeface="Roboto Condensed" pitchFamily="2" charset="0"/>
              </a:rPr>
              <a:t>Use “I need your advise”: </a:t>
            </a:r>
            <a:r>
              <a:rPr lang="en-US" dirty="0">
                <a:latin typeface="Roboto Condensed" pitchFamily="2" charset="0"/>
                <a:ea typeface="Roboto Condensed" pitchFamily="2" charset="0"/>
              </a:rPr>
              <a:t>Ramesh, I have started a business and I need your advise. Can we meet this Saturday at 6 P.M. so that we can talk about it</a:t>
            </a:r>
            <a:r>
              <a:rPr lang="en-US" dirty="0" smtClean="0">
                <a:latin typeface="Roboto Condensed" pitchFamily="2" charset="0"/>
                <a:ea typeface="Roboto Condensed" pitchFamily="2" charset="0"/>
              </a:rPr>
              <a:t>?</a:t>
            </a:r>
            <a:endParaRPr lang="en-IN"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13</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838058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683534" y="976746"/>
            <a:ext cx="10511327" cy="4565073"/>
          </a:xfrm>
          <a:prstGeom prst="rect">
            <a:avLst/>
          </a:prstGeom>
        </p:spPr>
        <p:txBody>
          <a:bodyPr vert="horz" lIns="91440" tIns="45720" rIns="91440" bIns="45720" rtlCol="0">
            <a:normAutofit fontScale="93571"/>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000" b="1" dirty="0" smtClean="0">
                <a:solidFill>
                  <a:srgbClr val="FF3300"/>
                </a:solidFill>
                <a:latin typeface="Roboto Condensed" pitchFamily="2" charset="0"/>
                <a:ea typeface="Roboto Condensed" pitchFamily="2" charset="0"/>
              </a:rPr>
              <a:t>4</a:t>
            </a:r>
            <a:r>
              <a:rPr lang="hi-IN" sz="2000" b="1" dirty="0" smtClean="0">
                <a:solidFill>
                  <a:srgbClr val="FF3300"/>
                </a:solidFill>
                <a:latin typeface="Roboto Condensed" pitchFamily="2" charset="0"/>
                <a:ea typeface="Roboto Condensed" pitchFamily="2" charset="0"/>
              </a:rPr>
              <a:t>) </a:t>
            </a:r>
            <a:r>
              <a:rPr lang="en-US" sz="2000" b="1" dirty="0" smtClean="0">
                <a:solidFill>
                  <a:srgbClr val="FF3300"/>
                </a:solidFill>
                <a:latin typeface="Roboto Condensed" pitchFamily="2" charset="0"/>
                <a:ea typeface="Roboto Condensed" pitchFamily="2" charset="0"/>
              </a:rPr>
              <a:t>Control:</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Keep your energy and excitement in control. Your prospect would always be curious to know as to why you have requested to meet him. </a:t>
            </a:r>
            <a:r>
              <a:rPr lang="en-US" sz="2000" dirty="0" err="1" smtClean="0">
                <a:latin typeface="Roboto Condensed" pitchFamily="2" charset="0"/>
                <a:ea typeface="Roboto Condensed" pitchFamily="2" charset="0"/>
              </a:rPr>
              <a:t>He/She</a:t>
            </a:r>
            <a:r>
              <a:rPr lang="en-US" sz="2000" dirty="0" smtClean="0">
                <a:latin typeface="Roboto Condensed" pitchFamily="2" charset="0"/>
                <a:ea typeface="Roboto Condensed" pitchFamily="2" charset="0"/>
              </a:rPr>
              <a:t> will ask you many questions like “What is the meeting agenda?” etc.</a:t>
            </a:r>
          </a:p>
          <a:p>
            <a:pPr>
              <a:lnSpc>
                <a:spcPct val="120000"/>
              </a:lnSpc>
            </a:pPr>
            <a:endParaRPr lang="hi-IN" sz="2000" dirty="0" smtClean="0">
              <a:latin typeface="Roboto Condensed" pitchFamily="2" charset="0"/>
              <a:ea typeface="Roboto Condensed" pitchFamily="2" charset="0"/>
            </a:endParaRPr>
          </a:p>
          <a:p>
            <a:pPr marL="514350" indent="-514350">
              <a:lnSpc>
                <a:spcPct val="120000"/>
              </a:lnSpc>
              <a:buFont typeface="+mj-lt"/>
              <a:buAutoNum type="arabicPeriod"/>
            </a:pPr>
            <a:r>
              <a:rPr lang="en-US" sz="2000" dirty="0" smtClean="0">
                <a:latin typeface="Roboto Condensed" pitchFamily="2" charset="0"/>
                <a:ea typeface="Roboto Condensed" pitchFamily="2" charset="0"/>
              </a:rPr>
              <a:t>You will get all the answers to your questions in the meeting. This meeting is kept for that reason only.</a:t>
            </a:r>
            <a:endParaRPr lang="hi-IN" sz="2000" dirty="0" smtClean="0">
              <a:latin typeface="Roboto Condensed" pitchFamily="2" charset="0"/>
              <a:ea typeface="Roboto Condensed" pitchFamily="2" charset="0"/>
            </a:endParaRPr>
          </a:p>
          <a:p>
            <a:pPr marL="514350" indent="-514350">
              <a:lnSpc>
                <a:spcPct val="120000"/>
              </a:lnSpc>
              <a:buFont typeface="+mj-lt"/>
              <a:buAutoNum type="arabicPeriod"/>
            </a:pPr>
            <a:r>
              <a:rPr lang="en-US" sz="2000" dirty="0" smtClean="0">
                <a:latin typeface="Roboto Condensed" pitchFamily="2" charset="0"/>
                <a:ea typeface="Roboto Condensed" pitchFamily="2" charset="0"/>
              </a:rPr>
              <a:t>Experts will be present in the meeting to solve our questions and provide resolutions.</a:t>
            </a:r>
            <a:endParaRPr lang="hi-IN" sz="2000" dirty="0" smtClean="0">
              <a:latin typeface="Roboto Condensed" pitchFamily="2" charset="0"/>
              <a:ea typeface="Roboto Condensed" pitchFamily="2" charset="0"/>
            </a:endParaRPr>
          </a:p>
          <a:p>
            <a:pPr marL="514350" indent="-514350">
              <a:lnSpc>
                <a:spcPct val="120000"/>
              </a:lnSpc>
              <a:buFont typeface="+mj-lt"/>
              <a:buAutoNum type="arabicPeriod"/>
            </a:pPr>
            <a:r>
              <a:rPr lang="en-US" sz="2000" dirty="0" smtClean="0">
                <a:latin typeface="Roboto Condensed" pitchFamily="2" charset="0"/>
                <a:ea typeface="Roboto Condensed" pitchFamily="2" charset="0"/>
              </a:rPr>
              <a:t>We will not take more time from you. All I need is 1 hour of your precious time. </a:t>
            </a:r>
          </a:p>
          <a:p>
            <a:pPr marL="0" indent="0">
              <a:lnSpc>
                <a:spcPct val="120000"/>
              </a:lnSpc>
              <a:buNone/>
            </a:pPr>
            <a:r>
              <a:rPr lang="hi-IN" sz="2000" b="1" u="sng" dirty="0" smtClean="0">
                <a:latin typeface="Roboto Condensed" pitchFamily="2" charset="0"/>
                <a:ea typeface="Roboto Condensed" pitchFamily="2" charset="0"/>
              </a:rPr>
              <a:t/>
            </a:r>
            <a:br>
              <a:rPr lang="hi-IN" sz="2000" b="1" u="sng" dirty="0" smtClean="0">
                <a:latin typeface="Roboto Condensed" pitchFamily="2" charset="0"/>
                <a:ea typeface="Roboto Condensed" pitchFamily="2" charset="0"/>
              </a:rPr>
            </a:br>
            <a:r>
              <a:rPr lang="en-US" sz="2000" b="1" dirty="0" smtClean="0">
                <a:solidFill>
                  <a:srgbClr val="FF3300"/>
                </a:solidFill>
                <a:latin typeface="Roboto Condensed" pitchFamily="2" charset="0"/>
                <a:ea typeface="Roboto Condensed" pitchFamily="2" charset="0"/>
              </a:rPr>
              <a:t>5</a:t>
            </a:r>
            <a:r>
              <a:rPr lang="hi-IN" sz="2000" b="1" dirty="0" smtClean="0">
                <a:solidFill>
                  <a:srgbClr val="FF3300"/>
                </a:solidFill>
                <a:latin typeface="Roboto Condensed" pitchFamily="2" charset="0"/>
                <a:ea typeface="Roboto Condensed" pitchFamily="2" charset="0"/>
              </a:rPr>
              <a:t>) </a:t>
            </a:r>
            <a:r>
              <a:rPr lang="en-US" sz="2000" b="1" dirty="0" smtClean="0">
                <a:solidFill>
                  <a:srgbClr val="FF3300"/>
                </a:solidFill>
                <a:latin typeface="Roboto Condensed" pitchFamily="2" charset="0"/>
                <a:ea typeface="Roboto Condensed" pitchFamily="2" charset="0"/>
              </a:rPr>
              <a:t>Commitment:</a:t>
            </a:r>
            <a:r>
              <a:rPr lang="hi-IN" sz="2000" dirty="0" smtClean="0">
                <a:solidFill>
                  <a:srgbClr val="FF3300"/>
                </a:solidFill>
                <a:latin typeface="Roboto Condensed" pitchFamily="2" charset="0"/>
                <a:ea typeface="Roboto Condensed" pitchFamily="2" charset="0"/>
              </a:rPr>
              <a:t> </a:t>
            </a:r>
            <a:r>
              <a:rPr lang="en-US" sz="2000" dirty="0" smtClean="0">
                <a:latin typeface="Roboto Condensed" pitchFamily="2" charset="0"/>
                <a:ea typeface="Roboto Condensed" pitchFamily="2" charset="0"/>
              </a:rPr>
              <a:t>Decide a meeting time and place and ensure that you are present in the meeting place well before the decided time.</a:t>
            </a:r>
            <a:endParaRPr lang="en-IN" sz="2000"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14</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81355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txBox="1">
            <a:spLocks/>
          </p:cNvSpPr>
          <p:nvPr/>
        </p:nvSpPr>
        <p:spPr>
          <a:xfrm>
            <a:off x="683535" y="1328806"/>
            <a:ext cx="10485690" cy="4503957"/>
          </a:xfrm>
          <a:prstGeom prst="rect">
            <a:avLst/>
          </a:prstGeom>
        </p:spPr>
        <p:txBody>
          <a:bodyPr vert="horz" lIns="91440" tIns="45720" rIns="91440" bIns="45720" rtlCol="0">
            <a:normAutofit fontScale="97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60000"/>
              </a:lnSpc>
              <a:buNone/>
            </a:pPr>
            <a:r>
              <a:rPr lang="en-US" sz="2400" b="1" dirty="0" smtClean="0">
                <a:solidFill>
                  <a:srgbClr val="FF3300"/>
                </a:solidFill>
                <a:latin typeface="Roboto Condensed" pitchFamily="2" charset="0"/>
                <a:ea typeface="Roboto Condensed" pitchFamily="2" charset="0"/>
              </a:rPr>
              <a:t>Step 5: CONDUCT </a:t>
            </a:r>
            <a:r>
              <a:rPr lang="en-US" sz="2400" b="1" u="sng" dirty="0" smtClean="0">
                <a:solidFill>
                  <a:srgbClr val="FF3300"/>
                </a:solidFill>
                <a:latin typeface="Roboto Condensed" pitchFamily="2" charset="0"/>
                <a:ea typeface="Roboto Condensed" pitchFamily="2" charset="0"/>
              </a:rPr>
              <a:t>MEETINGS</a:t>
            </a:r>
            <a:r>
              <a:rPr lang="en-US" sz="2400" b="1" dirty="0" smtClean="0">
                <a:solidFill>
                  <a:srgbClr val="FF3300"/>
                </a:solidFill>
                <a:latin typeface="Roboto Condensed" pitchFamily="2" charset="0"/>
                <a:ea typeface="Roboto Condensed" pitchFamily="2" charset="0"/>
              </a:rPr>
              <a:t> WITH THEM.</a:t>
            </a:r>
          </a:p>
          <a:p>
            <a:pPr marL="0" indent="0">
              <a:lnSpc>
                <a:spcPct val="160000"/>
              </a:lnSpc>
              <a:buNone/>
            </a:pPr>
            <a:r>
              <a:rPr lang="en-US" sz="1800" dirty="0" smtClean="0">
                <a:latin typeface="Roboto Condensed" pitchFamily="2" charset="0"/>
                <a:ea typeface="Roboto Condensed" pitchFamily="2" charset="0"/>
              </a:rPr>
              <a:t>Ensure that you are present in the meeting place well before the decided time. You should be well dressed with confidence. Before the meeting starts, ensure that you have all the product catalogs, joining form, pen, paper and product samples.</a:t>
            </a:r>
            <a:endParaRPr lang="hi-IN" sz="1800" b="1" u="sng" dirty="0" smtClean="0">
              <a:latin typeface="Roboto Condensed" pitchFamily="2" charset="0"/>
              <a:ea typeface="Roboto Condensed" pitchFamily="2" charset="0"/>
            </a:endParaRPr>
          </a:p>
          <a:p>
            <a:pPr>
              <a:lnSpc>
                <a:spcPct val="160000"/>
              </a:lnSpc>
            </a:pPr>
            <a:r>
              <a:rPr lang="en-US" sz="1800" b="1" dirty="0" smtClean="0">
                <a:solidFill>
                  <a:srgbClr val="FF3300"/>
                </a:solidFill>
                <a:latin typeface="Roboto Condensed" pitchFamily="2" charset="0"/>
                <a:ea typeface="Roboto Condensed" pitchFamily="2" charset="0"/>
              </a:rPr>
              <a:t>During the meeting:</a:t>
            </a:r>
            <a:r>
              <a:rPr lang="hi-IN" sz="1800" dirty="0" smtClean="0">
                <a:solidFill>
                  <a:srgbClr val="FF3300"/>
                </a:solidFill>
                <a:latin typeface="Roboto Condensed" pitchFamily="2" charset="0"/>
                <a:ea typeface="Roboto Condensed" pitchFamily="2" charset="0"/>
              </a:rPr>
              <a:t> </a:t>
            </a:r>
            <a:r>
              <a:rPr lang="en-US" sz="1800" dirty="0" smtClean="0">
                <a:latin typeface="Roboto Condensed" pitchFamily="2" charset="0"/>
                <a:ea typeface="Roboto Condensed" pitchFamily="2" charset="0"/>
              </a:rPr>
              <a:t>Always start with “</a:t>
            </a:r>
            <a:r>
              <a:rPr lang="en-US" sz="1800" b="1" dirty="0" smtClean="0">
                <a:latin typeface="Roboto Condensed" pitchFamily="2" charset="0"/>
                <a:ea typeface="Roboto Condensed" pitchFamily="2" charset="0"/>
              </a:rPr>
              <a:t>Good Morning.</a:t>
            </a:r>
            <a:r>
              <a:rPr lang="en-US" sz="1800" dirty="0" smtClean="0">
                <a:latin typeface="Roboto Condensed" pitchFamily="2" charset="0"/>
                <a:ea typeface="Roboto Condensed" pitchFamily="2" charset="0"/>
              </a:rPr>
              <a:t>”</a:t>
            </a:r>
            <a:r>
              <a:rPr lang="hi-IN" sz="1800" dirty="0" smtClean="0">
                <a:latin typeface="Roboto Condensed" pitchFamily="2" charset="0"/>
                <a:ea typeface="Roboto Condensed" pitchFamily="2" charset="0"/>
              </a:rPr>
              <a:t> - </a:t>
            </a:r>
            <a:r>
              <a:rPr lang="en-IN" sz="1800" b="1" dirty="0" smtClean="0">
                <a:latin typeface="Roboto Condensed" pitchFamily="2" charset="0"/>
                <a:ea typeface="Roboto Condensed" pitchFamily="2" charset="0"/>
              </a:rPr>
              <a:t>The morning is when you wake up</a:t>
            </a:r>
            <a:r>
              <a:rPr lang="en-US" sz="1800" dirty="0" smtClean="0">
                <a:latin typeface="Roboto Condensed" pitchFamily="2" charset="0"/>
                <a:ea typeface="Roboto Condensed" pitchFamily="2" charset="0"/>
              </a:rPr>
              <a:t>.</a:t>
            </a:r>
            <a:r>
              <a:rPr lang="hi-IN" sz="1800" dirty="0" smtClean="0">
                <a:latin typeface="Roboto Condensed" pitchFamily="2" charset="0"/>
                <a:ea typeface="Roboto Condensed" pitchFamily="2" charset="0"/>
              </a:rPr>
              <a:t> </a:t>
            </a:r>
            <a:r>
              <a:rPr lang="en-US" sz="1800" dirty="0" smtClean="0">
                <a:latin typeface="Roboto Condensed" pitchFamily="2" charset="0"/>
                <a:ea typeface="Roboto Condensed" pitchFamily="2" charset="0"/>
              </a:rPr>
              <a:t>Be excited in the meeting. Always be with your prospect. Participate in the meeting with full dedication.</a:t>
            </a:r>
            <a:endParaRPr lang="hi-IN" sz="1800" dirty="0" smtClean="0">
              <a:latin typeface="Roboto Condensed" pitchFamily="2" charset="0"/>
              <a:ea typeface="Roboto Condensed" pitchFamily="2" charset="0"/>
            </a:endParaRPr>
          </a:p>
          <a:p>
            <a:pPr>
              <a:lnSpc>
                <a:spcPct val="160000"/>
              </a:lnSpc>
            </a:pPr>
            <a:r>
              <a:rPr lang="en-US" sz="1800" b="1" dirty="0" smtClean="0">
                <a:solidFill>
                  <a:srgbClr val="FF3300"/>
                </a:solidFill>
                <a:latin typeface="Roboto Condensed" pitchFamily="2" charset="0"/>
                <a:ea typeface="Roboto Condensed" pitchFamily="2" charset="0"/>
              </a:rPr>
              <a:t>After the meeting: </a:t>
            </a:r>
            <a:r>
              <a:rPr lang="en-US" sz="1800" dirty="0" smtClean="0">
                <a:latin typeface="Roboto Condensed" pitchFamily="2" charset="0"/>
                <a:ea typeface="Roboto Condensed" pitchFamily="2" charset="0"/>
              </a:rPr>
              <a:t>Take feedback about the meeting, products and business plan. Introduce to your upline and other members of the team.</a:t>
            </a:r>
            <a:endParaRPr lang="hi-IN" sz="1800" dirty="0" smtClean="0">
              <a:latin typeface="Roboto Condensed" pitchFamily="2" charset="0"/>
              <a:ea typeface="Roboto Condensed" pitchFamily="2" charset="0"/>
            </a:endParaRPr>
          </a:p>
          <a:p>
            <a:pPr marL="0" indent="0">
              <a:buNone/>
            </a:pP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endParaRPr lang="en-IN" sz="2000"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15</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3238530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685605" y="699655"/>
            <a:ext cx="10545511" cy="5202381"/>
          </a:xfrm>
          <a:prstGeom prst="rect">
            <a:avLst/>
          </a:prstGeom>
        </p:spPr>
        <p:txBody>
          <a:bodyPr vert="horz" lIns="91440" tIns="45720" rIns="91440" bIns="45720" rtlCol="0">
            <a:normAutofit fontScale="93571"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b="1" dirty="0" smtClean="0">
                <a:solidFill>
                  <a:srgbClr val="FF3300"/>
                </a:solidFill>
                <a:latin typeface="Roboto Condensed" pitchFamily="2" charset="0"/>
                <a:ea typeface="Roboto Condensed" pitchFamily="2" charset="0"/>
              </a:rPr>
              <a:t>Step 6: DO </a:t>
            </a:r>
            <a:r>
              <a:rPr lang="en-US" b="1" u="sng" dirty="0" smtClean="0">
                <a:solidFill>
                  <a:srgbClr val="FF3300"/>
                </a:solidFill>
                <a:latin typeface="Roboto Condensed" pitchFamily="2" charset="0"/>
                <a:ea typeface="Roboto Condensed" pitchFamily="2" charset="0"/>
              </a:rPr>
              <a:t>TEAM WORK </a:t>
            </a:r>
            <a:r>
              <a:rPr lang="en-US" b="1" dirty="0" smtClean="0">
                <a:solidFill>
                  <a:srgbClr val="FF3300"/>
                </a:solidFill>
                <a:latin typeface="Roboto Condensed" pitchFamily="2" charset="0"/>
                <a:ea typeface="Roboto Condensed" pitchFamily="2" charset="0"/>
              </a:rPr>
              <a:t>AND SUPPORT YOUR TEAM</a:t>
            </a:r>
          </a:p>
          <a:p>
            <a:pPr>
              <a:lnSpc>
                <a:spcPct val="150000"/>
              </a:lnSpc>
            </a:pPr>
            <a:endParaRPr lang="en-US" sz="2000" b="1" u="sng" dirty="0" smtClean="0">
              <a:solidFill>
                <a:srgbClr val="FF3300"/>
              </a:solidFill>
              <a:latin typeface="Roboto Condensed" pitchFamily="2" charset="0"/>
              <a:ea typeface="Roboto Condensed" pitchFamily="2" charset="0"/>
            </a:endParaRPr>
          </a:p>
          <a:p>
            <a:pPr marL="0" indent="0">
              <a:lnSpc>
                <a:spcPct val="150000"/>
              </a:lnSpc>
              <a:buNone/>
            </a:pPr>
            <a:r>
              <a:rPr lang="en-US" sz="2000" dirty="0" smtClean="0">
                <a:latin typeface="Roboto Condensed" pitchFamily="2" charset="0"/>
                <a:ea typeface="Roboto Condensed" pitchFamily="2" charset="0"/>
              </a:rPr>
              <a:t>Work with all the team members. Your success entirely depends on the success of our team.</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Introduce team members to other successful team members, guide them, solve their queries.</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endParaRPr lang="en-US" sz="2000" dirty="0" smtClean="0">
              <a:latin typeface="Roboto Condensed" pitchFamily="2" charset="0"/>
              <a:ea typeface="Roboto Condensed" pitchFamily="2" charset="0"/>
            </a:endParaRPr>
          </a:p>
          <a:p>
            <a:pPr marL="0" indent="0">
              <a:lnSpc>
                <a:spcPct val="150000"/>
              </a:lnSpc>
              <a:buNone/>
            </a:pPr>
            <a:r>
              <a:rPr lang="en-US" b="1" dirty="0" smtClean="0">
                <a:solidFill>
                  <a:srgbClr val="FF3300"/>
                </a:solidFill>
                <a:latin typeface="Roboto Condensed" pitchFamily="2" charset="0"/>
                <a:ea typeface="Roboto Condensed" pitchFamily="2" charset="0"/>
              </a:rPr>
              <a:t>Step 7: </a:t>
            </a:r>
            <a:r>
              <a:rPr lang="en-US" b="1" u="sng" dirty="0" smtClean="0">
                <a:solidFill>
                  <a:srgbClr val="FF3300"/>
                </a:solidFill>
                <a:latin typeface="Roboto Condensed" pitchFamily="2" charset="0"/>
                <a:ea typeface="Roboto Condensed" pitchFamily="2" charset="0"/>
              </a:rPr>
              <a:t>FOLLOW UP </a:t>
            </a:r>
            <a:r>
              <a:rPr lang="en-US" b="1" dirty="0" smtClean="0">
                <a:solidFill>
                  <a:srgbClr val="FF3300"/>
                </a:solidFill>
                <a:latin typeface="Roboto Condensed" pitchFamily="2" charset="0"/>
                <a:ea typeface="Roboto Condensed" pitchFamily="2" charset="0"/>
              </a:rPr>
              <a:t>WITH YOUR TEAM MEMBERS AND UPLINE</a:t>
            </a:r>
            <a:endParaRPr lang="en-US" dirty="0" smtClean="0">
              <a:latin typeface="Roboto Condensed" pitchFamily="2" charset="0"/>
              <a:ea typeface="Roboto Condensed" pitchFamily="2" charset="0"/>
            </a:endParaRPr>
          </a:p>
          <a:p>
            <a:pPr marL="0" indent="0">
              <a:lnSpc>
                <a:spcPct val="150000"/>
              </a:lnSpc>
              <a:buNone/>
            </a:pPr>
            <a:r>
              <a:rPr lang="en-US" sz="2000" dirty="0" smtClean="0">
                <a:latin typeface="Roboto Condensed" pitchFamily="2" charset="0"/>
                <a:ea typeface="Roboto Condensed" pitchFamily="2" charset="0"/>
              </a:rPr>
              <a:t>Always follow up with you </a:t>
            </a:r>
            <a:r>
              <a:rPr lang="en-US" sz="2000" dirty="0" err="1" smtClean="0">
                <a:latin typeface="Roboto Condensed" pitchFamily="2" charset="0"/>
                <a:ea typeface="Roboto Condensed" pitchFamily="2" charset="0"/>
              </a:rPr>
              <a:t>downlines</a:t>
            </a:r>
            <a:r>
              <a:rPr lang="en-US" sz="2000" dirty="0" smtClean="0">
                <a:latin typeface="Roboto Condensed" pitchFamily="2" charset="0"/>
                <a:ea typeface="Roboto Condensed" pitchFamily="2" charset="0"/>
              </a:rPr>
              <a:t>. Always follow your upline.</a:t>
            </a:r>
            <a:endParaRPr lang="hi-IN" sz="2000" dirty="0" smtClean="0">
              <a:latin typeface="Roboto Condensed" pitchFamily="2" charset="0"/>
              <a:ea typeface="Roboto Condensed" pitchFamily="2" charset="0"/>
            </a:endParaRPr>
          </a:p>
          <a:p>
            <a:pPr marL="0" indent="0" algn="ctr">
              <a:lnSpc>
                <a:spcPct val="150000"/>
              </a:lnSpc>
              <a:buNone/>
            </a:pP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hi-IN" sz="2000" b="1" u="sng" dirty="0" smtClean="0">
                <a:solidFill>
                  <a:srgbClr val="FF3300"/>
                </a:solidFill>
                <a:latin typeface="Roboto Condensed" pitchFamily="2" charset="0"/>
                <a:ea typeface="Roboto Condensed" pitchFamily="2" charset="0"/>
              </a:rPr>
              <a:t>“</a:t>
            </a:r>
            <a:r>
              <a:rPr lang="en-US" sz="2000" b="1" u="sng" dirty="0" smtClean="0">
                <a:solidFill>
                  <a:srgbClr val="FF3300"/>
                </a:solidFill>
                <a:latin typeface="Roboto Condensed" pitchFamily="2" charset="0"/>
                <a:ea typeface="Roboto Condensed" pitchFamily="2" charset="0"/>
              </a:rPr>
              <a:t>Follow up and Go UP”</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endParaRPr lang="en-IN" sz="2000"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16</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43070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671751" y="762000"/>
            <a:ext cx="10545511" cy="5292436"/>
          </a:xfrm>
          <a:prstGeom prst="rect">
            <a:avLst/>
          </a:prstGeom>
        </p:spPr>
        <p:txBody>
          <a:bodyPr vert="horz" lIns="91440" tIns="45720" rIns="91440" bIns="45720" rtlCol="0">
            <a:normAutofit fontScale="93571"/>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2600" b="1" dirty="0" smtClean="0">
                <a:solidFill>
                  <a:srgbClr val="FF3300"/>
                </a:solidFill>
                <a:latin typeface="Roboto Condensed" pitchFamily="2" charset="0"/>
                <a:ea typeface="Roboto Condensed" pitchFamily="2" charset="0"/>
              </a:rPr>
              <a:t>OBJECTION HANDLING</a:t>
            </a:r>
            <a:endParaRPr lang="en-US" sz="2600" b="1" dirty="0" smtClean="0">
              <a:solidFill>
                <a:srgbClr val="FF3300"/>
              </a:solidFill>
              <a:latin typeface="Roboto Condensed" pitchFamily="2" charset="0"/>
              <a:ea typeface="Roboto Condensed" pitchFamily="2" charset="0"/>
            </a:endParaRPr>
          </a:p>
          <a:p>
            <a:pPr marL="0" indent="0">
              <a:lnSpc>
                <a:spcPct val="150000"/>
              </a:lnSpc>
              <a:buNone/>
            </a:pPr>
            <a:r>
              <a:rPr lang="en-US" sz="2000" b="1" dirty="0" smtClean="0">
                <a:latin typeface="Roboto Condensed" pitchFamily="2" charset="0"/>
                <a:ea typeface="Roboto Condensed" pitchFamily="2" charset="0"/>
              </a:rPr>
              <a:t>Prospect </a:t>
            </a:r>
            <a:r>
              <a:rPr lang="en-US" sz="2000" b="1" dirty="0" smtClean="0">
                <a:latin typeface="Roboto Condensed" pitchFamily="2" charset="0"/>
                <a:ea typeface="Roboto Condensed" pitchFamily="2" charset="0"/>
              </a:rPr>
              <a:t>-</a:t>
            </a:r>
            <a:r>
              <a:rPr lang="en-US" sz="2000" dirty="0" smtClean="0">
                <a:latin typeface="Roboto Condensed" pitchFamily="2" charset="0"/>
                <a:ea typeface="Roboto Condensed" pitchFamily="2" charset="0"/>
              </a:rPr>
              <a:t> </a:t>
            </a:r>
            <a:r>
              <a:rPr lang="en-US" sz="2000" i="1" dirty="0" smtClean="0">
                <a:latin typeface="Roboto Condensed" pitchFamily="2" charset="0"/>
                <a:ea typeface="Roboto Condensed" pitchFamily="2" charset="0"/>
              </a:rPr>
              <a:t>I'll think and tell you. Give me a few days </a:t>
            </a:r>
            <a:r>
              <a:rPr lang="en-US" sz="2000" i="1" dirty="0" smtClean="0">
                <a:latin typeface="Roboto Condensed" pitchFamily="2" charset="0"/>
                <a:ea typeface="Roboto Condensed" pitchFamily="2" charset="0"/>
              </a:rPr>
              <a:t>time.</a:t>
            </a:r>
          </a:p>
          <a:p>
            <a:pPr marL="0" indent="0">
              <a:lnSpc>
                <a:spcPct val="150000"/>
              </a:lnSpc>
              <a:buNone/>
            </a:pPr>
            <a:r>
              <a:rPr lang="en-US" sz="2000" b="1" dirty="0" smtClean="0">
                <a:latin typeface="Roboto Condensed" pitchFamily="2" charset="0"/>
                <a:ea typeface="Roboto Condensed" pitchFamily="2" charset="0"/>
              </a:rPr>
              <a:t>You - </a:t>
            </a:r>
            <a:r>
              <a:rPr lang="en-US" sz="2000" i="1" dirty="0" smtClean="0">
                <a:latin typeface="Roboto Condensed" pitchFamily="2" charset="0"/>
                <a:ea typeface="Roboto Condensed" pitchFamily="2" charset="0"/>
              </a:rPr>
              <a:t>What will you </a:t>
            </a:r>
            <a:r>
              <a:rPr lang="en-US" sz="2000" i="1" dirty="0" smtClean="0">
                <a:latin typeface="Roboto Condensed" pitchFamily="2" charset="0"/>
                <a:ea typeface="Roboto Condensed" pitchFamily="2" charset="0"/>
              </a:rPr>
              <a:t>think? </a:t>
            </a:r>
            <a:endParaRPr lang="en-US" sz="2000" i="1" dirty="0" smtClean="0">
              <a:latin typeface="Roboto Condensed" pitchFamily="2" charset="0"/>
              <a:ea typeface="Roboto Condensed" pitchFamily="2" charset="0"/>
            </a:endParaRPr>
          </a:p>
          <a:p>
            <a:pPr marL="0" indent="0">
              <a:lnSpc>
                <a:spcPct val="150000"/>
              </a:lnSpc>
              <a:buNone/>
            </a:pPr>
            <a:r>
              <a:rPr lang="en-US" sz="2000" b="1" dirty="0" smtClean="0">
                <a:latin typeface="Roboto Condensed" pitchFamily="2" charset="0"/>
                <a:ea typeface="Roboto Condensed" pitchFamily="2" charset="0"/>
              </a:rPr>
              <a:t>Prospect –</a:t>
            </a:r>
            <a:r>
              <a:rPr lang="en-US" sz="2000" dirty="0" smtClean="0">
                <a:latin typeface="Roboto Condensed" pitchFamily="2" charset="0"/>
                <a:ea typeface="Roboto Condensed" pitchFamily="2" charset="0"/>
              </a:rPr>
              <a:t> </a:t>
            </a:r>
            <a:r>
              <a:rPr lang="en-US" sz="2000" i="1" dirty="0" smtClean="0">
                <a:latin typeface="Roboto Condensed" pitchFamily="2" charset="0"/>
                <a:ea typeface="Roboto Condensed" pitchFamily="2" charset="0"/>
              </a:rPr>
              <a:t>Whether to </a:t>
            </a:r>
            <a:r>
              <a:rPr lang="en-US" sz="2000" i="1" dirty="0" smtClean="0">
                <a:latin typeface="Roboto Condensed" pitchFamily="2" charset="0"/>
                <a:ea typeface="Roboto Condensed" pitchFamily="2" charset="0"/>
              </a:rPr>
              <a:t>do it </a:t>
            </a:r>
            <a:r>
              <a:rPr lang="en-US" sz="2000" i="1" dirty="0" smtClean="0">
                <a:latin typeface="Roboto Condensed" pitchFamily="2" charset="0"/>
                <a:ea typeface="Roboto Condensed" pitchFamily="2" charset="0"/>
              </a:rPr>
              <a:t>or not? </a:t>
            </a:r>
          </a:p>
          <a:p>
            <a:pPr marL="0" indent="0">
              <a:lnSpc>
                <a:spcPct val="150000"/>
              </a:lnSpc>
              <a:buNone/>
            </a:pPr>
            <a:r>
              <a:rPr lang="en-US" sz="2000" b="1" dirty="0" smtClean="0">
                <a:latin typeface="Roboto Condensed" pitchFamily="2" charset="0"/>
                <a:ea typeface="Roboto Condensed" pitchFamily="2" charset="0"/>
              </a:rPr>
              <a:t>You -</a:t>
            </a:r>
            <a:r>
              <a:rPr lang="en-US" sz="2000" dirty="0" smtClean="0">
                <a:latin typeface="Roboto Condensed" pitchFamily="2" charset="0"/>
                <a:ea typeface="Roboto Condensed" pitchFamily="2" charset="0"/>
              </a:rPr>
              <a:t> </a:t>
            </a:r>
            <a:r>
              <a:rPr lang="en-US" sz="2000" i="1" dirty="0" smtClean="0">
                <a:latin typeface="Roboto Condensed" pitchFamily="2" charset="0"/>
                <a:ea typeface="Roboto Condensed" pitchFamily="2" charset="0"/>
              </a:rPr>
              <a:t>When </a:t>
            </a:r>
            <a:r>
              <a:rPr lang="en-US" sz="2000" i="1" dirty="0" smtClean="0">
                <a:latin typeface="Roboto Condensed" pitchFamily="2" charset="0"/>
                <a:ea typeface="Roboto Condensed" pitchFamily="2" charset="0"/>
              </a:rPr>
              <a:t>you think, there will be some </a:t>
            </a:r>
            <a:r>
              <a:rPr lang="en-US" sz="2000" i="1" dirty="0" smtClean="0">
                <a:latin typeface="Roboto Condensed" pitchFamily="2" charset="0"/>
                <a:ea typeface="Roboto Condensed" pitchFamily="2" charset="0"/>
              </a:rPr>
              <a:t> unanswered questions. </a:t>
            </a:r>
            <a:r>
              <a:rPr lang="en-US" sz="2000" i="1" dirty="0" smtClean="0">
                <a:latin typeface="Roboto Condensed" pitchFamily="2" charset="0"/>
                <a:ea typeface="Roboto Condensed" pitchFamily="2" charset="0"/>
              </a:rPr>
              <a:t>You will ask some of your friends and </a:t>
            </a:r>
            <a:r>
              <a:rPr lang="en-US" sz="2000" i="1" dirty="0" smtClean="0">
                <a:latin typeface="Roboto Condensed" pitchFamily="2" charset="0"/>
                <a:ea typeface="Roboto Condensed" pitchFamily="2" charset="0"/>
              </a:rPr>
              <a:t>relatives. </a:t>
            </a:r>
            <a:r>
              <a:rPr lang="en-US" sz="2000" i="1" dirty="0" smtClean="0">
                <a:latin typeface="Roboto Condensed" pitchFamily="2" charset="0"/>
                <a:ea typeface="Roboto Condensed" pitchFamily="2" charset="0"/>
              </a:rPr>
              <a:t>Their advice will be different because the facts will not be </a:t>
            </a:r>
            <a:r>
              <a:rPr lang="en-US" sz="2000" i="1" dirty="0" smtClean="0">
                <a:latin typeface="Roboto Condensed" pitchFamily="2" charset="0"/>
                <a:ea typeface="Roboto Condensed" pitchFamily="2" charset="0"/>
              </a:rPr>
              <a:t>known to them. </a:t>
            </a:r>
            <a:r>
              <a:rPr lang="en-US" sz="2000" i="1" dirty="0" smtClean="0">
                <a:latin typeface="Roboto Condensed" pitchFamily="2" charset="0"/>
                <a:ea typeface="Roboto Condensed" pitchFamily="2" charset="0"/>
              </a:rPr>
              <a:t>This is something like taking the best knowledge of acting from </a:t>
            </a:r>
            <a:r>
              <a:rPr lang="en-US" sz="2000" b="1" i="1" dirty="0" err="1" smtClean="0">
                <a:latin typeface="Roboto Condensed" pitchFamily="2" charset="0"/>
                <a:ea typeface="Roboto Condensed" pitchFamily="2" charset="0"/>
              </a:rPr>
              <a:t>Sachin</a:t>
            </a:r>
            <a:r>
              <a:rPr lang="en-US" sz="2000" b="1" i="1" dirty="0" smtClean="0">
                <a:latin typeface="Roboto Condensed" pitchFamily="2" charset="0"/>
                <a:ea typeface="Roboto Condensed" pitchFamily="2" charset="0"/>
              </a:rPr>
              <a:t> </a:t>
            </a:r>
            <a:r>
              <a:rPr lang="en-US" sz="2000" b="1" i="1" dirty="0" err="1" smtClean="0">
                <a:latin typeface="Roboto Condensed" pitchFamily="2" charset="0"/>
                <a:ea typeface="Roboto Condensed" pitchFamily="2" charset="0"/>
              </a:rPr>
              <a:t>Tendulkar</a:t>
            </a:r>
            <a:r>
              <a:rPr lang="en-US" sz="2000" b="1" i="1" dirty="0" smtClean="0">
                <a:latin typeface="Roboto Condensed" pitchFamily="2" charset="0"/>
                <a:ea typeface="Roboto Condensed" pitchFamily="2" charset="0"/>
              </a:rPr>
              <a:t> </a:t>
            </a:r>
            <a:r>
              <a:rPr lang="en-US" sz="2000" i="1" dirty="0" smtClean="0">
                <a:latin typeface="Roboto Condensed" pitchFamily="2" charset="0"/>
                <a:ea typeface="Roboto Condensed" pitchFamily="2" charset="0"/>
              </a:rPr>
              <a:t>and taking the best knowledge of cricket from </a:t>
            </a:r>
            <a:r>
              <a:rPr lang="en-US" sz="2000" b="1" i="1" dirty="0" err="1" smtClean="0">
                <a:latin typeface="Roboto Condensed" pitchFamily="2" charset="0"/>
                <a:ea typeface="Roboto Condensed" pitchFamily="2" charset="0"/>
              </a:rPr>
              <a:t>Shahrukh</a:t>
            </a:r>
            <a:r>
              <a:rPr lang="en-US" sz="2000" b="1" i="1" dirty="0" smtClean="0">
                <a:latin typeface="Roboto Condensed" pitchFamily="2" charset="0"/>
                <a:ea typeface="Roboto Condensed" pitchFamily="2" charset="0"/>
              </a:rPr>
              <a:t> </a:t>
            </a:r>
            <a:r>
              <a:rPr lang="en-US" sz="2000" b="1" i="1" dirty="0" smtClean="0">
                <a:latin typeface="Roboto Condensed" pitchFamily="2" charset="0"/>
                <a:ea typeface="Roboto Condensed" pitchFamily="2" charset="0"/>
              </a:rPr>
              <a:t>Khan</a:t>
            </a:r>
            <a:r>
              <a:rPr lang="en-US" sz="2000" i="1" dirty="0" smtClean="0">
                <a:latin typeface="Roboto Condensed" pitchFamily="2" charset="0"/>
                <a:ea typeface="Roboto Condensed" pitchFamily="2" charset="0"/>
              </a:rPr>
              <a:t>. </a:t>
            </a:r>
            <a:r>
              <a:rPr lang="en-US" sz="2000" i="1" dirty="0" smtClean="0">
                <a:latin typeface="Roboto Condensed" pitchFamily="2" charset="0"/>
                <a:ea typeface="Roboto Condensed" pitchFamily="2" charset="0"/>
              </a:rPr>
              <a:t>While both </a:t>
            </a:r>
            <a:r>
              <a:rPr lang="en-US" sz="2000" i="1" dirty="0" smtClean="0">
                <a:latin typeface="Roboto Condensed" pitchFamily="2" charset="0"/>
                <a:ea typeface="Roboto Condensed" pitchFamily="2" charset="0"/>
              </a:rPr>
              <a:t>are </a:t>
            </a:r>
            <a:r>
              <a:rPr lang="en-US" sz="2000" i="1" dirty="0" smtClean="0">
                <a:latin typeface="Roboto Condensed" pitchFamily="2" charset="0"/>
                <a:ea typeface="Roboto Condensed" pitchFamily="2" charset="0"/>
              </a:rPr>
              <a:t>best in the field but it will be </a:t>
            </a:r>
            <a:r>
              <a:rPr lang="en-US" sz="2000" i="1" dirty="0" smtClean="0">
                <a:latin typeface="Roboto Condensed" pitchFamily="2" charset="0"/>
                <a:ea typeface="Roboto Condensed" pitchFamily="2" charset="0"/>
              </a:rPr>
              <a:t>wrong to ask. </a:t>
            </a:r>
          </a:p>
          <a:p>
            <a:pPr marL="0" indent="0">
              <a:lnSpc>
                <a:spcPct val="150000"/>
              </a:lnSpc>
              <a:buNone/>
            </a:pPr>
            <a:r>
              <a:rPr lang="en-US" sz="2000" i="1" dirty="0" smtClean="0">
                <a:latin typeface="Roboto Condensed" pitchFamily="2" charset="0"/>
                <a:ea typeface="Roboto Condensed" pitchFamily="2" charset="0"/>
              </a:rPr>
              <a:t>Why not and </a:t>
            </a:r>
            <a:r>
              <a:rPr lang="en-US" sz="2000" i="1" dirty="0" smtClean="0">
                <a:latin typeface="Roboto Condensed" pitchFamily="2" charset="0"/>
                <a:ea typeface="Roboto Condensed" pitchFamily="2" charset="0"/>
              </a:rPr>
              <a:t>we talk to those </a:t>
            </a:r>
            <a:r>
              <a:rPr lang="en-US" sz="2000" i="1" dirty="0" smtClean="0">
                <a:latin typeface="Roboto Condensed" pitchFamily="2" charset="0"/>
                <a:ea typeface="Roboto Condensed" pitchFamily="2" charset="0"/>
              </a:rPr>
              <a:t>people together, </a:t>
            </a:r>
            <a:r>
              <a:rPr lang="en-US" sz="2000" i="1" dirty="0" smtClean="0">
                <a:latin typeface="Roboto Condensed" pitchFamily="2" charset="0"/>
                <a:ea typeface="Roboto Condensed" pitchFamily="2" charset="0"/>
              </a:rPr>
              <a:t>and prepare for you to earn 70 -</a:t>
            </a:r>
            <a:r>
              <a:rPr lang="en-US" sz="2000" i="1" dirty="0" smtClean="0">
                <a:latin typeface="Roboto Condensed" pitchFamily="2" charset="0"/>
                <a:ea typeface="Roboto Condensed" pitchFamily="2" charset="0"/>
              </a:rPr>
              <a:t>80000 per month. </a:t>
            </a:r>
            <a:r>
              <a:rPr lang="en-US" sz="2000" i="1" dirty="0" smtClean="0">
                <a:latin typeface="Roboto Condensed" pitchFamily="2" charset="0"/>
                <a:ea typeface="Roboto Condensed" pitchFamily="2" charset="0"/>
              </a:rPr>
              <a:t>In </a:t>
            </a:r>
            <a:r>
              <a:rPr lang="en-US" sz="2000" i="1" dirty="0" smtClean="0">
                <a:latin typeface="Roboto Condensed" pitchFamily="2" charset="0"/>
                <a:ea typeface="Roboto Condensed" pitchFamily="2" charset="0"/>
              </a:rPr>
              <a:t>this way </a:t>
            </a:r>
            <a:r>
              <a:rPr lang="en-US" sz="2000" i="1" dirty="0" smtClean="0">
                <a:latin typeface="Roboto Condensed" pitchFamily="2" charset="0"/>
                <a:ea typeface="Roboto Condensed" pitchFamily="2" charset="0"/>
              </a:rPr>
              <a:t>we will help </a:t>
            </a:r>
            <a:r>
              <a:rPr lang="en-US" sz="2000" i="1" dirty="0" smtClean="0">
                <a:latin typeface="Roboto Condensed" pitchFamily="2" charset="0"/>
                <a:ea typeface="Roboto Condensed" pitchFamily="2" charset="0"/>
              </a:rPr>
              <a:t>you achieve success.</a:t>
            </a:r>
            <a:endParaRPr lang="en-IN" sz="1800" i="1"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17</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43070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800398" y="151426"/>
            <a:ext cx="10545511" cy="51885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50000"/>
              </a:lnSpc>
              <a:buNone/>
            </a:pPr>
            <a:r>
              <a:rPr lang="en-US" sz="2000" b="1" dirty="0" smtClean="0">
                <a:solidFill>
                  <a:srgbClr val="FF3300"/>
                </a:solidFill>
                <a:latin typeface="Roboto Condensed" pitchFamily="2" charset="0"/>
                <a:ea typeface="Roboto Condensed" pitchFamily="2" charset="0"/>
              </a:rPr>
              <a:t>OBJECTION HANDLING</a:t>
            </a:r>
          </a:p>
          <a:p>
            <a:pPr marL="0" indent="0">
              <a:lnSpc>
                <a:spcPct val="150000"/>
              </a:lnSpc>
              <a:buNone/>
            </a:pPr>
            <a:r>
              <a:rPr lang="en-US" sz="2000" i="1" dirty="0" smtClean="0">
                <a:latin typeface="Roboto Condensed" pitchFamily="2" charset="0"/>
                <a:ea typeface="Roboto Condensed" pitchFamily="2" charset="0"/>
              </a:rPr>
              <a:t>In order to help you decide, I invite </a:t>
            </a:r>
            <a:r>
              <a:rPr lang="en-US" sz="2000" i="1" dirty="0" smtClean="0">
                <a:latin typeface="Roboto Condensed" pitchFamily="2" charset="0"/>
                <a:ea typeface="Roboto Condensed" pitchFamily="2" charset="0"/>
              </a:rPr>
              <a:t>you in a very good program to learn </a:t>
            </a:r>
            <a:r>
              <a:rPr lang="en-US" sz="2000" i="1" dirty="0" smtClean="0">
                <a:latin typeface="Roboto Condensed" pitchFamily="2" charset="0"/>
                <a:ea typeface="Roboto Condensed" pitchFamily="2" charset="0"/>
              </a:rPr>
              <a:t>facts about this opportunity. </a:t>
            </a:r>
            <a:r>
              <a:rPr lang="en-US" sz="2000" i="1" dirty="0" smtClean="0">
                <a:latin typeface="Roboto Condensed" pitchFamily="2" charset="0"/>
                <a:ea typeface="Roboto Condensed" pitchFamily="2" charset="0"/>
              </a:rPr>
              <a:t>Seminars are a very good </a:t>
            </a:r>
            <a:r>
              <a:rPr lang="en-US" sz="2000" i="1" dirty="0" smtClean="0">
                <a:latin typeface="Roboto Condensed" pitchFamily="2" charset="0"/>
                <a:ea typeface="Roboto Condensed" pitchFamily="2" charset="0"/>
              </a:rPr>
              <a:t>and </a:t>
            </a:r>
            <a:r>
              <a:rPr lang="en-US" sz="2000" i="1" dirty="0" smtClean="0">
                <a:latin typeface="Roboto Condensed" pitchFamily="2" charset="0"/>
                <a:ea typeface="Roboto Condensed" pitchFamily="2" charset="0"/>
              </a:rPr>
              <a:t>after </a:t>
            </a:r>
            <a:r>
              <a:rPr lang="en-US" sz="2000" i="1" dirty="0" smtClean="0">
                <a:latin typeface="Roboto Condensed" pitchFamily="2" charset="0"/>
                <a:ea typeface="Roboto Condensed" pitchFamily="2" charset="0"/>
              </a:rPr>
              <a:t>knowing the facts </a:t>
            </a:r>
            <a:r>
              <a:rPr lang="en-US" sz="2000" i="1" dirty="0" smtClean="0">
                <a:latin typeface="Roboto Condensed" pitchFamily="2" charset="0"/>
                <a:ea typeface="Roboto Condensed" pitchFamily="2" charset="0"/>
              </a:rPr>
              <a:t>you will </a:t>
            </a:r>
            <a:r>
              <a:rPr lang="en-US" sz="2000" i="1" dirty="0" smtClean="0">
                <a:latin typeface="Roboto Condensed" pitchFamily="2" charset="0"/>
                <a:ea typeface="Roboto Condensed" pitchFamily="2" charset="0"/>
              </a:rPr>
              <a:t>be able to decide.</a:t>
            </a:r>
          </a:p>
          <a:p>
            <a:pPr marL="0" indent="0">
              <a:lnSpc>
                <a:spcPct val="150000"/>
              </a:lnSpc>
              <a:buNone/>
            </a:pPr>
            <a:r>
              <a:rPr lang="en-US" sz="2000" i="1" dirty="0" smtClean="0">
                <a:latin typeface="Roboto Condensed" pitchFamily="2" charset="0"/>
                <a:ea typeface="Roboto Condensed" pitchFamily="2" charset="0"/>
              </a:rPr>
              <a:t>This </a:t>
            </a:r>
            <a:r>
              <a:rPr lang="en-US" sz="2000" i="1" dirty="0" smtClean="0">
                <a:latin typeface="Roboto Condensed" pitchFamily="2" charset="0"/>
                <a:ea typeface="Roboto Condensed" pitchFamily="2" charset="0"/>
              </a:rPr>
              <a:t>work is not like learning </a:t>
            </a:r>
            <a:r>
              <a:rPr lang="en-US" sz="2000" i="1" dirty="0" smtClean="0">
                <a:latin typeface="Roboto Condensed" pitchFamily="2" charset="0"/>
                <a:ea typeface="Roboto Condensed" pitchFamily="2" charset="0"/>
              </a:rPr>
              <a:t>driving…for that you should have the skills. In fact this seminar is just like sitting </a:t>
            </a:r>
            <a:r>
              <a:rPr lang="en-US" sz="2000" i="1" dirty="0" smtClean="0">
                <a:latin typeface="Roboto Condensed" pitchFamily="2" charset="0"/>
                <a:ea typeface="Roboto Condensed" pitchFamily="2" charset="0"/>
              </a:rPr>
              <a:t>in </a:t>
            </a:r>
            <a:r>
              <a:rPr lang="en-US" sz="2000" b="1" i="1" dirty="0" err="1" smtClean="0">
                <a:latin typeface="Roboto Condensed" pitchFamily="2" charset="0"/>
                <a:ea typeface="Roboto Condensed" pitchFamily="2" charset="0"/>
              </a:rPr>
              <a:t>satsang</a:t>
            </a:r>
            <a:r>
              <a:rPr lang="en-US" sz="2000" i="1" dirty="0" smtClean="0">
                <a:latin typeface="Roboto Condensed" pitchFamily="2" charset="0"/>
                <a:ea typeface="Roboto Condensed" pitchFamily="2" charset="0"/>
              </a:rPr>
              <a:t> in </a:t>
            </a:r>
            <a:r>
              <a:rPr lang="en-US" sz="2000" i="1" dirty="0" err="1" smtClean="0">
                <a:latin typeface="Roboto Condensed" pitchFamily="2" charset="0"/>
                <a:ea typeface="Roboto Condensed" pitchFamily="2" charset="0"/>
              </a:rPr>
              <a:t>Kirtan</a:t>
            </a:r>
            <a:r>
              <a:rPr lang="en-US" sz="2000" i="1" dirty="0" smtClean="0">
                <a:latin typeface="Roboto Condensed" pitchFamily="2" charset="0"/>
                <a:ea typeface="Roboto Condensed" pitchFamily="2" charset="0"/>
              </a:rPr>
              <a:t>, you will do some work and some </a:t>
            </a:r>
            <a:r>
              <a:rPr lang="en-US" sz="2000" i="1" dirty="0" smtClean="0">
                <a:latin typeface="Roboto Condensed" pitchFamily="2" charset="0"/>
                <a:ea typeface="Roboto Condensed" pitchFamily="2" charset="0"/>
              </a:rPr>
              <a:t>team will do. This way we </a:t>
            </a:r>
            <a:r>
              <a:rPr lang="en-US" sz="2000" i="1" dirty="0" smtClean="0">
                <a:latin typeface="Roboto Condensed" pitchFamily="2" charset="0"/>
                <a:ea typeface="Roboto Condensed" pitchFamily="2" charset="0"/>
              </a:rPr>
              <a:t>will increase your business. Let's take care of the work that is being done </a:t>
            </a:r>
            <a:r>
              <a:rPr lang="en-US" sz="2000" b="1" i="1" dirty="0" smtClean="0">
                <a:latin typeface="Roboto Condensed" pitchFamily="2" charset="0"/>
                <a:ea typeface="Roboto Condensed" pitchFamily="2" charset="0"/>
              </a:rPr>
              <a:t>FOR FREE</a:t>
            </a:r>
            <a:r>
              <a:rPr lang="en-US" sz="2000" i="1" dirty="0" smtClean="0">
                <a:latin typeface="Roboto Condensed" pitchFamily="2" charset="0"/>
                <a:ea typeface="Roboto Condensed" pitchFamily="2" charset="0"/>
              </a:rPr>
              <a:t>, you can decide later whether to do the business or not. </a:t>
            </a:r>
          </a:p>
          <a:p>
            <a:pPr marL="0" indent="0">
              <a:lnSpc>
                <a:spcPct val="150000"/>
              </a:lnSpc>
              <a:buNone/>
            </a:pPr>
            <a:r>
              <a:rPr lang="en-US" sz="2000" i="1" dirty="0" smtClean="0">
                <a:latin typeface="Roboto Condensed" pitchFamily="2" charset="0"/>
                <a:ea typeface="Roboto Condensed" pitchFamily="2" charset="0"/>
              </a:rPr>
              <a:t>I </a:t>
            </a:r>
            <a:r>
              <a:rPr lang="en-US" sz="2000" i="1" dirty="0" smtClean="0">
                <a:latin typeface="Roboto Condensed" pitchFamily="2" charset="0"/>
                <a:ea typeface="Roboto Condensed" pitchFamily="2" charset="0"/>
              </a:rPr>
              <a:t>am with </a:t>
            </a:r>
            <a:r>
              <a:rPr lang="en-US" sz="2000" i="1" dirty="0" smtClean="0">
                <a:latin typeface="Roboto Condensed" pitchFamily="2" charset="0"/>
                <a:ea typeface="Roboto Condensed" pitchFamily="2" charset="0"/>
              </a:rPr>
              <a:t>you in this team work. </a:t>
            </a:r>
            <a:r>
              <a:rPr lang="en-US" sz="2000" i="1" dirty="0" smtClean="0">
                <a:latin typeface="Roboto Condensed" pitchFamily="2" charset="0"/>
                <a:ea typeface="Roboto Condensed" pitchFamily="2" charset="0"/>
              </a:rPr>
              <a:t>Let's start </a:t>
            </a:r>
            <a:r>
              <a:rPr lang="en-US" sz="2000" i="1" dirty="0" smtClean="0">
                <a:latin typeface="Roboto Condensed" pitchFamily="2" charset="0"/>
                <a:ea typeface="Roboto Condensed" pitchFamily="2" charset="0"/>
              </a:rPr>
              <a:t>will filling the </a:t>
            </a:r>
            <a:r>
              <a:rPr lang="en-US" sz="2000" i="1" dirty="0" smtClean="0">
                <a:latin typeface="Roboto Condensed" pitchFamily="2" charset="0"/>
                <a:ea typeface="Roboto Condensed" pitchFamily="2" charset="0"/>
              </a:rPr>
              <a:t>form </a:t>
            </a:r>
            <a:endParaRPr lang="en-US" sz="2000" i="1" dirty="0" smtClean="0">
              <a:latin typeface="Roboto Condensed" pitchFamily="2" charset="0"/>
              <a:ea typeface="Roboto Condensed" pitchFamily="2" charset="0"/>
            </a:endParaRPr>
          </a:p>
          <a:p>
            <a:pPr marL="0" indent="0">
              <a:lnSpc>
                <a:spcPct val="150000"/>
              </a:lnSpc>
              <a:buNone/>
            </a:pPr>
            <a:r>
              <a:rPr lang="en-US" sz="2000" dirty="0" smtClean="0">
                <a:latin typeface="Roboto Condensed" pitchFamily="2" charset="0"/>
                <a:ea typeface="Roboto Condensed" pitchFamily="2" charset="0"/>
              </a:rPr>
              <a:t>Nevertheless</a:t>
            </a:r>
            <a:r>
              <a:rPr lang="en-US" sz="2000" dirty="0" smtClean="0">
                <a:latin typeface="Roboto Condensed" pitchFamily="2" charset="0"/>
                <a:ea typeface="Roboto Condensed" pitchFamily="2" charset="0"/>
              </a:rPr>
              <a:t>, if </a:t>
            </a:r>
            <a:r>
              <a:rPr lang="en-US" sz="2000" dirty="0" smtClean="0">
                <a:latin typeface="Roboto Condensed" pitchFamily="2" charset="0"/>
                <a:ea typeface="Roboto Condensed" pitchFamily="2" charset="0"/>
              </a:rPr>
              <a:t>the prospect says that he/she will talk </a:t>
            </a:r>
            <a:r>
              <a:rPr lang="en-US" sz="2000" dirty="0" smtClean="0">
                <a:latin typeface="Roboto Condensed" pitchFamily="2" charset="0"/>
                <a:ea typeface="Roboto Condensed" pitchFamily="2" charset="0"/>
              </a:rPr>
              <a:t>to the husband or wife </a:t>
            </a:r>
            <a:r>
              <a:rPr lang="en-US" sz="2000" dirty="0" smtClean="0">
                <a:latin typeface="Roboto Condensed" pitchFamily="2" charset="0"/>
                <a:ea typeface="Roboto Condensed" pitchFamily="2" charset="0"/>
              </a:rPr>
              <a:t>and then decode then tell them. “ </a:t>
            </a:r>
            <a:r>
              <a:rPr lang="en-US" sz="2000" i="1" dirty="0" smtClean="0">
                <a:latin typeface="Roboto Condensed" pitchFamily="2" charset="0"/>
                <a:ea typeface="Roboto Condensed" pitchFamily="2" charset="0"/>
              </a:rPr>
              <a:t>Let’s us demonstrate the products to them so </a:t>
            </a:r>
            <a:r>
              <a:rPr lang="en-US" sz="2000" i="1" dirty="0" smtClean="0">
                <a:latin typeface="Roboto Condensed" pitchFamily="2" charset="0"/>
                <a:ea typeface="Roboto Condensed" pitchFamily="2" charset="0"/>
              </a:rPr>
              <a:t>that they take the right </a:t>
            </a:r>
            <a:r>
              <a:rPr lang="en-US" sz="2000" i="1" dirty="0" smtClean="0">
                <a:latin typeface="Roboto Condensed" pitchFamily="2" charset="0"/>
                <a:ea typeface="Roboto Condensed" pitchFamily="2" charset="0"/>
              </a:rPr>
              <a:t>decision. Even after that if you decide not to do /join the business. No issue. </a:t>
            </a:r>
            <a:r>
              <a:rPr lang="en-US" sz="2000" i="1" dirty="0" smtClean="0">
                <a:latin typeface="Roboto Condensed" pitchFamily="2" charset="0"/>
                <a:ea typeface="Roboto Condensed" pitchFamily="2" charset="0"/>
              </a:rPr>
              <a:t>We </a:t>
            </a:r>
            <a:r>
              <a:rPr lang="en-US" sz="2000" i="1" dirty="0" smtClean="0">
                <a:latin typeface="Roboto Condensed" pitchFamily="2" charset="0"/>
                <a:ea typeface="Roboto Condensed" pitchFamily="2" charset="0"/>
              </a:rPr>
              <a:t>will still </a:t>
            </a:r>
            <a:r>
              <a:rPr lang="en-US" sz="2000" i="1" dirty="0" smtClean="0">
                <a:latin typeface="Roboto Condensed" pitchFamily="2" charset="0"/>
                <a:ea typeface="Roboto Condensed" pitchFamily="2" charset="0"/>
              </a:rPr>
              <a:t>be friends</a:t>
            </a:r>
            <a:r>
              <a:rPr lang="en-US" sz="2000" i="1" dirty="0" smtClean="0">
                <a:latin typeface="Roboto Condensed" pitchFamily="2" charset="0"/>
                <a:ea typeface="Roboto Condensed" pitchFamily="2" charset="0"/>
              </a:rPr>
              <a:t>.</a:t>
            </a:r>
            <a:r>
              <a:rPr lang="en-US" sz="2000" dirty="0" smtClean="0">
                <a:latin typeface="Roboto Condensed" pitchFamily="2" charset="0"/>
                <a:ea typeface="Roboto Condensed" pitchFamily="2" charset="0"/>
              </a:rPr>
              <a:t>”</a:t>
            </a:r>
          </a:p>
          <a:p>
            <a:pPr marL="0" indent="0">
              <a:lnSpc>
                <a:spcPct val="150000"/>
              </a:lnSpc>
              <a:buNone/>
            </a:pPr>
            <a:r>
              <a:rPr lang="en-US" sz="2000" dirty="0" smtClean="0">
                <a:latin typeface="Roboto Condensed" pitchFamily="2" charset="0"/>
                <a:ea typeface="Roboto Condensed" pitchFamily="2" charset="0"/>
              </a:rPr>
              <a:t>Give </a:t>
            </a:r>
            <a:r>
              <a:rPr lang="en-US" sz="2000" dirty="0" smtClean="0">
                <a:latin typeface="Roboto Condensed" pitchFamily="2" charset="0"/>
                <a:ea typeface="Roboto Condensed" pitchFamily="2" charset="0"/>
              </a:rPr>
              <a:t>catalog, fix the time of the meeting and </a:t>
            </a:r>
            <a:r>
              <a:rPr lang="en-US" sz="2000" dirty="0" smtClean="0">
                <a:latin typeface="Roboto Condensed" pitchFamily="2" charset="0"/>
                <a:ea typeface="Roboto Condensed" pitchFamily="2" charset="0"/>
              </a:rPr>
              <a:t>say good bye! </a:t>
            </a:r>
            <a:endParaRPr lang="en-IN" sz="2000" dirty="0">
              <a:latin typeface="Roboto Condensed" pitchFamily="2" charset="0"/>
              <a:ea typeface="Roboto Condensed" pitchFamily="2" charset="0"/>
            </a:endParaRPr>
          </a:p>
        </p:txBody>
      </p:sp>
      <p:sp>
        <p:nvSpPr>
          <p:cNvPr id="4" name="Rectangle 3"/>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18</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430706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550297" y="1147088"/>
            <a:ext cx="10528419" cy="3970318"/>
          </a:xfrm>
          <a:prstGeom prst="rect">
            <a:avLst/>
          </a:prstGeom>
        </p:spPr>
        <p:txBody>
          <a:bodyPr wrap="square">
            <a:spAutoFit/>
          </a:bodyPr>
          <a:lstStyle/>
          <a:p>
            <a:pPr>
              <a:lnSpc>
                <a:spcPct val="120000"/>
              </a:lnSpc>
            </a:pPr>
            <a:r>
              <a:rPr lang="en-US" sz="3000" b="1" dirty="0">
                <a:solidFill>
                  <a:srgbClr val="FF0000"/>
                </a:solidFill>
                <a:latin typeface="Roboto Condensed" pitchFamily="2" charset="0"/>
                <a:ea typeface="Roboto Condensed" pitchFamily="2" charset="0"/>
                <a:cs typeface="Poppins" pitchFamily="2" charset="0"/>
              </a:rPr>
              <a:t>How to </a:t>
            </a:r>
            <a:r>
              <a:rPr lang="en-US" sz="3000" b="1" dirty="0" smtClean="0">
                <a:solidFill>
                  <a:srgbClr val="FF0000"/>
                </a:solidFill>
                <a:latin typeface="Roboto Condensed" pitchFamily="2" charset="0"/>
                <a:ea typeface="Roboto Condensed" pitchFamily="2" charset="0"/>
                <a:cs typeface="Poppins" pitchFamily="2" charset="0"/>
              </a:rPr>
              <a:t>start? When </a:t>
            </a:r>
            <a:r>
              <a:rPr lang="en-US" sz="3000" b="1" dirty="0">
                <a:solidFill>
                  <a:srgbClr val="FF0000"/>
                </a:solidFill>
                <a:latin typeface="Roboto Condensed" pitchFamily="2" charset="0"/>
                <a:ea typeface="Roboto Condensed" pitchFamily="2" charset="0"/>
                <a:cs typeface="Poppins" pitchFamily="2" charset="0"/>
              </a:rPr>
              <a:t>to Start</a:t>
            </a:r>
            <a:r>
              <a:rPr lang="en-US" sz="3000" b="1" dirty="0" smtClean="0">
                <a:solidFill>
                  <a:srgbClr val="FF0000"/>
                </a:solidFill>
                <a:latin typeface="Roboto Condensed" pitchFamily="2" charset="0"/>
                <a:ea typeface="Roboto Condensed" pitchFamily="2" charset="0"/>
                <a:cs typeface="Poppins" pitchFamily="2" charset="0"/>
              </a:rPr>
              <a:t>? Who </a:t>
            </a:r>
            <a:r>
              <a:rPr lang="en-US" sz="3000" b="1" dirty="0">
                <a:solidFill>
                  <a:srgbClr val="FF0000"/>
                </a:solidFill>
                <a:latin typeface="Roboto Condensed" pitchFamily="2" charset="0"/>
                <a:ea typeface="Roboto Condensed" pitchFamily="2" charset="0"/>
                <a:cs typeface="Poppins" pitchFamily="2" charset="0"/>
              </a:rPr>
              <a:t>should I start with?</a:t>
            </a:r>
          </a:p>
          <a:p>
            <a:pPr>
              <a:lnSpc>
                <a:spcPct val="120000"/>
              </a:lnSpc>
            </a:pPr>
            <a:endParaRPr lang="en-US" dirty="0">
              <a:solidFill>
                <a:srgbClr val="FF0000"/>
              </a:solidFill>
              <a:latin typeface="Roboto Condensed" pitchFamily="2" charset="0"/>
              <a:ea typeface="Roboto Condensed" pitchFamily="2" charset="0"/>
              <a:cs typeface="Poppins" pitchFamily="2" charset="0"/>
            </a:endParaRPr>
          </a:p>
          <a:p>
            <a:pPr algn="just">
              <a:lnSpc>
                <a:spcPct val="120000"/>
              </a:lnSpc>
            </a:pPr>
            <a:r>
              <a:rPr lang="en-US" sz="2400" dirty="0">
                <a:solidFill>
                  <a:schemeClr val="tx1">
                    <a:lumMod val="75000"/>
                  </a:schemeClr>
                </a:solidFill>
                <a:latin typeface="Roboto Condensed" pitchFamily="2" charset="0"/>
                <a:ea typeface="Roboto Condensed" pitchFamily="2" charset="0"/>
                <a:cs typeface="Poppins" pitchFamily="2" charset="0"/>
              </a:rPr>
              <a:t>In Vestige, you can start any time, any place and with anyone who has the capacity to use Vestige products or has the capacity and willingness to accompany you in this wonderful business.</a:t>
            </a:r>
          </a:p>
          <a:p>
            <a:pPr>
              <a:lnSpc>
                <a:spcPct val="120000"/>
              </a:lnSpc>
            </a:pPr>
            <a:r>
              <a:rPr lang="hi-IN" sz="2400" dirty="0">
                <a:solidFill>
                  <a:schemeClr val="tx1">
                    <a:lumMod val="75000"/>
                  </a:schemeClr>
                </a:solidFill>
                <a:latin typeface="Roboto Condensed" pitchFamily="2" charset="0"/>
                <a:ea typeface="Roboto Condensed" pitchFamily="2" charset="0"/>
                <a:cs typeface="Poppins" pitchFamily="2" charset="0"/>
              </a:rPr>
              <a:t>  </a:t>
            </a:r>
          </a:p>
          <a:p>
            <a:pPr>
              <a:lnSpc>
                <a:spcPct val="120000"/>
              </a:lnSpc>
            </a:pPr>
            <a:r>
              <a:rPr lang="en-US" sz="2400" dirty="0">
                <a:latin typeface="Roboto Condensed" pitchFamily="2" charset="0"/>
                <a:ea typeface="Roboto Condensed" pitchFamily="2" charset="0"/>
                <a:cs typeface="Poppins" pitchFamily="2" charset="0"/>
              </a:rPr>
              <a:t>This business should be started only after you have gathered </a:t>
            </a:r>
            <a:r>
              <a:rPr lang="en-US" sz="2400" dirty="0" smtClean="0">
                <a:latin typeface="Roboto Condensed" pitchFamily="2" charset="0"/>
                <a:ea typeface="Roboto Condensed" pitchFamily="2" charset="0"/>
                <a:cs typeface="Poppins" pitchFamily="2" charset="0"/>
              </a:rPr>
              <a:t>information about it and </a:t>
            </a:r>
            <a:r>
              <a:rPr lang="en-US" sz="2400" dirty="0">
                <a:latin typeface="Roboto Condensed" pitchFamily="2" charset="0"/>
                <a:ea typeface="Roboto Condensed" pitchFamily="2" charset="0"/>
                <a:cs typeface="Poppins" pitchFamily="2" charset="0"/>
              </a:rPr>
              <a:t>understood how to start in Vestige.</a:t>
            </a:r>
            <a:r>
              <a:rPr lang="hi-IN" dirty="0"/>
              <a:t/>
            </a:r>
            <a:br>
              <a:rPr lang="hi-IN" dirty="0"/>
            </a:br>
            <a:endParaRPr lang="en-US" dirty="0"/>
          </a:p>
        </p:txBody>
      </p:sp>
      <p:sp>
        <p:nvSpPr>
          <p:cNvPr id="42" name="Rectangle 41"/>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4"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5"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6"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7"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1026"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718140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txBox="1">
            <a:spLocks/>
          </p:cNvSpPr>
          <p:nvPr/>
        </p:nvSpPr>
        <p:spPr>
          <a:xfrm>
            <a:off x="632259" y="609600"/>
            <a:ext cx="10536965" cy="5753391"/>
          </a:xfrm>
          <a:prstGeom prst="rect">
            <a:avLst/>
          </a:prstGeom>
        </p:spPr>
        <p:txBody>
          <a:bodyPr vert="horz" lIns="91440" tIns="45720" rIns="91440" bIns="45720" rtlCol="0">
            <a:normAutofit fontScale="96786"/>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US" sz="2400" b="1" dirty="0" smtClean="0">
                <a:solidFill>
                  <a:srgbClr val="C00000"/>
                </a:solidFill>
                <a:latin typeface="Roboto Condensed" pitchFamily="2" charset="0"/>
                <a:ea typeface="Roboto Condensed" pitchFamily="2" charset="0"/>
              </a:rPr>
              <a:t>“I wish you all great success in Vestige and may all your dreams come true.”</a:t>
            </a:r>
            <a:endParaRPr lang="hi-IN" sz="2400" b="1" dirty="0" smtClean="0">
              <a:solidFill>
                <a:srgbClr val="C00000"/>
              </a:solidFill>
              <a:latin typeface="Roboto Condensed" pitchFamily="2" charset="0"/>
              <a:ea typeface="Roboto Condensed" pitchFamily="2" charset="0"/>
            </a:endParaRPr>
          </a:p>
          <a:p>
            <a:pPr marL="0" indent="0">
              <a:lnSpc>
                <a:spcPct val="150000"/>
              </a:lnSpc>
              <a:buNone/>
            </a:pPr>
            <a:r>
              <a:rPr lang="hi-IN" sz="2400" dirty="0" smtClean="0">
                <a:latin typeface="Roboto Condensed" pitchFamily="2" charset="0"/>
                <a:ea typeface="Roboto Condensed" pitchFamily="2" charset="0"/>
              </a:rPr>
              <a:t/>
            </a:r>
            <a:br>
              <a:rPr lang="hi-IN" sz="2400" dirty="0" smtClean="0">
                <a:latin typeface="Roboto Condensed" pitchFamily="2" charset="0"/>
                <a:ea typeface="Roboto Condensed" pitchFamily="2" charset="0"/>
              </a:rPr>
            </a:br>
            <a:r>
              <a:rPr lang="en-US" sz="2400" dirty="0" smtClean="0">
                <a:latin typeface="Roboto Condensed" pitchFamily="2" charset="0"/>
                <a:ea typeface="Roboto Condensed" pitchFamily="2" charset="0"/>
              </a:rPr>
              <a:t>Thanks</a:t>
            </a:r>
          </a:p>
          <a:p>
            <a:pPr marL="0" indent="0">
              <a:lnSpc>
                <a:spcPct val="150000"/>
              </a:lnSpc>
              <a:buNone/>
            </a:pPr>
            <a:r>
              <a:rPr lang="en-US" sz="2400" dirty="0" smtClean="0">
                <a:latin typeface="Roboto Condensed" pitchFamily="2" charset="0"/>
                <a:ea typeface="Roboto Condensed" pitchFamily="2" charset="0"/>
              </a:rPr>
              <a:t>Wish you </a:t>
            </a:r>
            <a:r>
              <a:rPr lang="en-US" sz="2400" dirty="0" err="1" smtClean="0">
                <a:latin typeface="Roboto Condensed" pitchFamily="2" charset="0"/>
                <a:ea typeface="Roboto Condensed" pitchFamily="2" charset="0"/>
              </a:rPr>
              <a:t>wellth</a:t>
            </a:r>
            <a:endParaRPr lang="en-US" sz="2400" dirty="0" smtClean="0">
              <a:latin typeface="Roboto Condensed" pitchFamily="2" charset="0"/>
              <a:ea typeface="Roboto Condensed" pitchFamily="2" charset="0"/>
            </a:endParaRPr>
          </a:p>
          <a:p>
            <a:pPr marL="0" indent="0">
              <a:lnSpc>
                <a:spcPct val="150000"/>
              </a:lnSpc>
              <a:buNone/>
            </a:pPr>
            <a:endParaRPr lang="hi-IN" sz="2400" dirty="0" smtClean="0">
              <a:latin typeface="Roboto Condensed" pitchFamily="2" charset="0"/>
              <a:ea typeface="Roboto Condensed" pitchFamily="2" charset="0"/>
            </a:endParaRPr>
          </a:p>
          <a:p>
            <a:pPr marL="0" indent="0">
              <a:lnSpc>
                <a:spcPct val="120000"/>
              </a:lnSpc>
              <a:buNone/>
            </a:pPr>
            <a:r>
              <a:rPr lang="en-US" sz="2400" b="1" dirty="0" smtClean="0">
                <a:latin typeface="Roboto Condensed" pitchFamily="2" charset="0"/>
                <a:ea typeface="Roboto Condensed" pitchFamily="2" charset="0"/>
              </a:rPr>
              <a:t>Bappi Dasgupta</a:t>
            </a:r>
          </a:p>
          <a:p>
            <a:pPr marL="0" indent="0">
              <a:lnSpc>
                <a:spcPct val="120000"/>
              </a:lnSpc>
              <a:buNone/>
            </a:pPr>
            <a:r>
              <a:rPr lang="en-US" sz="2400" dirty="0" smtClean="0">
                <a:latin typeface="Roboto Condensed" pitchFamily="2" charset="0"/>
                <a:ea typeface="Roboto Condensed" pitchFamily="2" charset="0"/>
              </a:rPr>
              <a:t>National Team Leader</a:t>
            </a:r>
          </a:p>
          <a:p>
            <a:pPr marL="0" indent="0">
              <a:lnSpc>
                <a:spcPct val="120000"/>
              </a:lnSpc>
              <a:buNone/>
            </a:pPr>
            <a:r>
              <a:rPr lang="en-US" sz="2400" b="1" dirty="0" smtClean="0">
                <a:latin typeface="Roboto Condensed" pitchFamily="2" charset="0"/>
                <a:ea typeface="Roboto Condensed" pitchFamily="2" charset="0"/>
              </a:rPr>
              <a:t>Vestige Marketing Private </a:t>
            </a:r>
            <a:r>
              <a:rPr lang="en-US" sz="2400" b="1" dirty="0" smtClean="0">
                <a:latin typeface="Roboto Condensed" pitchFamily="2" charset="0"/>
                <a:ea typeface="Roboto Condensed" pitchFamily="2" charset="0"/>
              </a:rPr>
              <a:t>Limited</a:t>
            </a:r>
            <a:endParaRPr lang="en-IN" sz="2400" b="1" dirty="0">
              <a:latin typeface="Roboto Condensed" pitchFamily="2" charset="0"/>
              <a:ea typeface="Roboto Condensed" pitchFamily="2" charset="0"/>
            </a:endParaRPr>
          </a:p>
        </p:txBody>
      </p:sp>
      <p:pic>
        <p:nvPicPr>
          <p:cNvPr id="4"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5"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6"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7"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8" name="Picture 3" descr="D:\IT ADMIN\DIGITAL MARKETING\FB\QR Codes\VOnlineTeamQR01.png"/>
          <p:cNvPicPr>
            <a:picLocks noChangeAspect="1" noChangeArrowheads="1"/>
          </p:cNvPicPr>
          <p:nvPr/>
        </p:nvPicPr>
        <p:blipFill>
          <a:blip r:embed="rId5" cstate="print"/>
          <a:srcRect/>
          <a:stretch>
            <a:fillRect/>
          </a:stretch>
        </p:blipFill>
        <p:spPr bwMode="auto">
          <a:xfrm>
            <a:off x="8837612" y="4419600"/>
            <a:ext cx="2055812" cy="2055812"/>
          </a:xfrm>
          <a:prstGeom prst="rect">
            <a:avLst/>
          </a:prstGeom>
          <a:noFill/>
        </p:spPr>
      </p:pic>
      <p:sp>
        <p:nvSpPr>
          <p:cNvPr id="9" name="Rectangle 8"/>
          <p:cNvSpPr/>
          <p:nvPr/>
        </p:nvSpPr>
        <p:spPr>
          <a:xfrm>
            <a:off x="11318471" y="2967335"/>
            <a:ext cx="886781"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19</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10"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9005018" y="3047999"/>
            <a:ext cx="1718541" cy="1718541"/>
          </a:xfrm>
          <a:prstGeom prst="rect">
            <a:avLst/>
          </a:prstGeom>
          <a:noFill/>
        </p:spPr>
      </p:pic>
    </p:spTree>
    <p:extLst>
      <p:ext uri="{BB962C8B-B14F-4D97-AF65-F5344CB8AC3E}">
        <p14:creationId xmlns:p14="http://schemas.microsoft.com/office/powerpoint/2010/main" xmlns="" val="2252670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5" name="Text Placeholder 4"/>
          <p:cNvSpPr txBox="1">
            <a:spLocks/>
          </p:cNvSpPr>
          <p:nvPr/>
        </p:nvSpPr>
        <p:spPr>
          <a:xfrm>
            <a:off x="828860" y="221478"/>
            <a:ext cx="10345672" cy="64271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3200" b="1" dirty="0" smtClean="0">
                <a:solidFill>
                  <a:srgbClr val="FF0000"/>
                </a:solidFill>
                <a:latin typeface="Roboto Condensed" pitchFamily="2" charset="0"/>
                <a:ea typeface="Roboto Condensed" pitchFamily="2" charset="0"/>
              </a:rPr>
              <a:t>To gain more success in less time, follow the Vestige System</a:t>
            </a:r>
            <a:r>
              <a:rPr lang="hi-IN" b="1" dirty="0" smtClean="0">
                <a:solidFill>
                  <a:srgbClr val="FF3300"/>
                </a:solidFill>
                <a:latin typeface="Roboto Condensed" pitchFamily="2" charset="0"/>
                <a:ea typeface="Roboto Condensed" pitchFamily="2" charset="0"/>
              </a:rPr>
              <a:t> </a:t>
            </a:r>
            <a:r>
              <a:rPr lang="hi-IN" sz="2800" dirty="0" smtClean="0">
                <a:latin typeface="Roboto Condensed" pitchFamily="2" charset="0"/>
                <a:ea typeface="Roboto Condensed" pitchFamily="2" charset="0"/>
              </a:rPr>
              <a:t/>
            </a:r>
            <a:br>
              <a:rPr lang="hi-IN" sz="2800" dirty="0" smtClean="0">
                <a:latin typeface="Roboto Condensed" pitchFamily="2" charset="0"/>
                <a:ea typeface="Roboto Condensed" pitchFamily="2" charset="0"/>
              </a:rPr>
            </a:br>
            <a:endParaRPr lang="en-US" sz="1800" dirty="0">
              <a:latin typeface="Roboto Condensed" pitchFamily="2" charset="0"/>
              <a:ea typeface="Roboto Condensed" pitchFamily="2" charset="0"/>
            </a:endParaRPr>
          </a:p>
          <a:p>
            <a:pPr algn="just">
              <a:lnSpc>
                <a:spcPct val="100000"/>
              </a:lnSpc>
            </a:pPr>
            <a:r>
              <a:rPr lang="en-US" sz="2400" dirty="0" smtClean="0">
                <a:latin typeface="Roboto Condensed" pitchFamily="2" charset="0"/>
                <a:ea typeface="Roboto Condensed" pitchFamily="2" charset="0"/>
              </a:rPr>
              <a:t>A system should be such a system which is equal for everyone and it should be easily acceptable.</a:t>
            </a:r>
          </a:p>
          <a:p>
            <a:pPr algn="just">
              <a:lnSpc>
                <a:spcPct val="100000"/>
              </a:lnSpc>
            </a:pPr>
            <a:endParaRPr lang="hi-IN" sz="2400" dirty="0" smtClean="0">
              <a:latin typeface="Roboto Condensed" pitchFamily="2" charset="0"/>
              <a:ea typeface="Roboto Condensed" pitchFamily="2" charset="0"/>
            </a:endParaRPr>
          </a:p>
          <a:p>
            <a:pPr marL="457200" indent="-457200" algn="just">
              <a:lnSpc>
                <a:spcPct val="100000"/>
              </a:lnSpc>
              <a:buFont typeface="Arial" pitchFamily="34" charset="0"/>
              <a:buChar char="•"/>
            </a:pPr>
            <a:r>
              <a:rPr lang="en-US" sz="2400" b="1" dirty="0" smtClean="0">
                <a:latin typeface="Roboto Condensed" pitchFamily="2" charset="0"/>
                <a:ea typeface="Roboto Condensed" pitchFamily="2" charset="0"/>
              </a:rPr>
              <a:t>Avoid being biased about the system</a:t>
            </a:r>
            <a:r>
              <a:rPr lang="hi-IN" sz="2400" b="1" dirty="0" smtClean="0">
                <a:latin typeface="Roboto Condensed" pitchFamily="2" charset="0"/>
                <a:ea typeface="Roboto Condensed" pitchFamily="2" charset="0"/>
              </a:rPr>
              <a:t>:</a:t>
            </a:r>
            <a:r>
              <a:rPr lang="hi-IN" sz="2400" dirty="0" smtClean="0">
                <a:latin typeface="Roboto Condensed" pitchFamily="2" charset="0"/>
                <a:ea typeface="Roboto Condensed" pitchFamily="2" charset="0"/>
              </a:rPr>
              <a:t> </a:t>
            </a:r>
            <a:r>
              <a:rPr lang="en-US" sz="2400" dirty="0" smtClean="0">
                <a:latin typeface="Roboto Condensed" pitchFamily="2" charset="0"/>
                <a:ea typeface="Roboto Condensed" pitchFamily="2" charset="0"/>
              </a:rPr>
              <a:t>Never think that you will achieve your goal without following the system.</a:t>
            </a:r>
          </a:p>
          <a:p>
            <a:pPr marL="457200" indent="-457200" algn="just">
              <a:lnSpc>
                <a:spcPct val="100000"/>
              </a:lnSpc>
              <a:buFont typeface="Arial" pitchFamily="34" charset="0"/>
              <a:buChar char="•"/>
            </a:pPr>
            <a:endParaRPr lang="en-US" sz="2400" dirty="0">
              <a:latin typeface="Roboto Condensed" pitchFamily="2" charset="0"/>
              <a:ea typeface="Roboto Condensed" pitchFamily="2" charset="0"/>
            </a:endParaRPr>
          </a:p>
          <a:p>
            <a:pPr marL="457200" indent="-457200" algn="just">
              <a:lnSpc>
                <a:spcPct val="100000"/>
              </a:lnSpc>
              <a:buFont typeface="Arial" pitchFamily="34" charset="0"/>
              <a:buChar char="•"/>
            </a:pPr>
            <a:r>
              <a:rPr lang="en-US" sz="2400" dirty="0" smtClean="0">
                <a:latin typeface="Roboto Condensed" pitchFamily="2" charset="0"/>
                <a:ea typeface="Roboto Condensed" pitchFamily="2" charset="0"/>
              </a:rPr>
              <a:t>You may be personally capable of being successful in achieving your goal, however it is not necessary that your downline(s) will have the same capacity. That’s why you should follow the Vestige System for everyone’s success</a:t>
            </a:r>
            <a:r>
              <a:rPr lang="en-US" sz="2400" dirty="0" smtClean="0">
                <a:latin typeface="Roboto Condensed" pitchFamily="2" charset="0"/>
                <a:ea typeface="Roboto Condensed" pitchFamily="2" charset="0"/>
              </a:rPr>
              <a:t>.</a:t>
            </a:r>
            <a:endParaRPr lang="hi-IN" dirty="0" smtClean="0"/>
          </a:p>
        </p:txBody>
      </p:sp>
      <p:sp>
        <p:nvSpPr>
          <p:cNvPr id="26" name="Rectangle 25"/>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2</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4"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5"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6"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7"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8"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94565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777533" y="374073"/>
            <a:ext cx="10474818" cy="6096000"/>
          </a:xfrm>
        </p:spPr>
        <p:txBody>
          <a:bodyPr>
            <a:normAutofit/>
          </a:bodyPr>
          <a:lstStyle/>
          <a:p>
            <a:pPr>
              <a:lnSpc>
                <a:spcPct val="100000"/>
              </a:lnSpc>
            </a:pPr>
            <a:r>
              <a:rPr lang="en-US" sz="3300" b="1" dirty="0">
                <a:solidFill>
                  <a:srgbClr val="FF0000"/>
                </a:solidFill>
                <a:latin typeface="Roboto Condensed" pitchFamily="2" charset="0"/>
                <a:ea typeface="Roboto Condensed" pitchFamily="2" charset="0"/>
              </a:rPr>
              <a:t>What is Vestige System?</a:t>
            </a:r>
            <a:r>
              <a:rPr lang="hi-IN" sz="3300" dirty="0">
                <a:solidFill>
                  <a:srgbClr val="FF0000"/>
                </a:solidFill>
                <a:latin typeface="Roboto Condensed" pitchFamily="2" charset="0"/>
                <a:ea typeface="Roboto Condensed" pitchFamily="2" charset="0"/>
              </a:rPr>
              <a:t/>
            </a:r>
            <a:br>
              <a:rPr lang="hi-IN" sz="3300" dirty="0">
                <a:solidFill>
                  <a:srgbClr val="FF0000"/>
                </a:solidFill>
                <a:latin typeface="Roboto Condensed" pitchFamily="2" charset="0"/>
                <a:ea typeface="Roboto Condensed" pitchFamily="2" charset="0"/>
              </a:rPr>
            </a:br>
            <a:r>
              <a:rPr lang="en-US" sz="3200" dirty="0" smtClean="0">
                <a:latin typeface="Roboto Condensed" pitchFamily="2" charset="0"/>
                <a:ea typeface="Roboto Condensed" pitchFamily="2" charset="0"/>
              </a:rPr>
              <a:t/>
            </a:r>
            <a:br>
              <a:rPr lang="en-US" sz="3200" dirty="0" smtClean="0">
                <a:latin typeface="Roboto Condensed" pitchFamily="2" charset="0"/>
                <a:ea typeface="Roboto Condensed" pitchFamily="2" charset="0"/>
              </a:rPr>
            </a:br>
            <a:r>
              <a:rPr lang="en-US" sz="3200" dirty="0" smtClean="0">
                <a:latin typeface="Roboto Condensed" pitchFamily="2" charset="0"/>
                <a:ea typeface="Roboto Condensed" pitchFamily="2" charset="0"/>
              </a:rPr>
              <a:t>This </a:t>
            </a:r>
            <a:r>
              <a:rPr lang="en-US" sz="3200" dirty="0">
                <a:latin typeface="Roboto Condensed" pitchFamily="2" charset="0"/>
                <a:ea typeface="Roboto Condensed" pitchFamily="2" charset="0"/>
              </a:rPr>
              <a:t>system is designed by Vestige experts who have worked hard and understood the mistakes of what a distributor might do and </a:t>
            </a:r>
            <a:r>
              <a:rPr lang="en-US" sz="3200" dirty="0" smtClean="0">
                <a:latin typeface="Roboto Condensed" pitchFamily="2" charset="0"/>
                <a:ea typeface="Roboto Condensed" pitchFamily="2" charset="0"/>
              </a:rPr>
              <a:t>should avoid.</a:t>
            </a:r>
            <a:br>
              <a:rPr lang="en-US" sz="3200" dirty="0" smtClean="0">
                <a:latin typeface="Roboto Condensed" pitchFamily="2" charset="0"/>
                <a:ea typeface="Roboto Condensed" pitchFamily="2" charset="0"/>
              </a:rPr>
            </a:br>
            <a:r>
              <a:rPr lang="en-US" sz="3200" dirty="0" smtClean="0">
                <a:latin typeface="Roboto Condensed" pitchFamily="2" charset="0"/>
                <a:ea typeface="Roboto Condensed" pitchFamily="2" charset="0"/>
              </a:rPr>
              <a:t/>
            </a:r>
            <a:br>
              <a:rPr lang="en-US" sz="3200" dirty="0" smtClean="0">
                <a:latin typeface="Roboto Condensed" pitchFamily="2" charset="0"/>
                <a:ea typeface="Roboto Condensed" pitchFamily="2" charset="0"/>
              </a:rPr>
            </a:br>
            <a:r>
              <a:rPr lang="hi-IN" sz="3200" dirty="0">
                <a:latin typeface="Roboto Condensed" pitchFamily="2" charset="0"/>
                <a:ea typeface="Roboto Condensed" pitchFamily="2" charset="0"/>
              </a:rPr>
              <a:t/>
            </a:r>
            <a:br>
              <a:rPr lang="hi-IN" sz="3200" dirty="0">
                <a:latin typeface="Roboto Condensed" pitchFamily="2" charset="0"/>
                <a:ea typeface="Roboto Condensed" pitchFamily="2" charset="0"/>
              </a:rPr>
            </a:br>
            <a:r>
              <a:rPr lang="en-US" sz="3200" dirty="0">
                <a:latin typeface="Roboto Condensed" pitchFamily="2" charset="0"/>
                <a:ea typeface="Roboto Condensed" pitchFamily="2" charset="0"/>
              </a:rPr>
              <a:t>Vestige Training System ensures that you and your downline never make mistakes like others did</a:t>
            </a:r>
            <a:r>
              <a:rPr lang="en-US" sz="3200" dirty="0" smtClean="0">
                <a:latin typeface="Roboto Condensed" pitchFamily="2" charset="0"/>
                <a:ea typeface="Roboto Condensed" pitchFamily="2" charset="0"/>
              </a:rPr>
              <a:t>.</a:t>
            </a:r>
            <a:endParaRPr lang="en-US" sz="3100"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3</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3856144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664673" y="1576374"/>
            <a:ext cx="10537570" cy="3396242"/>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3100" b="1" u="sng" dirty="0" smtClean="0">
                <a:latin typeface="Roboto Condensed" pitchFamily="2" charset="0"/>
                <a:ea typeface="Roboto Condensed" pitchFamily="2" charset="0"/>
              </a:rPr>
              <a:t>Before joining any business</a:t>
            </a:r>
            <a:r>
              <a:rPr lang="en-US" sz="3100" b="1" dirty="0" smtClean="0">
                <a:latin typeface="Roboto Condensed" pitchFamily="2" charset="0"/>
                <a:ea typeface="Roboto Condensed" pitchFamily="2" charset="0"/>
              </a:rPr>
              <a:t> </a:t>
            </a:r>
            <a:r>
              <a:rPr lang="en-US" sz="3100" dirty="0" smtClean="0">
                <a:latin typeface="Roboto Condensed" pitchFamily="2" charset="0"/>
                <a:ea typeface="Roboto Condensed" pitchFamily="2" charset="0"/>
              </a:rPr>
              <a:t>every person should understand how the business works</a:t>
            </a:r>
            <a:r>
              <a:rPr lang="en-US" sz="3200" dirty="0" smtClean="0">
                <a:latin typeface="Roboto Condensed" pitchFamily="2" charset="0"/>
                <a:ea typeface="Roboto Condensed" pitchFamily="2" charset="0"/>
              </a:rPr>
              <a:t>, and should mould themselves to be successful.</a:t>
            </a:r>
            <a:r>
              <a:rPr lang="hi-IN" sz="3200" dirty="0" smtClean="0">
                <a:latin typeface="Roboto Condensed" pitchFamily="2" charset="0"/>
                <a:ea typeface="Roboto Condensed" pitchFamily="2" charset="0"/>
              </a:rPr>
              <a:t>  </a:t>
            </a:r>
            <a:br>
              <a:rPr lang="hi-IN" sz="3200" dirty="0" smtClean="0">
                <a:latin typeface="Roboto Condensed" pitchFamily="2" charset="0"/>
                <a:ea typeface="Roboto Condensed" pitchFamily="2" charset="0"/>
              </a:rPr>
            </a:br>
            <a:r>
              <a:rPr lang="hi-IN" sz="3200" dirty="0" smtClean="0">
                <a:latin typeface="Roboto Condensed" pitchFamily="2" charset="0"/>
                <a:ea typeface="Roboto Condensed" pitchFamily="2" charset="0"/>
              </a:rPr>
              <a:t/>
            </a:r>
            <a:br>
              <a:rPr lang="hi-IN" sz="3200" dirty="0" smtClean="0">
                <a:latin typeface="Roboto Condensed" pitchFamily="2" charset="0"/>
                <a:ea typeface="Roboto Condensed" pitchFamily="2" charset="0"/>
              </a:rPr>
            </a:br>
            <a:r>
              <a:rPr lang="en-US" sz="3000" b="1" dirty="0" smtClean="0">
                <a:solidFill>
                  <a:srgbClr val="FF0000"/>
                </a:solidFill>
                <a:latin typeface="Roboto Condensed" pitchFamily="2" charset="0"/>
                <a:ea typeface="Roboto Condensed" pitchFamily="2" charset="0"/>
              </a:rPr>
              <a:t>“Vestige </a:t>
            </a:r>
            <a:r>
              <a:rPr lang="en-US" sz="3000" b="1" dirty="0">
                <a:solidFill>
                  <a:srgbClr val="FF0000"/>
                </a:solidFill>
                <a:latin typeface="Roboto Condensed" pitchFamily="2" charset="0"/>
                <a:ea typeface="Roboto Condensed" pitchFamily="2" charset="0"/>
              </a:rPr>
              <a:t>is neither a plan nor a scheme</a:t>
            </a:r>
            <a:r>
              <a:rPr lang="en-US" sz="3000" b="1" dirty="0" smtClean="0">
                <a:solidFill>
                  <a:srgbClr val="FF0000"/>
                </a:solidFill>
                <a:latin typeface="Roboto Condensed" pitchFamily="2" charset="0"/>
                <a:ea typeface="Roboto Condensed" pitchFamily="2" charset="0"/>
              </a:rPr>
              <a:t>”</a:t>
            </a:r>
          </a:p>
          <a:p>
            <a:pPr>
              <a:lnSpc>
                <a:spcPct val="100000"/>
              </a:lnSpc>
            </a:pPr>
            <a:r>
              <a:rPr lang="en-US" sz="3000" b="1" dirty="0" smtClean="0">
                <a:solidFill>
                  <a:srgbClr val="FF0000"/>
                </a:solidFill>
                <a:latin typeface="Roboto Condensed" pitchFamily="2" charset="0"/>
                <a:ea typeface="Roboto Condensed" pitchFamily="2" charset="0"/>
              </a:rPr>
              <a:t/>
            </a:r>
            <a:br>
              <a:rPr lang="en-US" sz="3000" b="1" dirty="0" smtClean="0">
                <a:solidFill>
                  <a:srgbClr val="FF0000"/>
                </a:solidFill>
                <a:latin typeface="Roboto Condensed" pitchFamily="2" charset="0"/>
                <a:ea typeface="Roboto Condensed" pitchFamily="2" charset="0"/>
              </a:rPr>
            </a:br>
            <a:r>
              <a:rPr lang="en-US" sz="3000" b="1" dirty="0" smtClean="0">
                <a:solidFill>
                  <a:srgbClr val="FF0000"/>
                </a:solidFill>
                <a:latin typeface="Roboto Condensed" pitchFamily="2" charset="0"/>
                <a:ea typeface="Roboto Condensed" pitchFamily="2" charset="0"/>
              </a:rPr>
              <a:t>It is pure business.</a:t>
            </a:r>
            <a:endParaRPr lang="en-US" sz="3000" b="1" dirty="0">
              <a:solidFill>
                <a:srgbClr val="FF0000"/>
              </a:solidFill>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4</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1047098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872837" y="609600"/>
            <a:ext cx="10564026" cy="6248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solidFill>
                  <a:srgbClr val="FF0000"/>
                </a:solidFill>
                <a:latin typeface="Roboto Condensed" pitchFamily="2" charset="0"/>
                <a:ea typeface="Roboto Condensed" pitchFamily="2" charset="0"/>
              </a:rPr>
              <a:t>Multiplication (Duplication) with correct attitude and behavior</a:t>
            </a:r>
            <a:endParaRPr lang="en-US" sz="1800" b="1" dirty="0" smtClean="0">
              <a:solidFill>
                <a:srgbClr val="FF0000"/>
              </a:solidFill>
              <a:latin typeface="Roboto Condensed" pitchFamily="2" charset="0"/>
              <a:ea typeface="Roboto Condensed" pitchFamily="2" charset="0"/>
            </a:endParaRPr>
          </a:p>
          <a:p>
            <a:pPr marL="0" indent="0">
              <a:lnSpc>
                <a:spcPct val="100000"/>
              </a:lnSpc>
              <a:buNone/>
            </a:pPr>
            <a:r>
              <a:rPr lang="en-US" sz="2000" dirty="0" smtClean="0">
                <a:solidFill>
                  <a:srgbClr val="FF0000"/>
                </a:solidFill>
                <a:latin typeface="Roboto Condensed" pitchFamily="2" charset="0"/>
                <a:ea typeface="Roboto Condensed" pitchFamily="2" charset="0"/>
              </a:rPr>
              <a:t/>
            </a:r>
            <a:br>
              <a:rPr lang="en-US" sz="2000" dirty="0" smtClean="0">
                <a:solidFill>
                  <a:srgbClr val="FF0000"/>
                </a:solidFill>
                <a:latin typeface="Roboto Condensed" pitchFamily="2" charset="0"/>
                <a:ea typeface="Roboto Condensed" pitchFamily="2" charset="0"/>
              </a:rPr>
            </a:br>
            <a:r>
              <a:rPr lang="en-US" sz="2000" dirty="0" smtClean="0">
                <a:latin typeface="Roboto Condensed" pitchFamily="2" charset="0"/>
                <a:ea typeface="Roboto Condensed" pitchFamily="2" charset="0"/>
              </a:rPr>
              <a:t>In Vestige, success is repeatedly achieved and duplicated only when you follow your upline and parallel lines, your network starts multiplying on its own.</a:t>
            </a:r>
          </a:p>
          <a:p>
            <a:pPr marL="0" indent="0">
              <a:buNone/>
            </a:pPr>
            <a:r>
              <a:rPr lang="hi-IN" sz="2000" b="1" dirty="0" smtClean="0">
                <a:solidFill>
                  <a:schemeClr val="accent5"/>
                </a:solidFill>
                <a:latin typeface="Roboto Condensed" pitchFamily="2" charset="0"/>
                <a:ea typeface="Roboto Condensed" pitchFamily="2" charset="0"/>
              </a:rPr>
              <a:t/>
            </a:r>
            <a:br>
              <a:rPr lang="hi-IN" sz="2000" b="1" dirty="0" smtClean="0">
                <a:solidFill>
                  <a:schemeClr val="accent5"/>
                </a:solidFill>
                <a:latin typeface="Roboto Condensed" pitchFamily="2" charset="0"/>
                <a:ea typeface="Roboto Condensed" pitchFamily="2" charset="0"/>
              </a:rPr>
            </a:br>
            <a:r>
              <a:rPr lang="en-US" b="1" dirty="0" smtClean="0">
                <a:solidFill>
                  <a:srgbClr val="FF0000"/>
                </a:solidFill>
                <a:latin typeface="Roboto Condensed" pitchFamily="2" charset="0"/>
                <a:ea typeface="Roboto Condensed" pitchFamily="2" charset="0"/>
              </a:rPr>
              <a:t>The seven steps of SUCCESS</a:t>
            </a:r>
            <a:r>
              <a:rPr lang="hi-IN" sz="2000" dirty="0" smtClean="0">
                <a:solidFill>
                  <a:srgbClr val="FF0000"/>
                </a:solidFill>
                <a:latin typeface="Roboto Condensed" pitchFamily="2" charset="0"/>
                <a:ea typeface="Roboto Condensed" pitchFamily="2" charset="0"/>
              </a:rPr>
              <a:t/>
            </a:r>
            <a:br>
              <a:rPr lang="hi-IN" sz="2000" dirty="0" smtClean="0">
                <a:solidFill>
                  <a:srgbClr val="FF0000"/>
                </a:solidFill>
                <a:latin typeface="Roboto Condensed" pitchFamily="2" charset="0"/>
                <a:ea typeface="Roboto Condensed" pitchFamily="2" charset="0"/>
              </a:rPr>
            </a:br>
            <a:r>
              <a:rPr lang="en-US" sz="2000" dirty="0" smtClean="0">
                <a:latin typeface="Roboto Condensed" pitchFamily="2" charset="0"/>
                <a:ea typeface="Roboto Condensed" pitchFamily="2" charset="0"/>
              </a:rPr>
              <a:t>Just like our mundane chores like waking up, brushing, going to toilet, bathing and having 3 meals a day, it is necessary to follow the seven steps every day to achieve success.</a:t>
            </a:r>
          </a:p>
          <a:p>
            <a:pPr marL="0" indent="0">
              <a:buNone/>
            </a:pP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1</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Consume products.</a:t>
            </a:r>
            <a:r>
              <a:rPr lang="hi-IN" sz="2000" dirty="0" smtClean="0">
                <a:latin typeface="Roboto Condensed" pitchFamily="2" charset="0"/>
                <a:ea typeface="Roboto Condensed" pitchFamily="2" charset="0"/>
              </a:rPr>
              <a:t>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2</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Share product experience with others.</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3</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Prepare an invitation list.</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4</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Invite people from the invitation list.</a:t>
            </a:r>
            <a:r>
              <a:rPr lang="hi-IN" sz="2000" dirty="0" smtClean="0">
                <a:latin typeface="Roboto Condensed" pitchFamily="2" charset="0"/>
                <a:ea typeface="Roboto Condensed" pitchFamily="2" charset="0"/>
              </a:rPr>
              <a:t>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5</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Conduct meetings with them.</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6</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Do team work and support your team.</a:t>
            </a:r>
            <a:r>
              <a:rPr lang="hi-IN" sz="2000" dirty="0" smtClean="0">
                <a:latin typeface="Roboto Condensed" pitchFamily="2" charset="0"/>
                <a:ea typeface="Roboto Condensed" pitchFamily="2" charset="0"/>
              </a:rPr>
              <a:t/>
            </a:r>
            <a:br>
              <a:rPr lang="hi-IN" sz="2000" dirty="0" smtClean="0">
                <a:latin typeface="Roboto Condensed" pitchFamily="2" charset="0"/>
                <a:ea typeface="Roboto Condensed" pitchFamily="2" charset="0"/>
              </a:rPr>
            </a:br>
            <a:r>
              <a:rPr lang="en-US" sz="2000" dirty="0" smtClean="0">
                <a:latin typeface="Roboto Condensed" pitchFamily="2" charset="0"/>
                <a:ea typeface="Roboto Condensed" pitchFamily="2" charset="0"/>
              </a:rPr>
              <a:t>7</a:t>
            </a:r>
            <a:r>
              <a:rPr lang="hi-IN" sz="2000" dirty="0" smtClean="0">
                <a:latin typeface="Roboto Condensed" pitchFamily="2" charset="0"/>
                <a:ea typeface="Roboto Condensed" pitchFamily="2" charset="0"/>
              </a:rPr>
              <a:t>) </a:t>
            </a:r>
            <a:r>
              <a:rPr lang="en-US" sz="2000" dirty="0" smtClean="0">
                <a:latin typeface="Roboto Condensed" pitchFamily="2" charset="0"/>
                <a:ea typeface="Roboto Condensed" pitchFamily="2" charset="0"/>
              </a:rPr>
              <a:t>Follow up with your team members and Follow your upline. [</a:t>
            </a:r>
            <a:r>
              <a:rPr lang="en-US" sz="2000" dirty="0" smtClean="0">
                <a:solidFill>
                  <a:srgbClr val="FF0000"/>
                </a:solidFill>
                <a:latin typeface="Roboto Condensed" pitchFamily="2" charset="0"/>
                <a:ea typeface="Roboto Condensed" pitchFamily="2" charset="0"/>
              </a:rPr>
              <a:t>IMPORTANT</a:t>
            </a:r>
            <a:r>
              <a:rPr lang="en-US" sz="2000" dirty="0" smtClean="0">
                <a:latin typeface="Roboto Condensed" pitchFamily="2" charset="0"/>
                <a:ea typeface="Roboto Condensed" pitchFamily="2" charset="0"/>
              </a:rPr>
              <a:t>]</a:t>
            </a:r>
            <a:endParaRPr lang="en-US" sz="2000"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5</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360799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749568" y="1485819"/>
            <a:ext cx="10545511" cy="4339650"/>
          </a:xfrm>
          <a:prstGeom prst="rect">
            <a:avLst/>
          </a:prstGeom>
        </p:spPr>
        <p:txBody>
          <a:bodyPr wrap="square">
            <a:spAutoFit/>
          </a:bodyPr>
          <a:lstStyle/>
          <a:p>
            <a:pPr algn="just"/>
            <a:r>
              <a:rPr lang="en-US" sz="3000" b="1" dirty="0" smtClean="0">
                <a:solidFill>
                  <a:srgbClr val="FF0000"/>
                </a:solidFill>
                <a:latin typeface="Roboto Condensed" pitchFamily="2" charset="0"/>
                <a:ea typeface="Roboto Condensed" pitchFamily="2" charset="0"/>
              </a:rPr>
              <a:t>Step 1: </a:t>
            </a:r>
            <a:r>
              <a:rPr lang="en-US" sz="3000" b="1" u="sng" dirty="0" smtClean="0">
                <a:solidFill>
                  <a:srgbClr val="FF0000"/>
                </a:solidFill>
                <a:latin typeface="Roboto Condensed" pitchFamily="2" charset="0"/>
                <a:ea typeface="Roboto Condensed" pitchFamily="2" charset="0"/>
              </a:rPr>
              <a:t>CONSUME</a:t>
            </a:r>
            <a:r>
              <a:rPr lang="en-US" sz="3000" b="1" dirty="0" smtClean="0">
                <a:solidFill>
                  <a:srgbClr val="FF0000"/>
                </a:solidFill>
                <a:latin typeface="Roboto Condensed" pitchFamily="2" charset="0"/>
                <a:ea typeface="Roboto Condensed" pitchFamily="2" charset="0"/>
              </a:rPr>
              <a:t> ALL THE </a:t>
            </a:r>
            <a:r>
              <a:rPr lang="en-US" sz="3000" b="1" dirty="0" smtClean="0">
                <a:solidFill>
                  <a:srgbClr val="FF0000"/>
                </a:solidFill>
                <a:latin typeface="Roboto Condensed" pitchFamily="2" charset="0"/>
                <a:ea typeface="Roboto Condensed" pitchFamily="2" charset="0"/>
              </a:rPr>
              <a:t>PRODUCTS</a:t>
            </a:r>
          </a:p>
          <a:p>
            <a:pPr algn="just"/>
            <a:r>
              <a:rPr lang="en-US" b="1" dirty="0">
                <a:latin typeface="Roboto Condensed" pitchFamily="2" charset="0"/>
                <a:ea typeface="Roboto Condensed" pitchFamily="2" charset="0"/>
              </a:rPr>
              <a:t/>
            </a:r>
            <a:br>
              <a:rPr lang="en-US" b="1" dirty="0">
                <a:latin typeface="Roboto Condensed" pitchFamily="2" charset="0"/>
                <a:ea typeface="Roboto Condensed" pitchFamily="2" charset="0"/>
              </a:rPr>
            </a:br>
            <a:endParaRPr lang="en-US" dirty="0" smtClean="0">
              <a:latin typeface="Roboto Condensed" pitchFamily="2" charset="0"/>
              <a:ea typeface="Roboto Condensed" pitchFamily="2" charset="0"/>
            </a:endParaRPr>
          </a:p>
          <a:p>
            <a:pPr algn="just"/>
            <a:r>
              <a:rPr lang="en-US" sz="2400" dirty="0" smtClean="0">
                <a:latin typeface="Roboto Condensed" pitchFamily="2" charset="0"/>
                <a:ea typeface="Roboto Condensed" pitchFamily="2" charset="0"/>
              </a:rPr>
              <a:t>1) The </a:t>
            </a:r>
            <a:r>
              <a:rPr lang="en-US" sz="2400" dirty="0">
                <a:latin typeface="Roboto Condensed" pitchFamily="2" charset="0"/>
                <a:ea typeface="Roboto Condensed" pitchFamily="2" charset="0"/>
              </a:rPr>
              <a:t>only way to start trusting the quality of the products is when you </a:t>
            </a:r>
            <a:r>
              <a:rPr lang="en-US" sz="2400" dirty="0" smtClean="0">
                <a:latin typeface="Roboto Condensed" pitchFamily="2" charset="0"/>
                <a:ea typeface="Roboto Condensed" pitchFamily="2" charset="0"/>
              </a:rPr>
              <a:t>START CONSUMING </a:t>
            </a:r>
            <a:r>
              <a:rPr lang="en-US" sz="2400" dirty="0">
                <a:latin typeface="Roboto Condensed" pitchFamily="2" charset="0"/>
                <a:ea typeface="Roboto Condensed" pitchFamily="2" charset="0"/>
              </a:rPr>
              <a:t>them</a:t>
            </a:r>
            <a:r>
              <a:rPr lang="en-US" sz="2400" dirty="0" smtClean="0">
                <a:latin typeface="Roboto Condensed" pitchFamily="2" charset="0"/>
                <a:ea typeface="Roboto Condensed" pitchFamily="2" charset="0"/>
              </a:rPr>
              <a:t>.</a:t>
            </a:r>
          </a:p>
          <a:p>
            <a:pPr algn="just"/>
            <a:r>
              <a:rPr lang="en-US" sz="2400" dirty="0">
                <a:latin typeface="Roboto Condensed" pitchFamily="2" charset="0"/>
                <a:ea typeface="Roboto Condensed" pitchFamily="2" charset="0"/>
              </a:rPr>
              <a:t/>
            </a:r>
            <a:br>
              <a:rPr lang="en-US" sz="2400" dirty="0">
                <a:latin typeface="Roboto Condensed" pitchFamily="2" charset="0"/>
                <a:ea typeface="Roboto Condensed" pitchFamily="2" charset="0"/>
              </a:rPr>
            </a:br>
            <a:r>
              <a:rPr lang="en-US" sz="2400" dirty="0">
                <a:latin typeface="Roboto Condensed" pitchFamily="2" charset="0"/>
                <a:ea typeface="Roboto Condensed" pitchFamily="2" charset="0"/>
              </a:rPr>
              <a:t/>
            </a:r>
            <a:br>
              <a:rPr lang="en-US" sz="2400" dirty="0">
                <a:latin typeface="Roboto Condensed" pitchFamily="2" charset="0"/>
                <a:ea typeface="Roboto Condensed" pitchFamily="2" charset="0"/>
              </a:rPr>
            </a:br>
            <a:r>
              <a:rPr lang="en-US" sz="2400" dirty="0">
                <a:latin typeface="Roboto Condensed" pitchFamily="2" charset="0"/>
                <a:ea typeface="Roboto Condensed" pitchFamily="2" charset="0"/>
              </a:rPr>
              <a:t>2) You will be the best witness about the product quality and with more confidence you will be able to share the product experience with others. There are many distributors who retails the products without consuming them and it takes longer for them to achieve success</a:t>
            </a:r>
            <a:r>
              <a:rPr lang="en-US" sz="2400" dirty="0" smtClean="0">
                <a:latin typeface="Roboto Condensed" pitchFamily="2" charset="0"/>
                <a:ea typeface="Roboto Condensed" pitchFamily="2" charset="0"/>
              </a:rPr>
              <a:t>.</a:t>
            </a:r>
            <a:endParaRPr lang="en-US" sz="2400" dirty="0" smtClean="0">
              <a:latin typeface="Roboto Condensed" pitchFamily="2" charset="0"/>
              <a:ea typeface="Roboto Condensed" pitchFamily="2" charset="0"/>
            </a:endParaRPr>
          </a:p>
          <a:p>
            <a:pPr algn="just"/>
            <a:r>
              <a:rPr lang="hi-IN" dirty="0" smtClean="0">
                <a:latin typeface="Roboto Condensed" pitchFamily="2" charset="0"/>
                <a:ea typeface="Roboto Condensed" pitchFamily="2" charset="0"/>
              </a:rPr>
              <a:t> </a:t>
            </a:r>
            <a:endParaRPr lang="en-IN"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6</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3153671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763424" y="1458092"/>
            <a:ext cx="10494236" cy="4228850"/>
          </a:xfrm>
          <a:prstGeom prst="rect">
            <a:avLst/>
          </a:prstGeom>
        </p:spPr>
        <p:txBody>
          <a:bodyPr wrap="square">
            <a:spAutoFit/>
          </a:bodyPr>
          <a:lstStyle/>
          <a:p>
            <a:pPr>
              <a:lnSpc>
                <a:spcPct val="160000"/>
              </a:lnSpc>
            </a:pPr>
            <a:r>
              <a:rPr lang="en-US" sz="3000" b="1" dirty="0">
                <a:solidFill>
                  <a:srgbClr val="FF0000"/>
                </a:solidFill>
                <a:latin typeface="Roboto Condensed" pitchFamily="2" charset="0"/>
                <a:ea typeface="Roboto Condensed" pitchFamily="2" charset="0"/>
              </a:rPr>
              <a:t>Step </a:t>
            </a:r>
            <a:r>
              <a:rPr lang="en-US" sz="3000" b="1" dirty="0" smtClean="0">
                <a:solidFill>
                  <a:srgbClr val="FF0000"/>
                </a:solidFill>
                <a:latin typeface="Roboto Condensed" pitchFamily="2" charset="0"/>
                <a:ea typeface="Roboto Condensed" pitchFamily="2" charset="0"/>
              </a:rPr>
              <a:t>2: </a:t>
            </a:r>
            <a:r>
              <a:rPr lang="en-US" sz="3000" b="1" u="sng" dirty="0" smtClean="0">
                <a:solidFill>
                  <a:srgbClr val="FF0000"/>
                </a:solidFill>
                <a:latin typeface="Roboto Condensed" pitchFamily="2" charset="0"/>
                <a:ea typeface="Roboto Condensed" pitchFamily="2" charset="0"/>
              </a:rPr>
              <a:t>SHARE PRODUCT EXPERIENCE </a:t>
            </a:r>
            <a:r>
              <a:rPr lang="en-US" sz="3000" b="1" dirty="0" smtClean="0">
                <a:solidFill>
                  <a:srgbClr val="FF0000"/>
                </a:solidFill>
                <a:latin typeface="Roboto Condensed" pitchFamily="2" charset="0"/>
                <a:ea typeface="Roboto Condensed" pitchFamily="2" charset="0"/>
              </a:rPr>
              <a:t>WITH OTHERS.</a:t>
            </a:r>
            <a:endParaRPr lang="en-US" b="1" u="sng" dirty="0">
              <a:solidFill>
                <a:srgbClr val="FF0000"/>
              </a:solidFill>
              <a:latin typeface="Roboto Condensed" pitchFamily="2" charset="0"/>
              <a:ea typeface="Roboto Condensed" pitchFamily="2" charset="0"/>
            </a:endParaRPr>
          </a:p>
          <a:p>
            <a:pPr marL="457200" indent="-457200">
              <a:lnSpc>
                <a:spcPct val="160000"/>
              </a:lnSpc>
              <a:buFont typeface="+mj-lt"/>
              <a:buAutoNum type="arabicPeriod"/>
            </a:pPr>
            <a:endParaRPr lang="en-US" sz="2400" dirty="0" smtClean="0">
              <a:latin typeface="Roboto Condensed" pitchFamily="2" charset="0"/>
              <a:ea typeface="Roboto Condensed" pitchFamily="2" charset="0"/>
            </a:endParaRPr>
          </a:p>
          <a:p>
            <a:pPr marL="457200" indent="-457200">
              <a:lnSpc>
                <a:spcPct val="160000"/>
              </a:lnSpc>
              <a:buFont typeface="+mj-lt"/>
              <a:buAutoNum type="arabicPeriod"/>
            </a:pPr>
            <a:r>
              <a:rPr lang="en-US" sz="2400" dirty="0" smtClean="0">
                <a:latin typeface="Roboto Condensed" pitchFamily="2" charset="0"/>
                <a:ea typeface="Roboto Condensed" pitchFamily="2" charset="0"/>
              </a:rPr>
              <a:t>Share </a:t>
            </a:r>
            <a:r>
              <a:rPr lang="en-US" sz="2400" dirty="0">
                <a:latin typeface="Roboto Condensed" pitchFamily="2" charset="0"/>
                <a:ea typeface="Roboto Condensed" pitchFamily="2" charset="0"/>
              </a:rPr>
              <a:t>your new experience about Vestige products with others. </a:t>
            </a:r>
            <a:r>
              <a:rPr lang="hi-IN" sz="2400" dirty="0">
                <a:latin typeface="Roboto Condensed" pitchFamily="2" charset="0"/>
                <a:ea typeface="Roboto Condensed" pitchFamily="2" charset="0"/>
              </a:rPr>
              <a:t> </a:t>
            </a:r>
          </a:p>
          <a:p>
            <a:pPr marL="457200" indent="-457200">
              <a:lnSpc>
                <a:spcPct val="160000"/>
              </a:lnSpc>
              <a:buFont typeface="+mj-lt"/>
              <a:buAutoNum type="arabicPeriod"/>
            </a:pPr>
            <a:r>
              <a:rPr lang="en-US" sz="2400" dirty="0">
                <a:latin typeface="Roboto Condensed" pitchFamily="2" charset="0"/>
                <a:ea typeface="Roboto Condensed" pitchFamily="2" charset="0"/>
              </a:rPr>
              <a:t>Tell them: I am healthy, I consume </a:t>
            </a:r>
            <a:r>
              <a:rPr lang="en-US" sz="2400" dirty="0" err="1">
                <a:latin typeface="Roboto Condensed" pitchFamily="2" charset="0"/>
                <a:ea typeface="Roboto Condensed" pitchFamily="2" charset="0"/>
              </a:rPr>
              <a:t>Spirulina</a:t>
            </a:r>
            <a:r>
              <a:rPr lang="en-US" sz="2400" dirty="0">
                <a:latin typeface="Roboto Condensed" pitchFamily="2" charset="0"/>
                <a:ea typeface="Roboto Condensed" pitchFamily="2" charset="0"/>
              </a:rPr>
              <a:t>, I drink Zeta tea and for my home essentials I use Vestige products. The more you share information about the products, the more consumers you gain which increases the business.</a:t>
            </a:r>
            <a:r>
              <a:rPr lang="hi-IN" dirty="0">
                <a:latin typeface="Roboto Condensed" pitchFamily="2" charset="0"/>
                <a:ea typeface="Roboto Condensed" pitchFamily="2" charset="0"/>
              </a:rPr>
              <a:t/>
            </a:r>
            <a:br>
              <a:rPr lang="hi-IN" dirty="0">
                <a:latin typeface="Roboto Condensed" pitchFamily="2" charset="0"/>
                <a:ea typeface="Roboto Condensed" pitchFamily="2" charset="0"/>
              </a:rPr>
            </a:br>
            <a:endParaRPr lang="en-US"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7</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3623906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841241" y="799548"/>
            <a:ext cx="10511328" cy="5262979"/>
          </a:xfrm>
          <a:prstGeom prst="rect">
            <a:avLst/>
          </a:prstGeom>
        </p:spPr>
        <p:txBody>
          <a:bodyPr wrap="square">
            <a:spAutoFit/>
          </a:bodyPr>
          <a:lstStyle/>
          <a:p>
            <a:pPr algn="just"/>
            <a:r>
              <a:rPr lang="en-US" sz="3000" b="1" dirty="0" smtClean="0">
                <a:solidFill>
                  <a:srgbClr val="FF0000"/>
                </a:solidFill>
                <a:latin typeface="Roboto Condensed" pitchFamily="2" charset="0"/>
                <a:ea typeface="Roboto Condensed" pitchFamily="2" charset="0"/>
              </a:rPr>
              <a:t>Always </a:t>
            </a:r>
            <a:r>
              <a:rPr lang="en-US" sz="3000" b="1" dirty="0">
                <a:solidFill>
                  <a:srgbClr val="FF0000"/>
                </a:solidFill>
                <a:latin typeface="Roboto Condensed" pitchFamily="2" charset="0"/>
                <a:ea typeface="Roboto Condensed" pitchFamily="2" charset="0"/>
              </a:rPr>
              <a:t>remember </a:t>
            </a:r>
            <a:r>
              <a:rPr lang="hi-IN" sz="3000" b="1" dirty="0">
                <a:solidFill>
                  <a:srgbClr val="FF0000"/>
                </a:solidFill>
                <a:latin typeface="Roboto Condensed" pitchFamily="2" charset="0"/>
                <a:ea typeface="Roboto Condensed" pitchFamily="2" charset="0"/>
              </a:rPr>
              <a:t>“</a:t>
            </a:r>
            <a:r>
              <a:rPr lang="en-US" sz="3000" b="1" dirty="0">
                <a:solidFill>
                  <a:srgbClr val="FF0000"/>
                </a:solidFill>
                <a:latin typeface="Roboto Condensed" pitchFamily="2" charset="0"/>
                <a:ea typeface="Roboto Condensed" pitchFamily="2" charset="0"/>
              </a:rPr>
              <a:t>You are not a doctor</a:t>
            </a:r>
            <a:r>
              <a:rPr lang="en-US" sz="3000" b="1" dirty="0" smtClean="0">
                <a:solidFill>
                  <a:srgbClr val="FF0000"/>
                </a:solidFill>
                <a:latin typeface="Roboto Condensed" pitchFamily="2" charset="0"/>
                <a:ea typeface="Roboto Condensed" pitchFamily="2" charset="0"/>
              </a:rPr>
              <a:t>.”</a:t>
            </a:r>
          </a:p>
          <a:p>
            <a:pPr algn="just"/>
            <a:r>
              <a:rPr lang="hi-IN" sz="2400" dirty="0">
                <a:latin typeface="Roboto Condensed" pitchFamily="2" charset="0"/>
                <a:ea typeface="Roboto Condensed" pitchFamily="2" charset="0"/>
              </a:rPr>
              <a:t/>
            </a:r>
            <a:br>
              <a:rPr lang="hi-IN" sz="2400" dirty="0">
                <a:latin typeface="Roboto Condensed" pitchFamily="2" charset="0"/>
                <a:ea typeface="Roboto Condensed" pitchFamily="2" charset="0"/>
              </a:rPr>
            </a:br>
            <a:r>
              <a:rPr lang="en-US" sz="2400" dirty="0">
                <a:latin typeface="Roboto Condensed" pitchFamily="2" charset="0"/>
                <a:ea typeface="Roboto Condensed" pitchFamily="2" charset="0"/>
              </a:rPr>
              <a:t>1)You should never start give medical advises to people and specially those who are very ill</a:t>
            </a:r>
            <a:r>
              <a:rPr lang="en-US" sz="2400" dirty="0" smtClean="0">
                <a:latin typeface="Roboto Condensed" pitchFamily="2" charset="0"/>
                <a:ea typeface="Roboto Condensed" pitchFamily="2" charset="0"/>
              </a:rPr>
              <a:t>.</a:t>
            </a:r>
          </a:p>
          <a:p>
            <a:pPr algn="just"/>
            <a:r>
              <a:rPr lang="en-US" sz="2400" dirty="0">
                <a:latin typeface="Roboto Condensed" pitchFamily="2" charset="0"/>
                <a:ea typeface="Roboto Condensed" pitchFamily="2" charset="0"/>
              </a:rPr>
              <a:t/>
            </a:r>
            <a:br>
              <a:rPr lang="en-US" sz="2400" dirty="0">
                <a:latin typeface="Roboto Condensed" pitchFamily="2" charset="0"/>
                <a:ea typeface="Roboto Condensed" pitchFamily="2" charset="0"/>
              </a:rPr>
            </a:br>
            <a:r>
              <a:rPr lang="en-US" sz="2400" dirty="0">
                <a:latin typeface="Roboto Condensed" pitchFamily="2" charset="0"/>
                <a:ea typeface="Roboto Condensed" pitchFamily="2" charset="0"/>
              </a:rPr>
              <a:t>2</a:t>
            </a:r>
            <a:r>
              <a:rPr lang="hi-IN" sz="2400" dirty="0">
                <a:latin typeface="Roboto Condensed" pitchFamily="2" charset="0"/>
                <a:ea typeface="Roboto Condensed" pitchFamily="2" charset="0"/>
              </a:rPr>
              <a:t>) </a:t>
            </a:r>
            <a:r>
              <a:rPr lang="en-US" sz="2400" dirty="0">
                <a:latin typeface="Roboto Condensed" pitchFamily="2" charset="0"/>
                <a:ea typeface="Roboto Condensed" pitchFamily="2" charset="0"/>
              </a:rPr>
              <a:t>The health products of Vestige are food supplements which is required for a proper healthy diet</a:t>
            </a:r>
            <a:r>
              <a:rPr lang="en-US" sz="2400" dirty="0" smtClean="0">
                <a:latin typeface="Roboto Condensed" pitchFamily="2" charset="0"/>
                <a:ea typeface="Roboto Condensed" pitchFamily="2" charset="0"/>
              </a:rPr>
              <a:t>.</a:t>
            </a:r>
          </a:p>
          <a:p>
            <a:pPr algn="just"/>
            <a:r>
              <a:rPr lang="en-US" sz="2400" dirty="0">
                <a:latin typeface="Roboto Condensed" pitchFamily="2" charset="0"/>
                <a:ea typeface="Roboto Condensed" pitchFamily="2" charset="0"/>
              </a:rPr>
              <a:t/>
            </a:r>
            <a:br>
              <a:rPr lang="en-US" sz="2400" dirty="0">
                <a:latin typeface="Roboto Condensed" pitchFamily="2" charset="0"/>
                <a:ea typeface="Roboto Condensed" pitchFamily="2" charset="0"/>
              </a:rPr>
            </a:br>
            <a:r>
              <a:rPr lang="en-US" sz="2400" dirty="0">
                <a:latin typeface="Roboto Condensed" pitchFamily="2" charset="0"/>
                <a:ea typeface="Roboto Condensed" pitchFamily="2" charset="0"/>
              </a:rPr>
              <a:t>3</a:t>
            </a:r>
            <a:r>
              <a:rPr lang="hi-IN" sz="2400" dirty="0">
                <a:latin typeface="Roboto Condensed" pitchFamily="2" charset="0"/>
                <a:ea typeface="Roboto Condensed" pitchFamily="2" charset="0"/>
              </a:rPr>
              <a:t>) </a:t>
            </a:r>
            <a:r>
              <a:rPr lang="en-US" sz="2400" dirty="0">
                <a:latin typeface="Roboto Condensed" pitchFamily="2" charset="0"/>
                <a:ea typeface="Roboto Condensed" pitchFamily="2" charset="0"/>
              </a:rPr>
              <a:t>Vestige health supplements should be shared with even the healthy people so that they can enjoy their beautiful life</a:t>
            </a:r>
            <a:r>
              <a:rPr lang="en-US" sz="2400" dirty="0" smtClean="0">
                <a:latin typeface="Roboto Condensed" pitchFamily="2" charset="0"/>
                <a:ea typeface="Roboto Condensed" pitchFamily="2" charset="0"/>
              </a:rPr>
              <a:t>.</a:t>
            </a:r>
          </a:p>
          <a:p>
            <a:pPr algn="just"/>
            <a:r>
              <a:rPr lang="hi-IN" sz="2400" dirty="0">
                <a:latin typeface="Roboto Condensed" pitchFamily="2" charset="0"/>
                <a:ea typeface="Roboto Condensed" pitchFamily="2" charset="0"/>
              </a:rPr>
              <a:t/>
            </a:r>
            <a:br>
              <a:rPr lang="hi-IN" sz="2400" dirty="0">
                <a:latin typeface="Roboto Condensed" pitchFamily="2" charset="0"/>
                <a:ea typeface="Roboto Condensed" pitchFamily="2" charset="0"/>
              </a:rPr>
            </a:br>
            <a:r>
              <a:rPr lang="en-US" sz="2400" dirty="0">
                <a:latin typeface="Roboto Condensed" pitchFamily="2" charset="0"/>
                <a:ea typeface="Roboto Condensed" pitchFamily="2" charset="0"/>
              </a:rPr>
              <a:t>4</a:t>
            </a:r>
            <a:r>
              <a:rPr lang="hi-IN" sz="2400" dirty="0">
                <a:latin typeface="Roboto Condensed" pitchFamily="2" charset="0"/>
                <a:ea typeface="Roboto Condensed" pitchFamily="2" charset="0"/>
              </a:rPr>
              <a:t>) </a:t>
            </a:r>
            <a:r>
              <a:rPr lang="en-US" sz="2400" dirty="0">
                <a:latin typeface="Roboto Condensed" pitchFamily="2" charset="0"/>
                <a:ea typeface="Roboto Condensed" pitchFamily="2" charset="0"/>
              </a:rPr>
              <a:t>If you think Vestige supplements are medicines, you are wrong. Food supplements are not medicines</a:t>
            </a:r>
            <a:r>
              <a:rPr lang="en-US" sz="2400" dirty="0" smtClean="0">
                <a:latin typeface="Roboto Condensed" pitchFamily="2" charset="0"/>
                <a:ea typeface="Roboto Condensed" pitchFamily="2" charset="0"/>
              </a:rPr>
              <a:t>.</a:t>
            </a:r>
          </a:p>
          <a:p>
            <a:pPr algn="just"/>
            <a:endParaRPr lang="en-IN" dirty="0">
              <a:latin typeface="Roboto Condensed" pitchFamily="2" charset="0"/>
              <a:ea typeface="Roboto Condensed" pitchFamily="2" charset="0"/>
            </a:endParaRPr>
          </a:p>
        </p:txBody>
      </p:sp>
      <p:sp>
        <p:nvSpPr>
          <p:cNvPr id="4" name="Rectangle 3"/>
          <p:cNvSpPr/>
          <p:nvPr/>
        </p:nvSpPr>
        <p:spPr>
          <a:xfrm>
            <a:off x="11494000" y="2967335"/>
            <a:ext cx="53572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8</a:t>
            </a:r>
          </a:p>
        </p:txBody>
      </p:sp>
      <p:pic>
        <p:nvPicPr>
          <p:cNvPr id="5" name="Picture 2" descr="D:\IT ADMIN\DIGITAL MARKETING\vestige-logo-200x200.png"/>
          <p:cNvPicPr>
            <a:picLocks noChangeAspect="1" noChangeArrowheads="1"/>
          </p:cNvPicPr>
          <p:nvPr/>
        </p:nvPicPr>
        <p:blipFill>
          <a:blip r:embed="rId3" cstate="print"/>
          <a:srcRect/>
          <a:stretch>
            <a:fillRect/>
          </a:stretch>
        </p:blipFill>
        <p:spPr bwMode="auto">
          <a:xfrm>
            <a:off x="150812" y="6019800"/>
            <a:ext cx="685800" cy="685800"/>
          </a:xfrm>
          <a:prstGeom prst="rect">
            <a:avLst/>
          </a:prstGeom>
          <a:noFill/>
        </p:spPr>
      </p:pic>
      <p:pic>
        <p:nvPicPr>
          <p:cNvPr id="6" name="Picture 3" descr="D:\IT ADMIN\DIGITAL MARKETING\social logo.png"/>
          <p:cNvPicPr>
            <a:picLocks noChangeAspect="1" noChangeArrowheads="1"/>
          </p:cNvPicPr>
          <p:nvPr/>
        </p:nvPicPr>
        <p:blipFill>
          <a:blip r:embed="rId4" cstate="print"/>
          <a:srcRect/>
          <a:stretch>
            <a:fillRect/>
          </a:stretch>
        </p:blipFill>
        <p:spPr bwMode="auto">
          <a:xfrm>
            <a:off x="8875713" y="6431347"/>
            <a:ext cx="2019299" cy="336598"/>
          </a:xfrm>
          <a:prstGeom prst="rect">
            <a:avLst/>
          </a:prstGeom>
          <a:noFill/>
        </p:spPr>
      </p:pic>
      <p:pic>
        <p:nvPicPr>
          <p:cNvPr id="7" name="Picture 3" descr="D:\IT ADMIN\DIGITAL MARKETING\FB\QR Codes\VOnlineTeamQR01.png"/>
          <p:cNvPicPr>
            <a:picLocks noChangeAspect="1" noChangeArrowheads="1"/>
          </p:cNvPicPr>
          <p:nvPr/>
        </p:nvPicPr>
        <p:blipFill>
          <a:blip r:embed="rId5" cstate="print"/>
          <a:srcRect/>
          <a:stretch>
            <a:fillRect/>
          </a:stretch>
        </p:blipFill>
        <p:spPr bwMode="auto">
          <a:xfrm>
            <a:off x="0" y="0"/>
            <a:ext cx="608012" cy="608012"/>
          </a:xfrm>
          <a:prstGeom prst="rect">
            <a:avLst/>
          </a:prstGeom>
          <a:noFill/>
        </p:spPr>
      </p:pic>
      <p:pic>
        <p:nvPicPr>
          <p:cNvPr id="8" name="Picture 2" descr="D:\IT ADMIN\DIGITAL MARKETING\FB\votgoogle.png"/>
          <p:cNvPicPr>
            <a:picLocks noChangeAspect="1" noChangeArrowheads="1"/>
          </p:cNvPicPr>
          <p:nvPr/>
        </p:nvPicPr>
        <p:blipFill>
          <a:blip r:embed="rId6" cstate="print"/>
          <a:srcRect/>
          <a:stretch>
            <a:fillRect/>
          </a:stretch>
        </p:blipFill>
        <p:spPr bwMode="auto">
          <a:xfrm>
            <a:off x="4265612" y="6324600"/>
            <a:ext cx="3200400" cy="535823"/>
          </a:xfrm>
          <a:prstGeom prst="rect">
            <a:avLst/>
          </a:prstGeom>
          <a:noFill/>
        </p:spPr>
      </p:pic>
      <p:pic>
        <p:nvPicPr>
          <p:cNvPr id="9" name="Picture 2" descr="C:\Users\User\Downloads\—Pngtree—design writing join our team_5502560.png"/>
          <p:cNvPicPr>
            <a:picLocks noChangeAspect="1" noChangeArrowheads="1"/>
          </p:cNvPicPr>
          <p:nvPr/>
        </p:nvPicPr>
        <p:blipFill>
          <a:blip r:embed="rId7" cstate="print"/>
          <a:srcRect/>
          <a:stretch>
            <a:fillRect/>
          </a:stretch>
        </p:blipFill>
        <p:spPr bwMode="auto">
          <a:xfrm>
            <a:off x="594446" y="-195263"/>
            <a:ext cx="1034329" cy="1034329"/>
          </a:xfrm>
          <a:prstGeom prst="rect">
            <a:avLst/>
          </a:prstGeom>
          <a:noFill/>
        </p:spPr>
      </p:pic>
    </p:spTree>
    <p:extLst>
      <p:ext uri="{BB962C8B-B14F-4D97-AF65-F5344CB8AC3E}">
        <p14:creationId xmlns:p14="http://schemas.microsoft.com/office/powerpoint/2010/main" xmlns="" val="2499806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558</TotalTime>
  <Words>1235</Words>
  <Application>Microsoft Office PowerPoint</Application>
  <PresentationFormat>Custom</PresentationFormat>
  <Paragraphs>136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How to start in Vestige?</vt:lpstr>
      <vt:lpstr>Slide 2</vt:lpstr>
      <vt:lpstr>Slide 3</vt:lpstr>
      <vt:lpstr>What is Vestige System?  This system is designed by Vestige experts who have worked hard and understood the mistakes of what a distributor might do and should avoid.   Vestige Training System ensures that you and your downline never make mistakes like others did.</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Axomgeek Computer Education Hub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Bappi Dasgupta</dc:creator>
  <cp:lastModifiedBy>User</cp:lastModifiedBy>
  <cp:revision>56</cp:revision>
  <dcterms:created xsi:type="dcterms:W3CDTF">2016-09-09T14:11:29Z</dcterms:created>
  <dcterms:modified xsi:type="dcterms:W3CDTF">2021-10-19T07:02:20Z</dcterms:modified>
</cp:coreProperties>
</file>