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IN" sz="3200" b="0" strike="noStrike" spc="-1">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IN" sz="3200" b="0" strike="noStrike" spc="-1">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IN" sz="3200" b="0" strike="noStrike" spc="-1">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IN" sz="3200" b="0" strike="noStrike" spc="-1">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IN" sz="3200" b="0" strike="noStrike" spc="-1">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IN" sz="3200" b="0" strike="noStrike" spc="-1">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
        <p:nvSpPr>
          <p:cNvPr id="5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IN" sz="3200" b="0" strike="noStrike" spc="-1">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
        <p:nvSpPr>
          <p:cNvPr id="6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7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IN" sz="3200" b="0" strike="noStrike" spc="-1">
              <a:latin typeface="Arial"/>
            </a:endParaRPr>
          </a:p>
        </p:txBody>
      </p:sp>
      <p:sp>
        <p:nvSpPr>
          <p:cNvPr id="7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IN" sz="3200" b="0" strike="noStrike" spc="-1">
              <a:latin typeface="Arial"/>
            </a:endParaRPr>
          </a:p>
        </p:txBody>
      </p:sp>
      <p:sp>
        <p:nvSpPr>
          <p:cNvPr id="7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IN" sz="3200" b="0" strike="noStrike" spc="-1">
              <a:latin typeface="Arial"/>
            </a:endParaRPr>
          </a:p>
        </p:txBody>
      </p:sp>
      <p:sp>
        <p:nvSpPr>
          <p:cNvPr id="7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IN" sz="3200" b="0" strike="noStrike" spc="-1">
              <a:latin typeface="Arial"/>
            </a:endParaRPr>
          </a:p>
        </p:txBody>
      </p:sp>
      <p:sp>
        <p:nvSpPr>
          <p:cNvPr id="7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IN" sz="3200" b="0" strike="noStrike" spc="-1">
              <a:latin typeface="Arial"/>
            </a:endParaRPr>
          </a:p>
        </p:txBody>
      </p:sp>
      <p:sp>
        <p:nvSpPr>
          <p:cNvPr id="7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IN" sz="4400" b="0" strike="noStrike" spc="-1">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 name="CustomShape 1"/>
          <p:cNvSpPr/>
          <p:nvPr/>
        </p:nvSpPr>
        <p:spPr>
          <a:xfrm>
            <a:off x="3124080" y="6356520"/>
            <a:ext cx="2895120" cy="364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IN" sz="4400" b="0" strike="noStrike" spc="-1">
                <a:latin typeface="Arial"/>
              </a:rPr>
              <a:t>Click to edit the title text format</a:t>
            </a:r>
          </a:p>
        </p:txBody>
      </p:sp>
      <p:sp>
        <p:nvSpPr>
          <p:cNvPr id="2"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IN" sz="4400" b="0" strike="noStrike" spc="-1">
                <a:latin typeface="Arial"/>
              </a:rPr>
              <a:t>Click to edit the title text format</a:t>
            </a:r>
          </a:p>
        </p:txBody>
      </p:sp>
      <p:sp>
        <p:nvSpPr>
          <p:cNvPr id="4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p.myvestige.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p.myvestige.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vonlineteam.com/"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hyperlink" Target="https://www.youtube.com/vonlineteam" TargetMode="External"/><Relationship Id="rId5" Type="http://schemas.openxmlformats.org/officeDocument/2006/relationships/hyperlink" Target="https://www.instagram.com/vonlineteam" TargetMode="External"/><Relationship Id="rId4" Type="http://schemas.openxmlformats.org/officeDocument/2006/relationships/hyperlink" Target="https://www.facebook.com/vonlinetea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lay.google.com/store/apps/details?id=com.vestige.ui.webandroidpos&amp;hl=en" TargetMode="External"/><Relationship Id="rId7" Type="http://schemas.openxmlformats.org/officeDocument/2006/relationships/image" Target="../media/image8.png"/><Relationship Id="rId2" Type="http://schemas.openxmlformats.org/officeDocument/2006/relationships/hyperlink" Target="https://play.google.com/store/apps/details?id=com.vestigeshopping&amp;hl=en"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shop.myvestige.com/" TargetMode="External"/><Relationship Id="rId4" Type="http://schemas.openxmlformats.org/officeDocument/2006/relationships/hyperlink" Target="https://play.google.com/store/apps/details?id=com.myvestige.vestigedeal&amp;hl=en" TargetMode="Externa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p:nvPr/>
        </p:nvPicPr>
        <p:blipFill>
          <a:blip r:embed="rId2"/>
          <a:stretch/>
        </p:blipFill>
        <p:spPr>
          <a:xfrm>
            <a:off x="3096000" y="1991520"/>
            <a:ext cx="2594520" cy="2544480"/>
          </a:xfrm>
          <a:prstGeom prst="rect">
            <a:avLst/>
          </a:prstGeom>
          <a:ln>
            <a:noFill/>
          </a:ln>
        </p:spPr>
      </p:pic>
      <p:sp>
        <p:nvSpPr>
          <p:cNvPr id="78" name="TextShape 1"/>
          <p:cNvSpPr txBox="1"/>
          <p:nvPr/>
        </p:nvSpPr>
        <p:spPr>
          <a:xfrm>
            <a:off x="360000" y="301320"/>
            <a:ext cx="8424000" cy="602280"/>
          </a:xfrm>
          <a:prstGeom prst="rect">
            <a:avLst/>
          </a:prstGeom>
          <a:noFill/>
          <a:ln>
            <a:noFill/>
          </a:ln>
        </p:spPr>
        <p:txBody>
          <a:bodyPr lIns="90000" tIns="45000" rIns="90000" bIns="45000">
            <a:noAutofit/>
          </a:bodyPr>
          <a:lstStyle/>
          <a:p>
            <a:pPr algn="ctr"/>
            <a:r>
              <a:rPr lang="en-IN" sz="2800" b="0" strike="noStrike" spc="-1" dirty="0">
                <a:solidFill>
                  <a:srgbClr val="C9211E"/>
                </a:solidFill>
                <a:latin typeface="Arial"/>
              </a:rPr>
              <a:t>Frequently </a:t>
            </a:r>
            <a:r>
              <a:rPr lang="en-IN" sz="2800" b="0" strike="noStrike" spc="-1" dirty="0" smtClean="0">
                <a:solidFill>
                  <a:srgbClr val="C9211E"/>
                </a:solidFill>
                <a:latin typeface="Arial"/>
              </a:rPr>
              <a:t>Asked Questions</a:t>
            </a:r>
            <a:endParaRPr lang="en-IN" sz="2800" b="0" strike="noStrike" spc="-1" dirty="0">
              <a:solidFill>
                <a:srgbClr val="C9211E"/>
              </a:solidFill>
              <a:latin typeface="Arial"/>
            </a:endParaRPr>
          </a:p>
        </p:txBody>
      </p:sp>
      <p:pic>
        <p:nvPicPr>
          <p:cNvPr id="1026"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32000" y="1152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dirty="0">
                <a:solidFill>
                  <a:srgbClr val="000000"/>
                </a:solidFill>
                <a:latin typeface="Arial"/>
                <a:ea typeface="Microsoft YaHei"/>
              </a:rPr>
              <a:t>DAF = Distributor Application </a:t>
            </a:r>
            <a:r>
              <a:rPr lang="en-IN" sz="1600" b="0" strike="noStrike" spc="-1" dirty="0" smtClean="0">
                <a:solidFill>
                  <a:srgbClr val="000000"/>
                </a:solidFill>
                <a:latin typeface="Arial"/>
                <a:ea typeface="Microsoft YaHei"/>
              </a:rPr>
              <a:t>Form</a:t>
            </a:r>
            <a:r>
              <a:rPr lang="en-IN" sz="1600" b="0" strike="noStrike" spc="-1" dirty="0">
                <a:solidFill>
                  <a:srgbClr val="000000"/>
                </a:solidFill>
                <a:latin typeface="Arial"/>
                <a:ea typeface="Microsoft YaHei"/>
              </a:rPr>
              <a:t>, </a:t>
            </a:r>
            <a:r>
              <a:rPr lang="en-IN" sz="1600" b="0" strike="noStrike" spc="-1" dirty="0" smtClean="0">
                <a:solidFill>
                  <a:srgbClr val="000000"/>
                </a:solidFill>
                <a:latin typeface="Arial"/>
                <a:ea typeface="Microsoft YaHei"/>
              </a:rPr>
              <a:t>which needs to be signed by the distributor and submitted offline and now you can submit it online too.</a:t>
            </a:r>
            <a:endParaRPr lang="en-IN" sz="1600" b="0" strike="noStrike" spc="-1" dirty="0">
              <a:latin typeface="Arial"/>
            </a:endParaRPr>
          </a:p>
        </p:txBody>
      </p:sp>
      <p:sp>
        <p:nvSpPr>
          <p:cNvPr id="99"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a:t>
            </a:r>
            <a:r>
              <a:rPr lang="en-IN" sz="2000" b="1" strike="noStrike" spc="-1" dirty="0" smtClean="0">
                <a:solidFill>
                  <a:srgbClr val="C9211E"/>
                </a:solidFill>
                <a:latin typeface="Arial"/>
                <a:ea typeface="Microsoft YaHei"/>
              </a:rPr>
              <a:t>is </a:t>
            </a:r>
            <a:r>
              <a:rPr lang="en-IN" sz="2000" b="1" strike="noStrike" spc="-1" dirty="0">
                <a:solidFill>
                  <a:srgbClr val="C9211E"/>
                </a:solidFill>
                <a:latin typeface="Arial"/>
                <a:ea typeface="Microsoft YaHei"/>
              </a:rPr>
              <a:t>DAF ?</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432000" y="1152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As per Government of India guidelines, if you are joining as a Consumer/Distributor, you will have to submit clear attested copies of the following to activate your ID.</a:t>
            </a:r>
            <a:endParaRPr lang="en-IN" sz="1600" b="0" strike="noStrike" spc="-1" dirty="0">
              <a:latin typeface="Arial"/>
            </a:endParaRPr>
          </a:p>
          <a:p>
            <a:pPr>
              <a:lnSpc>
                <a:spcPct val="150000"/>
              </a:lnSpc>
            </a:pPr>
            <a:endParaRPr lang="en-IN" sz="1600" b="0" strike="noStrike" spc="-1" dirty="0">
              <a:latin typeface="Arial"/>
            </a:endParaRPr>
          </a:p>
          <a:p>
            <a:pPr>
              <a:lnSpc>
                <a:spcPct val="100000"/>
              </a:lnSpc>
            </a:pPr>
            <a:r>
              <a:rPr lang="en-IN" sz="1600" b="1" strike="noStrike" spc="-1" dirty="0">
                <a:solidFill>
                  <a:srgbClr val="000000"/>
                </a:solidFill>
                <a:latin typeface="Arial"/>
                <a:ea typeface="Microsoft YaHei"/>
              </a:rPr>
              <a:t>Address Proof</a:t>
            </a:r>
            <a:endParaRPr lang="en-IN" sz="1600" b="0" strike="noStrike" spc="-1" dirty="0">
              <a:latin typeface="Arial"/>
            </a:endParaRPr>
          </a:p>
          <a:p>
            <a:pPr>
              <a:lnSpc>
                <a:spcPct val="100000"/>
              </a:lnSpc>
            </a:pPr>
            <a:endParaRPr lang="en-IN" sz="1600" b="0" strike="noStrike" spc="-1" dirty="0">
              <a:latin typeface="Arial"/>
            </a:endParaRPr>
          </a:p>
          <a:p>
            <a:pPr>
              <a:lnSpc>
                <a:spcPct val="100000"/>
              </a:lnSpc>
            </a:pPr>
            <a:r>
              <a:rPr lang="en-IN" sz="1600" b="0" strike="noStrike" spc="-1" dirty="0" err="1">
                <a:solidFill>
                  <a:srgbClr val="000000"/>
                </a:solidFill>
                <a:latin typeface="Arial"/>
                <a:ea typeface="Microsoft YaHei"/>
              </a:rPr>
              <a:t>Aadhar</a:t>
            </a:r>
            <a:r>
              <a:rPr lang="en-IN" sz="1600" b="0" strike="noStrike" spc="-1" dirty="0">
                <a:solidFill>
                  <a:srgbClr val="000000"/>
                </a:solidFill>
                <a:latin typeface="Arial"/>
                <a:ea typeface="Microsoft YaHei"/>
              </a:rPr>
              <a:t> Card / Driving License / Voter ID / Passport [which has your address mentioned in it]</a:t>
            </a:r>
            <a:endParaRPr lang="en-IN" sz="1600" b="0" strike="noStrike" spc="-1" dirty="0">
              <a:latin typeface="Arial"/>
            </a:endParaRPr>
          </a:p>
          <a:p>
            <a:pPr>
              <a:lnSpc>
                <a:spcPct val="100000"/>
              </a:lnSpc>
            </a:pPr>
            <a:endParaRPr lang="en-IN" sz="1600" b="0" strike="noStrike" spc="-1" dirty="0">
              <a:latin typeface="Arial"/>
            </a:endParaRPr>
          </a:p>
          <a:p>
            <a:pPr>
              <a:lnSpc>
                <a:spcPct val="100000"/>
              </a:lnSpc>
            </a:pPr>
            <a:r>
              <a:rPr lang="en-IN" sz="1600" b="1" strike="noStrike" spc="-1" dirty="0">
                <a:solidFill>
                  <a:srgbClr val="000000"/>
                </a:solidFill>
                <a:latin typeface="Arial"/>
                <a:ea typeface="Microsoft YaHei"/>
              </a:rPr>
              <a:t>PAN Card and </a:t>
            </a:r>
            <a:r>
              <a:rPr lang="en-IN" sz="1600" b="1" strike="noStrike" spc="-1" dirty="0" smtClean="0">
                <a:solidFill>
                  <a:srgbClr val="000000"/>
                </a:solidFill>
                <a:latin typeface="Arial"/>
                <a:ea typeface="Microsoft YaHei"/>
              </a:rPr>
              <a:t>bank account linking </a:t>
            </a:r>
            <a:r>
              <a:rPr lang="en-IN" sz="1600" b="1" strike="noStrike" spc="-1" dirty="0">
                <a:solidFill>
                  <a:srgbClr val="000000"/>
                </a:solidFill>
                <a:latin typeface="Arial"/>
                <a:ea typeface="Microsoft YaHei"/>
              </a:rPr>
              <a:t>[To receive your bonus in your account]-</a:t>
            </a:r>
            <a:endParaRPr lang="en-IN" sz="1600" b="0" strike="noStrike" spc="-1" dirty="0">
              <a:latin typeface="Arial"/>
            </a:endParaRPr>
          </a:p>
          <a:p>
            <a:pPr>
              <a:lnSpc>
                <a:spcPct val="100000"/>
              </a:lnSpc>
            </a:pPr>
            <a:endParaRPr lang="en-IN" sz="1600" b="0" strike="noStrike" spc="-1" dirty="0">
              <a:latin typeface="Arial"/>
            </a:endParaRPr>
          </a:p>
          <a:p>
            <a:pPr>
              <a:lnSpc>
                <a:spcPct val="100000"/>
              </a:lnSpc>
            </a:pPr>
            <a:r>
              <a:rPr lang="en-IN" sz="1600" b="0" strike="noStrike" spc="-1" dirty="0">
                <a:solidFill>
                  <a:srgbClr val="000000"/>
                </a:solidFill>
                <a:latin typeface="Arial"/>
                <a:ea typeface="Microsoft YaHei"/>
              </a:rPr>
              <a:t>PAN Card,</a:t>
            </a:r>
            <a:endParaRPr lang="en-IN" sz="1600" b="0" strike="noStrike" spc="-1" dirty="0">
              <a:latin typeface="Arial"/>
            </a:endParaRPr>
          </a:p>
          <a:p>
            <a:pPr>
              <a:lnSpc>
                <a:spcPct val="100000"/>
              </a:lnSpc>
            </a:pPr>
            <a:r>
              <a:rPr lang="en-IN" sz="1600" b="0" strike="noStrike" spc="-1" dirty="0">
                <a:solidFill>
                  <a:srgbClr val="000000"/>
                </a:solidFill>
                <a:latin typeface="Arial"/>
                <a:ea typeface="Microsoft YaHei"/>
              </a:rPr>
              <a:t>Bank </a:t>
            </a:r>
            <a:r>
              <a:rPr lang="en-IN" sz="1600" b="0" strike="noStrike" spc="-1" dirty="0" smtClean="0">
                <a:solidFill>
                  <a:srgbClr val="000000"/>
                </a:solidFill>
                <a:latin typeface="Arial"/>
                <a:ea typeface="Microsoft YaHei"/>
              </a:rPr>
              <a:t>passbook </a:t>
            </a:r>
            <a:r>
              <a:rPr lang="en-IN" sz="1600" b="0" strike="noStrike" spc="-1" dirty="0">
                <a:solidFill>
                  <a:srgbClr val="000000"/>
                </a:solidFill>
                <a:latin typeface="Arial"/>
                <a:ea typeface="Microsoft YaHei"/>
              </a:rPr>
              <a:t>or </a:t>
            </a:r>
            <a:r>
              <a:rPr lang="en-IN" sz="1600" b="0" strike="noStrike" spc="-1" dirty="0" smtClean="0">
                <a:solidFill>
                  <a:srgbClr val="000000"/>
                </a:solidFill>
                <a:latin typeface="Arial"/>
                <a:ea typeface="Microsoft YaHei"/>
              </a:rPr>
              <a:t>cancelled cheque </a:t>
            </a:r>
            <a:r>
              <a:rPr lang="en-IN" sz="1600" b="0" strike="noStrike" spc="-1" dirty="0">
                <a:solidFill>
                  <a:srgbClr val="000000"/>
                </a:solidFill>
                <a:latin typeface="Arial"/>
                <a:ea typeface="Microsoft YaHei"/>
              </a:rPr>
              <a:t>[IFSC, Account Number and Name should be printed on it]</a:t>
            </a:r>
            <a:endParaRPr lang="en-IN" sz="1600" b="0" strike="noStrike" spc="-1" dirty="0">
              <a:latin typeface="Arial"/>
            </a:endParaRPr>
          </a:p>
        </p:txBody>
      </p:sp>
      <p:sp>
        <p:nvSpPr>
          <p:cNvPr id="101"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Which </a:t>
            </a:r>
            <a:r>
              <a:rPr lang="en-IN" sz="2000" b="1" strike="noStrike" spc="-1" dirty="0" smtClean="0">
                <a:solidFill>
                  <a:srgbClr val="C9211E"/>
                </a:solidFill>
                <a:latin typeface="Arial"/>
                <a:ea typeface="Microsoft YaHei"/>
              </a:rPr>
              <a:t>documents are required </a:t>
            </a:r>
            <a:r>
              <a:rPr lang="en-IN" sz="2000" b="1" strike="noStrike" spc="-1" dirty="0">
                <a:solidFill>
                  <a:srgbClr val="C9211E"/>
                </a:solidFill>
                <a:latin typeface="Arial"/>
                <a:ea typeface="Microsoft YaHei"/>
              </a:rPr>
              <a:t>for KYC ?</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You can update your </a:t>
            </a:r>
            <a:r>
              <a:rPr lang="en-IN" sz="1600" b="0" strike="noStrike" spc="-1" dirty="0" smtClean="0">
                <a:solidFill>
                  <a:srgbClr val="000000"/>
                </a:solidFill>
                <a:latin typeface="Arial"/>
                <a:ea typeface="Microsoft YaHei"/>
              </a:rPr>
              <a:t>bank </a:t>
            </a:r>
            <a:r>
              <a:rPr lang="en-IN" sz="1600" b="0" strike="noStrike" spc="-1" dirty="0">
                <a:solidFill>
                  <a:srgbClr val="000000"/>
                </a:solidFill>
                <a:latin typeface="Arial"/>
                <a:ea typeface="Microsoft YaHei"/>
              </a:rPr>
              <a:t>details with Vestige, then every month 10th you will receive you bonus in your bank account.</a:t>
            </a:r>
            <a:endParaRPr lang="en-IN" sz="1600" b="0" strike="noStrike" spc="-1" dirty="0">
              <a:latin typeface="Arial"/>
            </a:endParaRPr>
          </a:p>
          <a:p>
            <a:pPr algn="just">
              <a:lnSpc>
                <a:spcPct val="150000"/>
              </a:lnSpc>
            </a:pPr>
            <a:r>
              <a:rPr lang="en-IN" sz="1600" b="0" strike="noStrike" spc="-1" dirty="0">
                <a:solidFill>
                  <a:srgbClr val="000000"/>
                </a:solidFill>
                <a:latin typeface="Arial"/>
                <a:ea typeface="Microsoft YaHei"/>
              </a:rPr>
              <a:t> </a:t>
            </a:r>
            <a:endParaRPr lang="en-IN" sz="1600" b="0" strike="noStrike" spc="-1" dirty="0">
              <a:latin typeface="Arial"/>
            </a:endParaRPr>
          </a:p>
          <a:p>
            <a:pPr algn="just">
              <a:lnSpc>
                <a:spcPct val="150000"/>
              </a:lnSpc>
            </a:pPr>
            <a:r>
              <a:rPr lang="en-IN" sz="1600" b="0" strike="noStrike" spc="-1" dirty="0">
                <a:solidFill>
                  <a:srgbClr val="000000"/>
                </a:solidFill>
                <a:latin typeface="Arial"/>
                <a:ea typeface="Microsoft YaHei"/>
              </a:rPr>
              <a:t>	We </a:t>
            </a:r>
            <a:r>
              <a:rPr lang="en-IN" sz="1600" b="0" strike="noStrike" spc="-1" dirty="0" smtClean="0">
                <a:solidFill>
                  <a:srgbClr val="000000"/>
                </a:solidFill>
                <a:latin typeface="Arial"/>
                <a:ea typeface="Microsoft YaHei"/>
              </a:rPr>
              <a:t>required PAN </a:t>
            </a:r>
            <a:r>
              <a:rPr lang="en-IN" sz="1600" b="0" strike="noStrike" spc="-1" dirty="0">
                <a:solidFill>
                  <a:srgbClr val="000000"/>
                </a:solidFill>
                <a:latin typeface="Arial"/>
                <a:ea typeface="Microsoft YaHei"/>
              </a:rPr>
              <a:t>and </a:t>
            </a:r>
            <a:r>
              <a:rPr lang="en-IN" sz="1600" b="0" strike="noStrike" spc="-1" dirty="0" smtClean="0">
                <a:solidFill>
                  <a:srgbClr val="000000"/>
                </a:solidFill>
                <a:latin typeface="Arial"/>
                <a:ea typeface="Microsoft YaHei"/>
              </a:rPr>
              <a:t>bank passbook </a:t>
            </a:r>
            <a:r>
              <a:rPr lang="en-IN" sz="1600" b="0" strike="noStrike" spc="-1" dirty="0">
                <a:solidFill>
                  <a:srgbClr val="000000"/>
                </a:solidFill>
                <a:latin typeface="Arial"/>
                <a:ea typeface="Microsoft YaHei"/>
              </a:rPr>
              <a:t>or </a:t>
            </a:r>
            <a:r>
              <a:rPr lang="en-IN" sz="1600" b="0" strike="noStrike" spc="-1" dirty="0" smtClean="0">
                <a:solidFill>
                  <a:srgbClr val="000000"/>
                </a:solidFill>
                <a:latin typeface="Arial"/>
                <a:ea typeface="Microsoft YaHei"/>
              </a:rPr>
              <a:t>cheque leaf</a:t>
            </a:r>
            <a:r>
              <a:rPr lang="en-IN" sz="1600" b="0" strike="noStrike" spc="-1" dirty="0">
                <a:solidFill>
                  <a:srgbClr val="000000"/>
                </a:solidFill>
                <a:latin typeface="Arial"/>
                <a:ea typeface="Microsoft YaHei"/>
              </a:rPr>
              <a:t>, to update your </a:t>
            </a:r>
            <a:r>
              <a:rPr lang="en-IN" sz="1600" b="0" strike="noStrike" spc="-1" dirty="0" smtClean="0">
                <a:solidFill>
                  <a:srgbClr val="000000"/>
                </a:solidFill>
                <a:latin typeface="Arial"/>
                <a:ea typeface="Microsoft YaHei"/>
              </a:rPr>
              <a:t>Bank and PAN details </a:t>
            </a:r>
            <a:r>
              <a:rPr lang="en-IN" sz="1600" b="0" strike="noStrike" spc="-1" dirty="0">
                <a:solidFill>
                  <a:srgbClr val="000000"/>
                </a:solidFill>
                <a:latin typeface="Arial"/>
                <a:ea typeface="Microsoft YaHei"/>
              </a:rPr>
              <a:t>with Vestige.</a:t>
            </a:r>
            <a:endParaRPr lang="en-IN" sz="1600" b="0" strike="noStrike" spc="-1" dirty="0">
              <a:latin typeface="Arial"/>
            </a:endParaRPr>
          </a:p>
          <a:p>
            <a:pPr algn="just">
              <a:lnSpc>
                <a:spcPct val="150000"/>
              </a:lnSpc>
            </a:pPr>
            <a:endParaRPr lang="en-IN" sz="1600" b="0" strike="noStrike" spc="-1" dirty="0">
              <a:latin typeface="Arial"/>
            </a:endParaRPr>
          </a:p>
          <a:p>
            <a:pPr algn="just">
              <a:lnSpc>
                <a:spcPct val="150000"/>
              </a:lnSpc>
            </a:pPr>
            <a:r>
              <a:rPr lang="en-IN" sz="1600" b="0" strike="noStrike" spc="-1" dirty="0">
                <a:solidFill>
                  <a:srgbClr val="000000"/>
                </a:solidFill>
                <a:latin typeface="Arial"/>
                <a:ea typeface="Microsoft YaHei"/>
              </a:rPr>
              <a:t>You can </a:t>
            </a:r>
            <a:r>
              <a:rPr lang="en-IN" sz="1600" b="0" strike="noStrike" spc="-1" dirty="0" smtClean="0">
                <a:solidFill>
                  <a:srgbClr val="000000"/>
                </a:solidFill>
                <a:latin typeface="Arial"/>
                <a:ea typeface="Microsoft YaHei"/>
              </a:rPr>
              <a:t>directly upload and update your bank and PAN details </a:t>
            </a:r>
            <a:r>
              <a:rPr lang="en-IN" sz="1600" b="0" strike="noStrike" spc="-1" dirty="0">
                <a:solidFill>
                  <a:srgbClr val="000000"/>
                </a:solidFill>
                <a:latin typeface="Arial"/>
                <a:ea typeface="Microsoft YaHei"/>
              </a:rPr>
              <a:t>when you login </a:t>
            </a:r>
            <a:r>
              <a:rPr lang="en-IN" sz="1600" b="0" strike="noStrike" spc="-1" dirty="0" smtClean="0">
                <a:solidFill>
                  <a:srgbClr val="000000"/>
                </a:solidFill>
                <a:latin typeface="Arial"/>
                <a:ea typeface="Microsoft YaHei"/>
              </a:rPr>
              <a:t>to</a:t>
            </a:r>
            <a:r>
              <a:rPr lang="en-IN" sz="1600" b="1" strike="noStrike" spc="-1" dirty="0" smtClean="0">
                <a:solidFill>
                  <a:srgbClr val="000000"/>
                </a:solidFill>
                <a:latin typeface="Arial"/>
                <a:ea typeface="Microsoft YaHei"/>
              </a:rPr>
              <a:t> </a:t>
            </a:r>
            <a:r>
              <a:rPr lang="en-IN" sz="1600" b="1" strike="noStrike" spc="-1" dirty="0">
                <a:solidFill>
                  <a:srgbClr val="000000"/>
                </a:solidFill>
                <a:latin typeface="Arial"/>
                <a:ea typeface="Microsoft YaHei"/>
              </a:rPr>
              <a:t>www.myvestige.com</a:t>
            </a:r>
            <a:endParaRPr lang="en-IN" sz="1600" b="0" strike="noStrike" spc="-1" dirty="0">
              <a:latin typeface="Arial"/>
            </a:endParaRPr>
          </a:p>
        </p:txBody>
      </p:sp>
      <p:sp>
        <p:nvSpPr>
          <p:cNvPr id="103"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How do I receive my </a:t>
            </a:r>
            <a:r>
              <a:rPr lang="en-IN" sz="2000" b="1" strike="noStrike" spc="-1" dirty="0" smtClean="0">
                <a:solidFill>
                  <a:srgbClr val="C9211E"/>
                </a:solidFill>
                <a:latin typeface="Arial"/>
                <a:ea typeface="Microsoft YaHei"/>
              </a:rPr>
              <a:t>monthly bonus </a:t>
            </a:r>
            <a:r>
              <a:rPr lang="en-IN" sz="2000" b="1" strike="noStrike" spc="-1" dirty="0">
                <a:solidFill>
                  <a:srgbClr val="C9211E"/>
                </a:solidFill>
                <a:latin typeface="Arial"/>
                <a:ea typeface="Microsoft YaHei"/>
              </a:rPr>
              <a:t>?</a:t>
            </a:r>
            <a:endParaRPr lang="en-IN" sz="2000" b="0" strike="noStrike" spc="-1" dirty="0">
              <a:latin typeface="Arial"/>
            </a:endParaRPr>
          </a:p>
        </p:txBody>
      </p:sp>
      <p:pic>
        <p:nvPicPr>
          <p:cNvPr id="104" name="Picture 103"/>
          <p:cNvPicPr/>
          <p:nvPr/>
        </p:nvPicPr>
        <p:blipFill>
          <a:blip r:embed="rId2"/>
          <a:srcRect b="36004"/>
          <a:stretch/>
        </p:blipFill>
        <p:spPr>
          <a:xfrm>
            <a:off x="552600" y="4104000"/>
            <a:ext cx="8050680" cy="124632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360000" y="1080000"/>
            <a:ext cx="8351280" cy="16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dirty="0">
                <a:solidFill>
                  <a:srgbClr val="000000"/>
                </a:solidFill>
                <a:latin typeface="Arial"/>
                <a:ea typeface="Microsoft YaHei"/>
              </a:rPr>
              <a:t>Yes,</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From 5% to 10% you need to maintain minimum </a:t>
            </a:r>
            <a:r>
              <a:rPr lang="en-IN" sz="1600" b="0" strike="noStrike" spc="-1" dirty="0" smtClean="0">
                <a:solidFill>
                  <a:srgbClr val="000000"/>
                </a:solidFill>
                <a:latin typeface="Arial"/>
                <a:ea typeface="Microsoft YaHei"/>
              </a:rPr>
              <a:t>20 PV </a:t>
            </a:r>
            <a:r>
              <a:rPr lang="en-IN" sz="1600" b="0" strike="noStrike" spc="-1" dirty="0">
                <a:solidFill>
                  <a:srgbClr val="000000"/>
                </a:solidFill>
                <a:latin typeface="Arial"/>
                <a:ea typeface="Microsoft YaHei"/>
              </a:rPr>
              <a:t>as SPV (Self PV)</a:t>
            </a: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From 11% above ( Bronze Director ) you need to maintain minimum </a:t>
            </a:r>
            <a:r>
              <a:rPr lang="en-IN" sz="1600" b="0" strike="noStrike" spc="-1" dirty="0" smtClean="0">
                <a:solidFill>
                  <a:srgbClr val="000000"/>
                </a:solidFill>
                <a:latin typeface="Arial"/>
                <a:ea typeface="Microsoft YaHei"/>
              </a:rPr>
              <a:t>40 PV </a:t>
            </a:r>
            <a:r>
              <a:rPr lang="en-IN" sz="1600" b="0" strike="noStrike" spc="-1" dirty="0">
                <a:solidFill>
                  <a:srgbClr val="000000"/>
                </a:solidFill>
                <a:latin typeface="Arial"/>
                <a:ea typeface="Microsoft YaHei"/>
              </a:rPr>
              <a:t>as SPV</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endParaRPr lang="en-IN" sz="1600" b="0" strike="noStrike" spc="-1" dirty="0">
              <a:latin typeface="Arial"/>
            </a:endParaRPr>
          </a:p>
        </p:txBody>
      </p:sp>
      <p:sp>
        <p:nvSpPr>
          <p:cNvPr id="106"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Is there any </a:t>
            </a:r>
            <a:r>
              <a:rPr lang="en-IN" sz="2000" b="1" strike="noStrike" spc="-1" dirty="0" smtClean="0">
                <a:solidFill>
                  <a:srgbClr val="C9211E"/>
                </a:solidFill>
                <a:latin typeface="Arial"/>
                <a:ea typeface="Microsoft YaHei"/>
              </a:rPr>
              <a:t>minimum </a:t>
            </a:r>
            <a:r>
              <a:rPr lang="en-IN" sz="2000" b="1" strike="noStrike" spc="-1" dirty="0">
                <a:solidFill>
                  <a:srgbClr val="C9211E"/>
                </a:solidFill>
                <a:latin typeface="Arial"/>
                <a:ea typeface="Microsoft YaHei"/>
              </a:rPr>
              <a:t>PV required to receive my </a:t>
            </a:r>
            <a:r>
              <a:rPr lang="en-IN" sz="2000" b="1" strike="noStrike" spc="-1" dirty="0" smtClean="0">
                <a:solidFill>
                  <a:srgbClr val="C9211E"/>
                </a:solidFill>
                <a:latin typeface="Arial"/>
                <a:ea typeface="Microsoft YaHei"/>
              </a:rPr>
              <a:t>monthly bonus</a:t>
            </a:r>
            <a:r>
              <a:rPr lang="en-IN" sz="2000" b="1" strike="noStrike" spc="-1" dirty="0">
                <a:solidFill>
                  <a:srgbClr val="C9211E"/>
                </a:solidFill>
                <a:latin typeface="Arial"/>
                <a:ea typeface="Microsoft YaHei"/>
              </a:rPr>
              <a:t>?</a:t>
            </a:r>
            <a:endParaRPr lang="en-IN" sz="2000" b="0" strike="noStrike" spc="-1" dirty="0">
              <a:latin typeface="Arial"/>
            </a:endParaRPr>
          </a:p>
        </p:txBody>
      </p:sp>
      <p:sp>
        <p:nvSpPr>
          <p:cNvPr id="107" name="CustomShape 3"/>
          <p:cNvSpPr/>
          <p:nvPr/>
        </p:nvSpPr>
        <p:spPr>
          <a:xfrm>
            <a:off x="385200" y="354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IN" sz="2000" b="1" strike="noStrike" spc="-1" dirty="0">
                <a:solidFill>
                  <a:srgbClr val="C9211E"/>
                </a:solidFill>
                <a:latin typeface="Arial"/>
                <a:ea typeface="Microsoft YaHei"/>
              </a:rPr>
              <a:t>What </a:t>
            </a:r>
            <a:r>
              <a:rPr lang="en-IN" sz="2000" b="1" strike="noStrike" spc="-1" dirty="0" smtClean="0">
                <a:solidFill>
                  <a:srgbClr val="C9211E"/>
                </a:solidFill>
                <a:latin typeface="Arial"/>
                <a:ea typeface="Microsoft YaHei"/>
              </a:rPr>
              <a:t>happens to my bonus amount if I’m </a:t>
            </a:r>
            <a:r>
              <a:rPr lang="en-IN" sz="2000" b="1" strike="noStrike" spc="-1" dirty="0">
                <a:solidFill>
                  <a:srgbClr val="C9211E"/>
                </a:solidFill>
                <a:latin typeface="Arial"/>
                <a:ea typeface="Microsoft YaHei"/>
              </a:rPr>
              <a:t>not able to maintain this minimum PV ?</a:t>
            </a:r>
            <a:endParaRPr lang="en-IN" sz="2000" b="0" strike="noStrike" spc="-1" dirty="0">
              <a:latin typeface="Arial"/>
            </a:endParaRPr>
          </a:p>
        </p:txBody>
      </p:sp>
      <p:sp>
        <p:nvSpPr>
          <p:cNvPr id="108" name="CustomShape 4"/>
          <p:cNvSpPr/>
          <p:nvPr/>
        </p:nvSpPr>
        <p:spPr>
          <a:xfrm>
            <a:off x="360000" y="4320000"/>
            <a:ext cx="8351280" cy="8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Your </a:t>
            </a:r>
            <a:r>
              <a:rPr lang="en-IN" sz="1600" b="0" strike="noStrike" spc="-1" dirty="0" smtClean="0">
                <a:solidFill>
                  <a:srgbClr val="000000"/>
                </a:solidFill>
                <a:latin typeface="Arial"/>
                <a:ea typeface="Microsoft YaHei"/>
              </a:rPr>
              <a:t>performance bonus </a:t>
            </a:r>
            <a:r>
              <a:rPr lang="en-IN" sz="1600" b="0" strike="noStrike" spc="-1" dirty="0">
                <a:solidFill>
                  <a:srgbClr val="000000"/>
                </a:solidFill>
                <a:latin typeface="Arial"/>
                <a:ea typeface="Microsoft YaHei"/>
              </a:rPr>
              <a:t>will be added in your Vestige </a:t>
            </a:r>
            <a:r>
              <a:rPr lang="en-IN" sz="1600" b="0" strike="noStrike" spc="-1" dirty="0" smtClean="0">
                <a:solidFill>
                  <a:srgbClr val="000000"/>
                </a:solidFill>
                <a:latin typeface="Arial"/>
                <a:ea typeface="Microsoft YaHei"/>
              </a:rPr>
              <a:t>account</a:t>
            </a:r>
            <a:r>
              <a:rPr lang="en-IN" sz="1600" b="0" strike="noStrike" spc="-1" dirty="0">
                <a:solidFill>
                  <a:srgbClr val="000000"/>
                </a:solidFill>
                <a:latin typeface="Arial"/>
                <a:ea typeface="Microsoft YaHei"/>
              </a:rPr>
              <a:t>, and the same </a:t>
            </a:r>
            <a:r>
              <a:rPr lang="en-IN" sz="1600" b="0" strike="noStrike" spc="-1" dirty="0" smtClean="0">
                <a:solidFill>
                  <a:srgbClr val="000000"/>
                </a:solidFill>
                <a:latin typeface="Arial"/>
                <a:ea typeface="Microsoft YaHei"/>
              </a:rPr>
              <a:t>will </a:t>
            </a:r>
            <a:r>
              <a:rPr lang="en-IN" sz="1600" b="0" strike="noStrike" spc="-1" dirty="0">
                <a:solidFill>
                  <a:srgbClr val="000000"/>
                </a:solidFill>
                <a:latin typeface="Arial"/>
                <a:ea typeface="Microsoft YaHei"/>
              </a:rPr>
              <a:t>be transferred you, when you maintain your Self PV in the coming months. </a:t>
            </a:r>
            <a:endParaRPr lang="en-IN" sz="1600" b="0" strike="noStrike" spc="-1" dirty="0">
              <a:latin typeface="Arial"/>
            </a:endParaRPr>
          </a:p>
        </p:txBody>
      </p:sp>
      <p:pic>
        <p:nvPicPr>
          <p:cNvPr id="6"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PV = Point Value</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BV = Business Volume</a:t>
            </a:r>
            <a:endParaRPr lang="en-IN" sz="1600" b="0" strike="noStrike" spc="-1">
              <a:latin typeface="Arial"/>
            </a:endParaRPr>
          </a:p>
          <a:p>
            <a:pPr>
              <a:lnSpc>
                <a:spcPct val="15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PV : BV ratio in India 1 : 18</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PV : BV ratio in Dubai, Bahrain, Saudi Arabia, Oman 1 : 28</a:t>
            </a:r>
            <a:endParaRPr lang="en-IN" sz="1600" b="0" strike="noStrike" spc="-1">
              <a:latin typeface="Arial"/>
            </a:endParaRPr>
          </a:p>
          <a:p>
            <a:pPr>
              <a:lnSpc>
                <a:spcPct val="15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The PV : BV ratio may be different in other countries, Bonus Payout in all countries will be calculated based on their respective PV : BV</a:t>
            </a:r>
            <a:endParaRPr lang="en-IN" sz="1600" b="0" strike="noStrike" spc="-1">
              <a:latin typeface="Arial"/>
            </a:endParaRPr>
          </a:p>
        </p:txBody>
      </p:sp>
      <p:sp>
        <p:nvSpPr>
          <p:cNvPr id="110"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IN" sz="2000" b="1" strike="noStrike" spc="-1">
                <a:solidFill>
                  <a:srgbClr val="C9211E"/>
                </a:solidFill>
                <a:latin typeface="Arial"/>
                <a:ea typeface="Microsoft YaHei"/>
              </a:rPr>
              <a:t>What is PV/BV Ratio in India? Is it same for other countries also?</a:t>
            </a:r>
            <a:endParaRPr lang="en-IN" sz="2000" b="0" strike="noStrike" spc="-1">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We </a:t>
            </a:r>
            <a:r>
              <a:rPr lang="en-IN" sz="1600" b="0" strike="noStrike" spc="-1" dirty="0" smtClean="0">
                <a:solidFill>
                  <a:srgbClr val="000000"/>
                </a:solidFill>
                <a:latin typeface="Arial"/>
                <a:ea typeface="Microsoft YaHei"/>
              </a:rPr>
              <a:t>conduct regular meetings </a:t>
            </a:r>
            <a:r>
              <a:rPr lang="en-IN" sz="1600" b="0" strike="noStrike" spc="-1" dirty="0">
                <a:solidFill>
                  <a:srgbClr val="000000"/>
                </a:solidFill>
                <a:latin typeface="Arial"/>
                <a:ea typeface="Microsoft YaHei"/>
              </a:rPr>
              <a:t>and </a:t>
            </a:r>
            <a:r>
              <a:rPr lang="en-IN" sz="1600" b="0" strike="noStrike" spc="-1" dirty="0" smtClean="0">
                <a:solidFill>
                  <a:srgbClr val="000000"/>
                </a:solidFill>
                <a:latin typeface="Arial"/>
                <a:ea typeface="Microsoft YaHei"/>
              </a:rPr>
              <a:t>trainings </a:t>
            </a:r>
            <a:r>
              <a:rPr lang="en-IN" sz="1600" b="0" strike="noStrike" spc="-1" dirty="0">
                <a:solidFill>
                  <a:srgbClr val="000000"/>
                </a:solidFill>
                <a:latin typeface="Arial"/>
                <a:ea typeface="Microsoft YaHei"/>
              </a:rPr>
              <a:t>once you become Distributor with our </a:t>
            </a:r>
            <a:r>
              <a:rPr lang="en-IN" sz="1600" b="0" strike="noStrike" spc="-1" dirty="0" smtClean="0">
                <a:solidFill>
                  <a:srgbClr val="000000"/>
                </a:solidFill>
                <a:latin typeface="Arial"/>
                <a:ea typeface="Microsoft YaHei"/>
              </a:rPr>
              <a:t>team. You </a:t>
            </a:r>
            <a:r>
              <a:rPr lang="en-IN" sz="1600" b="0" strike="noStrike" spc="-1" dirty="0">
                <a:solidFill>
                  <a:srgbClr val="000000"/>
                </a:solidFill>
                <a:latin typeface="Arial"/>
                <a:ea typeface="Microsoft YaHei"/>
              </a:rPr>
              <a:t>can fix the One to One meeting or </a:t>
            </a:r>
            <a:r>
              <a:rPr lang="en-IN" sz="1600" b="0" strike="noStrike" spc="-1" dirty="0" smtClean="0">
                <a:solidFill>
                  <a:srgbClr val="000000"/>
                </a:solidFill>
                <a:latin typeface="Arial"/>
                <a:ea typeface="Microsoft YaHei"/>
              </a:rPr>
              <a:t>join </a:t>
            </a:r>
            <a:r>
              <a:rPr lang="en-IN" sz="1600" b="0" strike="noStrike" spc="-1" dirty="0">
                <a:solidFill>
                  <a:srgbClr val="000000"/>
                </a:solidFill>
                <a:latin typeface="Arial"/>
                <a:ea typeface="Microsoft YaHei"/>
              </a:rPr>
              <a:t>our </a:t>
            </a:r>
            <a:r>
              <a:rPr lang="en-IN" sz="1600" b="0" strike="noStrike" spc="-1" dirty="0" smtClean="0">
                <a:solidFill>
                  <a:srgbClr val="000000"/>
                </a:solidFill>
                <a:latin typeface="Arial"/>
                <a:ea typeface="Microsoft YaHei"/>
              </a:rPr>
              <a:t>team meeting </a:t>
            </a:r>
            <a:r>
              <a:rPr lang="en-IN" sz="1600" b="0" strike="noStrike" spc="-1" dirty="0">
                <a:solidFill>
                  <a:srgbClr val="000000"/>
                </a:solidFill>
                <a:latin typeface="Arial"/>
                <a:ea typeface="Microsoft YaHei"/>
              </a:rPr>
              <a:t>to know more about Vestige </a:t>
            </a:r>
            <a:r>
              <a:rPr lang="en-IN" sz="1600" b="0" strike="noStrike" spc="-1" dirty="0" smtClean="0">
                <a:solidFill>
                  <a:srgbClr val="000000"/>
                </a:solidFill>
                <a:latin typeface="Arial"/>
                <a:ea typeface="Microsoft YaHei"/>
              </a:rPr>
              <a:t>opportunity</a:t>
            </a:r>
            <a:r>
              <a:rPr lang="en-IN" sz="1600" b="0" strike="noStrike" spc="-1" dirty="0">
                <a:solidFill>
                  <a:srgbClr val="000000"/>
                </a:solidFill>
                <a:latin typeface="Arial"/>
                <a:ea typeface="Microsoft YaHei"/>
              </a:rPr>
              <a:t>.</a:t>
            </a:r>
            <a:endParaRPr lang="en-IN" sz="1600" b="0" strike="noStrike" spc="-1" dirty="0">
              <a:latin typeface="Arial"/>
            </a:endParaRPr>
          </a:p>
          <a:p>
            <a:pPr algn="just">
              <a:lnSpc>
                <a:spcPct val="150000"/>
              </a:lnSpc>
            </a:pPr>
            <a:endParaRPr lang="en-IN" sz="1600" b="0" strike="noStrike" spc="-1" dirty="0">
              <a:latin typeface="Arial"/>
            </a:endParaRPr>
          </a:p>
          <a:p>
            <a:pPr algn="just">
              <a:lnSpc>
                <a:spcPct val="150000"/>
              </a:lnSpc>
            </a:pPr>
            <a:r>
              <a:rPr lang="en-IN" sz="1600" b="0" strike="noStrike" spc="-1" dirty="0" smtClean="0">
                <a:solidFill>
                  <a:srgbClr val="000000"/>
                </a:solidFill>
                <a:latin typeface="Arial"/>
                <a:ea typeface="Microsoft YaHei"/>
              </a:rPr>
              <a:t>Watch </a:t>
            </a:r>
            <a:r>
              <a:rPr lang="en-IN" sz="1600" b="0" strike="noStrike" spc="-1" dirty="0">
                <a:solidFill>
                  <a:srgbClr val="000000"/>
                </a:solidFill>
                <a:latin typeface="Arial"/>
                <a:ea typeface="Microsoft YaHei"/>
              </a:rPr>
              <a:t>our CNT Presentation Video to know more about Vestige.</a:t>
            </a:r>
            <a:endParaRPr lang="en-IN" sz="1600" b="0" strike="noStrike" spc="-1" dirty="0">
              <a:latin typeface="Arial"/>
            </a:endParaRPr>
          </a:p>
          <a:p>
            <a:pPr algn="just">
              <a:lnSpc>
                <a:spcPct val="150000"/>
              </a:lnSpc>
            </a:pPr>
            <a:endParaRPr lang="en-IN" sz="1600" b="0" strike="noStrike" spc="-1" dirty="0">
              <a:latin typeface="Arial"/>
            </a:endParaRPr>
          </a:p>
          <a:p>
            <a:pPr algn="ctr">
              <a:lnSpc>
                <a:spcPct val="150000"/>
              </a:lnSpc>
            </a:pPr>
            <a:r>
              <a:rPr lang="en-IN" sz="1600" b="0" strike="noStrike" spc="-1" dirty="0">
                <a:solidFill>
                  <a:srgbClr val="000000"/>
                </a:solidFill>
                <a:latin typeface="Arial"/>
                <a:ea typeface="Microsoft YaHei"/>
              </a:rPr>
              <a:t>https://www.youtube.com/watch?v=wlgBiCoYOhw</a:t>
            </a:r>
            <a:endParaRPr lang="en-IN" sz="1600" b="0" strike="noStrike" spc="-1" dirty="0">
              <a:latin typeface="Arial"/>
            </a:endParaRPr>
          </a:p>
        </p:txBody>
      </p:sp>
      <p:sp>
        <p:nvSpPr>
          <p:cNvPr id="112"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How to I get </a:t>
            </a:r>
            <a:r>
              <a:rPr lang="en-IN" sz="2000" b="1" strike="noStrike" spc="-1" dirty="0" smtClean="0">
                <a:solidFill>
                  <a:srgbClr val="C9211E"/>
                </a:solidFill>
                <a:latin typeface="Arial"/>
                <a:ea typeface="Microsoft YaHei"/>
              </a:rPr>
              <a:t>products </a:t>
            </a:r>
            <a:r>
              <a:rPr lang="en-IN" sz="2000" b="1" strike="noStrike" spc="-1" dirty="0">
                <a:solidFill>
                  <a:srgbClr val="C9211E"/>
                </a:solidFill>
                <a:latin typeface="Arial"/>
                <a:ea typeface="Microsoft YaHei"/>
              </a:rPr>
              <a:t>and </a:t>
            </a:r>
            <a:r>
              <a:rPr lang="en-IN" sz="2000" b="1" strike="noStrike" spc="-1" dirty="0" smtClean="0">
                <a:solidFill>
                  <a:srgbClr val="C9211E"/>
                </a:solidFill>
                <a:latin typeface="Arial"/>
                <a:ea typeface="Microsoft YaHei"/>
              </a:rPr>
              <a:t>marketing plan knowledge</a:t>
            </a:r>
            <a:r>
              <a:rPr lang="en-IN" sz="2000" b="1" spc="-1" dirty="0">
                <a:solidFill>
                  <a:srgbClr val="C9211E"/>
                </a:solidFill>
                <a:latin typeface="Arial"/>
                <a:ea typeface="Microsoft YaHei"/>
              </a:rPr>
              <a:t>?</a:t>
            </a:r>
            <a:r>
              <a:rPr lang="en-IN" sz="2000" b="1" strike="noStrike" spc="-1" dirty="0" smtClean="0">
                <a:solidFill>
                  <a:srgbClr val="C9211E"/>
                </a:solidFill>
                <a:latin typeface="Arial"/>
                <a:ea typeface="Microsoft YaHei"/>
              </a:rPr>
              <a:t> </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360000" y="1368000"/>
            <a:ext cx="8351280" cy="23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dirty="0">
                <a:solidFill>
                  <a:srgbClr val="000000"/>
                </a:solidFill>
                <a:latin typeface="Arial"/>
                <a:ea typeface="Microsoft YaHei"/>
              </a:rPr>
              <a:t>Write </a:t>
            </a:r>
            <a:r>
              <a:rPr lang="en-IN" sz="1600" b="0" strike="noStrike" spc="-1" dirty="0" smtClean="0">
                <a:solidFill>
                  <a:srgbClr val="000000"/>
                </a:solidFill>
                <a:latin typeface="Arial"/>
                <a:ea typeface="Microsoft YaHei"/>
              </a:rPr>
              <a:t>the names  in a list which should include your friends </a:t>
            </a:r>
            <a:r>
              <a:rPr lang="en-IN" sz="1600" b="0" strike="noStrike" spc="-1" dirty="0">
                <a:solidFill>
                  <a:srgbClr val="000000"/>
                </a:solidFill>
                <a:latin typeface="Arial"/>
                <a:ea typeface="Microsoft YaHei"/>
              </a:rPr>
              <a:t>and </a:t>
            </a:r>
            <a:r>
              <a:rPr lang="en-IN" sz="1600" b="0" strike="noStrike" spc="-1" dirty="0" smtClean="0">
                <a:solidFill>
                  <a:srgbClr val="000000"/>
                </a:solidFill>
                <a:latin typeface="Arial"/>
                <a:ea typeface="Microsoft YaHei"/>
              </a:rPr>
              <a:t>relatives</a:t>
            </a:r>
            <a:r>
              <a:rPr lang="en-IN" sz="1600" b="0" strike="noStrike" spc="-1" dirty="0">
                <a:solidFill>
                  <a:srgbClr val="000000"/>
                </a:solidFill>
                <a:latin typeface="Arial"/>
                <a:ea typeface="Microsoft YaHei"/>
              </a:rPr>
              <a:t>, and start the business. </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Approach your </a:t>
            </a:r>
            <a:r>
              <a:rPr lang="en-IN" sz="1600" b="0" strike="noStrike" spc="-1" dirty="0" err="1">
                <a:solidFill>
                  <a:srgbClr val="000000"/>
                </a:solidFill>
                <a:latin typeface="Arial"/>
                <a:ea typeface="Microsoft YaHei"/>
              </a:rPr>
              <a:t>upline</a:t>
            </a:r>
            <a:r>
              <a:rPr lang="en-IN" sz="1600" b="0" strike="noStrike" spc="-1" dirty="0">
                <a:solidFill>
                  <a:srgbClr val="000000"/>
                </a:solidFill>
                <a:latin typeface="Arial"/>
                <a:ea typeface="Microsoft YaHei"/>
              </a:rPr>
              <a:t> or the </a:t>
            </a:r>
            <a:r>
              <a:rPr lang="en-IN" sz="1600" b="0" strike="noStrike" spc="-1" dirty="0" smtClean="0">
                <a:solidFill>
                  <a:srgbClr val="000000"/>
                </a:solidFill>
                <a:latin typeface="Arial"/>
                <a:ea typeface="Microsoft YaHei"/>
              </a:rPr>
              <a:t>super </a:t>
            </a:r>
            <a:r>
              <a:rPr lang="en-IN" sz="1600" b="0" strike="noStrike" spc="-1" dirty="0" err="1">
                <a:solidFill>
                  <a:srgbClr val="000000"/>
                </a:solidFill>
                <a:latin typeface="Arial"/>
                <a:ea typeface="Microsoft YaHei"/>
              </a:rPr>
              <a:t>upline</a:t>
            </a:r>
            <a:r>
              <a:rPr lang="en-IN" sz="1600" b="0" strike="noStrike" spc="-1" dirty="0">
                <a:solidFill>
                  <a:srgbClr val="000000"/>
                </a:solidFill>
                <a:latin typeface="Arial"/>
                <a:ea typeface="Microsoft YaHei"/>
              </a:rPr>
              <a:t> of your sponsorship line.</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Your </a:t>
            </a:r>
            <a:r>
              <a:rPr lang="en-IN" sz="1600" b="0" strike="noStrike" spc="-1" dirty="0" err="1" smtClean="0">
                <a:solidFill>
                  <a:srgbClr val="000000"/>
                </a:solidFill>
                <a:latin typeface="Arial"/>
                <a:ea typeface="Microsoft YaHei"/>
              </a:rPr>
              <a:t>Uplines</a:t>
            </a:r>
            <a:r>
              <a:rPr lang="en-IN" sz="1600" b="0" strike="noStrike" spc="-1" dirty="0" smtClean="0">
                <a:solidFill>
                  <a:srgbClr val="000000"/>
                </a:solidFill>
                <a:latin typeface="Arial"/>
                <a:ea typeface="Microsoft YaHei"/>
              </a:rPr>
              <a:t> </a:t>
            </a:r>
            <a:r>
              <a:rPr lang="en-IN" sz="1600" b="0" strike="noStrike" spc="-1" dirty="0">
                <a:solidFill>
                  <a:srgbClr val="000000"/>
                </a:solidFill>
                <a:latin typeface="Arial"/>
                <a:ea typeface="Microsoft YaHei"/>
              </a:rPr>
              <a:t>are always ready to support you and guide you to know how to develop the </a:t>
            </a:r>
            <a:r>
              <a:rPr lang="en-IN" sz="1600" b="0" strike="noStrike" spc="-1" dirty="0" smtClean="0">
                <a:solidFill>
                  <a:srgbClr val="000000"/>
                </a:solidFill>
                <a:latin typeface="Arial"/>
                <a:ea typeface="Microsoft YaHei"/>
              </a:rPr>
              <a:t>Business.</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Watch our NDO Video ( New Distributor Orientation ) to know how to start Vestige Business.</a:t>
            </a:r>
            <a:endParaRPr lang="en-IN" sz="1600" b="0" strike="noStrike" spc="-1" dirty="0">
              <a:latin typeface="Arial"/>
            </a:endParaRPr>
          </a:p>
        </p:txBody>
      </p:sp>
      <p:sp>
        <p:nvSpPr>
          <p:cNvPr id="114"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How to find </a:t>
            </a:r>
            <a:r>
              <a:rPr lang="en-IN" sz="2000" b="1" strike="noStrike" spc="-1" dirty="0" smtClean="0">
                <a:solidFill>
                  <a:srgbClr val="C9211E"/>
                </a:solidFill>
                <a:latin typeface="Arial"/>
                <a:ea typeface="Microsoft YaHei"/>
              </a:rPr>
              <a:t>new prospects </a:t>
            </a:r>
            <a:r>
              <a:rPr lang="en-IN" sz="2000" b="1" strike="noStrike" spc="-1" dirty="0">
                <a:solidFill>
                  <a:srgbClr val="C9211E"/>
                </a:solidFill>
                <a:latin typeface="Arial"/>
                <a:ea typeface="Microsoft YaHei"/>
              </a:rPr>
              <a:t>&amp; </a:t>
            </a:r>
            <a:r>
              <a:rPr lang="en-IN" sz="2000" b="1" strike="noStrike" spc="-1" dirty="0" smtClean="0">
                <a:solidFill>
                  <a:srgbClr val="C9211E"/>
                </a:solidFill>
                <a:latin typeface="Arial"/>
                <a:ea typeface="Microsoft YaHei"/>
              </a:rPr>
              <a:t>how </a:t>
            </a:r>
            <a:r>
              <a:rPr lang="en-IN" sz="2000" b="1" strike="noStrike" spc="-1" dirty="0">
                <a:solidFill>
                  <a:srgbClr val="C9211E"/>
                </a:solidFill>
                <a:latin typeface="Arial"/>
                <a:ea typeface="Microsoft YaHei"/>
              </a:rPr>
              <a:t>to </a:t>
            </a:r>
            <a:r>
              <a:rPr lang="en-IN" sz="2000" b="1" strike="noStrike" spc="-1" dirty="0" smtClean="0">
                <a:solidFill>
                  <a:srgbClr val="C9211E"/>
                </a:solidFill>
                <a:latin typeface="Arial"/>
                <a:ea typeface="Microsoft YaHei"/>
              </a:rPr>
              <a:t>start </a:t>
            </a:r>
            <a:r>
              <a:rPr lang="en-IN" sz="2000" b="1" strike="noStrike" spc="-1" dirty="0">
                <a:solidFill>
                  <a:srgbClr val="C9211E"/>
                </a:solidFill>
                <a:latin typeface="Arial"/>
                <a:ea typeface="Microsoft YaHei"/>
              </a:rPr>
              <a:t>Vestige </a:t>
            </a:r>
            <a:r>
              <a:rPr lang="en-IN" sz="2000" b="1" strike="noStrike" spc="-1" dirty="0" smtClean="0">
                <a:solidFill>
                  <a:srgbClr val="C9211E"/>
                </a:solidFill>
                <a:latin typeface="Arial"/>
                <a:ea typeface="Microsoft YaHei"/>
              </a:rPr>
              <a:t>business?</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360000" y="1008000"/>
            <a:ext cx="8351280" cy="28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Collect the following details from new member to join with Vestige.</a:t>
            </a:r>
            <a:endParaRPr lang="en-IN" sz="1600" b="0" strike="noStrike" spc="-1">
              <a:latin typeface="Arial"/>
            </a:endParaRPr>
          </a:p>
          <a:p>
            <a:pPr>
              <a:lnSpc>
                <a:spcPct val="10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Name:</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Date of Birth:</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Address:</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City:</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State:</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Pin Code:</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Mobile Number:</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Email ID:</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ID Proof:</a:t>
            </a:r>
            <a:endParaRPr lang="en-IN" sz="1600" b="0" strike="noStrike" spc="-1">
              <a:latin typeface="Arial"/>
            </a:endParaRPr>
          </a:p>
          <a:p>
            <a:pPr>
              <a:lnSpc>
                <a:spcPct val="10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You can register new Distributor using </a:t>
            </a:r>
            <a:r>
              <a:rPr lang="en-IN" sz="1600" b="1" strike="noStrike" spc="-1">
                <a:solidFill>
                  <a:srgbClr val="000000"/>
                </a:solidFill>
                <a:latin typeface="Arial"/>
                <a:ea typeface="Microsoft YaHei"/>
              </a:rPr>
              <a:t>Vestige Mobile app</a:t>
            </a:r>
            <a:r>
              <a:rPr lang="en-IN" sz="1600" b="0" strike="noStrike" spc="-1">
                <a:solidFill>
                  <a:srgbClr val="000000"/>
                </a:solidFill>
                <a:latin typeface="Arial"/>
                <a:ea typeface="Microsoft YaHei"/>
              </a:rPr>
              <a:t> or </a:t>
            </a:r>
            <a:r>
              <a:rPr lang="en-IN" sz="1600" b="0" u="sng" strike="noStrike" spc="-1">
                <a:solidFill>
                  <a:srgbClr val="0000FF"/>
                </a:solidFill>
                <a:uFillTx/>
                <a:latin typeface="Arial"/>
                <a:ea typeface="Microsoft YaHei"/>
                <a:hlinkClick r:id="rId2"/>
              </a:rPr>
              <a:t>http://shop.myvestige.com/</a:t>
            </a:r>
            <a:r>
              <a:rPr lang="en-IN" sz="1600" b="0" strike="noStrike" spc="-1">
                <a:solidFill>
                  <a:srgbClr val="0000FF"/>
                </a:solidFill>
                <a:latin typeface="Arial"/>
                <a:ea typeface="Microsoft YaHei"/>
              </a:rPr>
              <a:t> </a:t>
            </a:r>
            <a:endParaRPr lang="en-IN" sz="1600" b="0" strike="noStrike" spc="-1">
              <a:latin typeface="Arial"/>
            </a:endParaRPr>
          </a:p>
        </p:txBody>
      </p:sp>
      <p:sp>
        <p:nvSpPr>
          <p:cNvPr id="116"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How can I register </a:t>
            </a:r>
            <a:r>
              <a:rPr lang="en-IN" sz="2000" b="1" strike="noStrike" spc="-1" dirty="0" smtClean="0">
                <a:solidFill>
                  <a:srgbClr val="C9211E"/>
                </a:solidFill>
                <a:latin typeface="Arial"/>
                <a:ea typeface="Microsoft YaHei"/>
              </a:rPr>
              <a:t>new distributor </a:t>
            </a:r>
            <a:r>
              <a:rPr lang="en-IN" sz="2000" b="1" strike="noStrike" spc="-1" dirty="0">
                <a:solidFill>
                  <a:srgbClr val="C9211E"/>
                </a:solidFill>
                <a:latin typeface="Arial"/>
                <a:ea typeface="Microsoft YaHei"/>
              </a:rPr>
              <a:t>in my team ?</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360000" y="1260000"/>
            <a:ext cx="8351280" cy="28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15000"/>
              </a:lnSpc>
            </a:pPr>
            <a:r>
              <a:rPr lang="en-IN" sz="1600" b="0" strike="noStrike" spc="-1">
                <a:solidFill>
                  <a:srgbClr val="000000"/>
                </a:solidFill>
                <a:latin typeface="Arial"/>
                <a:ea typeface="Microsoft YaHei"/>
              </a:rPr>
              <a:t>DAF – Distributor Application form</a:t>
            </a:r>
            <a:endParaRPr lang="en-IN" sz="1600" b="0" strike="noStrike" spc="-1">
              <a:latin typeface="Arial"/>
            </a:endParaRPr>
          </a:p>
          <a:p>
            <a:pPr>
              <a:lnSpc>
                <a:spcPct val="115000"/>
              </a:lnSpc>
            </a:pPr>
            <a:r>
              <a:rPr lang="en-IN" sz="1600" b="0" strike="noStrike" spc="-1">
                <a:solidFill>
                  <a:srgbClr val="000000"/>
                </a:solidFill>
                <a:latin typeface="Arial"/>
                <a:ea typeface="Microsoft YaHei"/>
              </a:rPr>
              <a:t>KYC - Know your customer</a:t>
            </a:r>
            <a:endParaRPr lang="en-IN" sz="1600" b="0" strike="noStrike" spc="-1">
              <a:latin typeface="Arial"/>
            </a:endParaRPr>
          </a:p>
          <a:p>
            <a:pPr>
              <a:lnSpc>
                <a:spcPct val="115000"/>
              </a:lnSpc>
            </a:pPr>
            <a:endParaRPr lang="en-IN" sz="1600" b="0" strike="noStrike" spc="-1">
              <a:latin typeface="Arial"/>
            </a:endParaRPr>
          </a:p>
          <a:p>
            <a:pPr>
              <a:lnSpc>
                <a:spcPct val="115000"/>
              </a:lnSpc>
            </a:pPr>
            <a:r>
              <a:rPr lang="en-IN" sz="1600" b="0" strike="noStrike" spc="-1">
                <a:solidFill>
                  <a:srgbClr val="000000"/>
                </a:solidFill>
                <a:latin typeface="Arial"/>
                <a:ea typeface="Microsoft YaHei"/>
              </a:rPr>
              <a:t>You can Update using </a:t>
            </a:r>
            <a:r>
              <a:rPr lang="en-IN" sz="1600" b="1" strike="noStrike" spc="-1">
                <a:solidFill>
                  <a:srgbClr val="000000"/>
                </a:solidFill>
                <a:latin typeface="Arial"/>
                <a:ea typeface="Microsoft YaHei"/>
              </a:rPr>
              <a:t>Vestige Mobile</a:t>
            </a:r>
            <a:r>
              <a:rPr lang="en-IN" sz="1600" b="0" strike="noStrike" spc="-1">
                <a:solidFill>
                  <a:srgbClr val="000000"/>
                </a:solidFill>
                <a:latin typeface="Arial"/>
                <a:ea typeface="Microsoft YaHei"/>
              </a:rPr>
              <a:t> app or </a:t>
            </a:r>
            <a:r>
              <a:rPr lang="en-IN" sz="1600" b="0" u="sng" strike="noStrike" spc="-1">
                <a:solidFill>
                  <a:srgbClr val="000000"/>
                </a:solidFill>
                <a:uFillTx/>
                <a:latin typeface="Arial"/>
                <a:ea typeface="Microsoft YaHei"/>
                <a:hlinkClick r:id="rId2"/>
              </a:rPr>
              <a:t>http://shop.myvestige.com/</a:t>
            </a:r>
            <a:r>
              <a:rPr lang="en-IN" sz="1600" b="0" strike="noStrike" spc="-1">
                <a:solidFill>
                  <a:srgbClr val="000000"/>
                </a:solidFill>
                <a:latin typeface="Arial"/>
                <a:ea typeface="Microsoft YaHei"/>
              </a:rPr>
              <a:t> </a:t>
            </a:r>
            <a:endParaRPr lang="en-IN" sz="1600" b="0" strike="noStrike" spc="-1">
              <a:latin typeface="Arial"/>
            </a:endParaRPr>
          </a:p>
        </p:txBody>
      </p:sp>
      <p:sp>
        <p:nvSpPr>
          <p:cNvPr id="118"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How to </a:t>
            </a:r>
            <a:r>
              <a:rPr lang="en-IN" sz="2000" b="1" strike="noStrike" spc="-1" dirty="0" smtClean="0">
                <a:solidFill>
                  <a:srgbClr val="C9211E"/>
                </a:solidFill>
                <a:latin typeface="Arial"/>
                <a:ea typeface="Microsoft YaHei"/>
              </a:rPr>
              <a:t>update </a:t>
            </a:r>
            <a:r>
              <a:rPr lang="en-IN" sz="2000" b="1" strike="noStrike" spc="-1" dirty="0">
                <a:solidFill>
                  <a:srgbClr val="C9211E"/>
                </a:solidFill>
                <a:latin typeface="Arial"/>
                <a:ea typeface="Microsoft YaHei"/>
              </a:rPr>
              <a:t>DAF and KYC of my </a:t>
            </a:r>
            <a:r>
              <a:rPr lang="en-IN" sz="2000" b="1" strike="noStrike" spc="-1" dirty="0" err="1" smtClean="0">
                <a:solidFill>
                  <a:srgbClr val="C9211E"/>
                </a:solidFill>
                <a:latin typeface="Arial"/>
                <a:ea typeface="Microsoft YaHei"/>
              </a:rPr>
              <a:t>downline</a:t>
            </a:r>
            <a:r>
              <a:rPr lang="en-IN" sz="2000" b="1" strike="noStrike" spc="-1" dirty="0" smtClean="0">
                <a:solidFill>
                  <a:srgbClr val="C9211E"/>
                </a:solidFill>
                <a:latin typeface="Arial"/>
                <a:ea typeface="Microsoft YaHei"/>
              </a:rPr>
              <a:t>?</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For joining new members courier is free all over the India, for repurchase if the order amount less then Rs. 4000/- then Rs. 65/- will apply for courier charge. </a:t>
            </a:r>
            <a:r>
              <a:rPr lang="en-IN" sz="1600" b="0" strike="noStrike" spc="-1" dirty="0" smtClean="0">
                <a:solidFill>
                  <a:srgbClr val="000000"/>
                </a:solidFill>
                <a:latin typeface="Arial"/>
                <a:ea typeface="Microsoft YaHei"/>
              </a:rPr>
              <a:t>When the order </a:t>
            </a:r>
            <a:r>
              <a:rPr lang="en-IN" sz="1600" b="0" strike="noStrike" spc="-1" dirty="0">
                <a:solidFill>
                  <a:srgbClr val="000000"/>
                </a:solidFill>
                <a:latin typeface="Arial"/>
                <a:ea typeface="Microsoft YaHei"/>
              </a:rPr>
              <a:t>amount </a:t>
            </a:r>
            <a:r>
              <a:rPr lang="en-IN" sz="1600" b="0" strike="noStrike" spc="-1" dirty="0" smtClean="0">
                <a:solidFill>
                  <a:srgbClr val="000000"/>
                </a:solidFill>
                <a:latin typeface="Arial"/>
                <a:ea typeface="Microsoft YaHei"/>
              </a:rPr>
              <a:t>is more than </a:t>
            </a:r>
            <a:r>
              <a:rPr lang="en-IN" sz="1600" b="0" strike="noStrike" spc="-1" dirty="0">
                <a:solidFill>
                  <a:srgbClr val="000000"/>
                </a:solidFill>
                <a:latin typeface="Arial"/>
                <a:ea typeface="Microsoft YaHei"/>
              </a:rPr>
              <a:t>Rs. 4000/- courier is free all over the India. </a:t>
            </a:r>
            <a:endParaRPr lang="en-IN" sz="1600" b="0" strike="noStrike" spc="-1" dirty="0">
              <a:latin typeface="Arial"/>
            </a:endParaRPr>
          </a:p>
        </p:txBody>
      </p:sp>
      <p:sp>
        <p:nvSpPr>
          <p:cNvPr id="120"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Is </a:t>
            </a:r>
            <a:r>
              <a:rPr lang="en-IN" sz="2000" b="1" strike="noStrike" spc="-1" dirty="0" smtClean="0">
                <a:solidFill>
                  <a:srgbClr val="C9211E"/>
                </a:solidFill>
                <a:latin typeface="Arial"/>
                <a:ea typeface="Microsoft YaHei"/>
              </a:rPr>
              <a:t>courier service free?</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p:nvPr/>
        </p:nvPicPr>
        <p:blipFill>
          <a:blip r:embed="rId2" cstate="print"/>
          <a:stretch/>
        </p:blipFill>
        <p:spPr>
          <a:xfrm>
            <a:off x="6840" y="1168560"/>
            <a:ext cx="9143640" cy="5142960"/>
          </a:xfrm>
          <a:prstGeom prst="rect">
            <a:avLst/>
          </a:prstGeom>
          <a:ln>
            <a:noFill/>
          </a:ln>
        </p:spPr>
      </p:pic>
      <p:sp>
        <p:nvSpPr>
          <p:cNvPr id="80"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DejaVu Sans"/>
              </a:rPr>
              <a:t>About Vestige ?</a:t>
            </a:r>
            <a:endParaRPr lang="en-IN" sz="2000" b="0" strike="noStrike" spc="-1">
              <a:latin typeface="Arial"/>
            </a:endParaRPr>
          </a:p>
        </p:txBody>
      </p:sp>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1" strike="noStrike" spc="-1">
                <a:solidFill>
                  <a:srgbClr val="000000"/>
                </a:solidFill>
                <a:latin typeface="Arial"/>
                <a:ea typeface="Microsoft YaHei"/>
              </a:rPr>
              <a:t>	Vestige System</a:t>
            </a:r>
            <a:r>
              <a:rPr lang="en-IN" sz="1600" b="0" strike="noStrike" spc="-1">
                <a:solidFill>
                  <a:srgbClr val="000000"/>
                </a:solidFill>
                <a:latin typeface="Arial"/>
                <a:ea typeface="Microsoft YaHei"/>
              </a:rPr>
              <a:t> is very simple &amp; most essential for success in Vestige. It has 7 steps which needs to be followed daily.</a:t>
            </a:r>
            <a:endParaRPr lang="en-IN" sz="1600" b="0" strike="noStrike" spc="-1">
              <a:latin typeface="Arial"/>
            </a:endParaRPr>
          </a:p>
          <a:p>
            <a:pPr>
              <a:lnSpc>
                <a:spcPct val="150000"/>
              </a:lnSpc>
            </a:pP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Consume the Products</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Share the Products</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Make a List</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Invite the People</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Share the Opportunity</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Team Work</a:t>
            </a:r>
            <a:endParaRPr lang="en-IN" sz="1600" b="0" strike="noStrike" spc="-1">
              <a:latin typeface="Arial"/>
            </a:endParaRPr>
          </a:p>
          <a:p>
            <a:pPr marL="457200" indent="-227880">
              <a:lnSpc>
                <a:spcPct val="200000"/>
              </a:lnSpc>
              <a:buClr>
                <a:srgbClr val="000000"/>
              </a:buClr>
              <a:buFont typeface="StarSymbol"/>
              <a:buAutoNum type="arabicParenR"/>
            </a:pPr>
            <a:r>
              <a:rPr lang="en-IN" sz="1600" b="0" strike="noStrike" spc="-1">
                <a:solidFill>
                  <a:srgbClr val="000000"/>
                </a:solidFill>
                <a:latin typeface="Arial"/>
                <a:ea typeface="Microsoft YaHei"/>
              </a:rPr>
              <a:t>Follow Up</a:t>
            </a:r>
            <a:endParaRPr lang="en-IN" sz="1600" b="0" strike="noStrike" spc="-1">
              <a:latin typeface="Arial"/>
            </a:endParaRPr>
          </a:p>
        </p:txBody>
      </p:sp>
      <p:sp>
        <p:nvSpPr>
          <p:cNvPr id="122"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is Vestige System ?</a:t>
            </a:r>
            <a:endParaRPr lang="en-IN" sz="2000" b="0" strike="noStrike" spc="-1">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dirty="0">
                <a:solidFill>
                  <a:srgbClr val="000000"/>
                </a:solidFill>
                <a:latin typeface="Arial"/>
                <a:ea typeface="Microsoft YaHei"/>
              </a:rPr>
              <a:t>Normal </a:t>
            </a:r>
            <a:r>
              <a:rPr lang="en-IN" sz="1600" b="0" strike="noStrike" spc="-1" dirty="0" smtClean="0">
                <a:solidFill>
                  <a:srgbClr val="000000"/>
                </a:solidFill>
                <a:latin typeface="Arial"/>
                <a:ea typeface="Microsoft YaHei"/>
              </a:rPr>
              <a:t>procedure </a:t>
            </a:r>
            <a:r>
              <a:rPr lang="en-IN" sz="1600" b="0" strike="noStrike" spc="-1" dirty="0">
                <a:solidFill>
                  <a:srgbClr val="000000"/>
                </a:solidFill>
                <a:latin typeface="Arial"/>
                <a:ea typeface="Microsoft YaHei"/>
              </a:rPr>
              <a:t>to reach 8% level </a:t>
            </a:r>
            <a:r>
              <a:rPr lang="en-IN" sz="1600" b="0" strike="noStrike" spc="-1" dirty="0" smtClean="0">
                <a:solidFill>
                  <a:srgbClr val="000000"/>
                </a:solidFill>
                <a:latin typeface="Arial"/>
                <a:ea typeface="Microsoft YaHei"/>
              </a:rPr>
              <a:t>is 600 PV. </a:t>
            </a:r>
            <a:r>
              <a:rPr lang="en-IN" sz="1600" b="0" strike="noStrike" spc="-1" dirty="0">
                <a:solidFill>
                  <a:srgbClr val="000000"/>
                </a:solidFill>
                <a:latin typeface="Arial"/>
                <a:ea typeface="Microsoft YaHei"/>
              </a:rPr>
              <a:t>When a distributor does GPV of 282 PV in single month before reaching 8% level, </a:t>
            </a:r>
            <a:r>
              <a:rPr lang="en-IN" sz="1600" b="0" strike="noStrike" spc="-1" dirty="0" smtClean="0">
                <a:solidFill>
                  <a:srgbClr val="000000"/>
                </a:solidFill>
                <a:latin typeface="Arial"/>
                <a:ea typeface="Microsoft YaHei"/>
              </a:rPr>
              <a:t>he/she is </a:t>
            </a:r>
            <a:r>
              <a:rPr lang="en-IN" sz="1600" b="0" strike="noStrike" spc="-1" dirty="0">
                <a:solidFill>
                  <a:srgbClr val="000000"/>
                </a:solidFill>
                <a:latin typeface="Arial"/>
                <a:ea typeface="Microsoft YaHei"/>
              </a:rPr>
              <a:t>qualified as Fast Start 8% also he </a:t>
            </a:r>
            <a:r>
              <a:rPr lang="en-IN" sz="1600" b="0" strike="noStrike" spc="-1" dirty="0" smtClean="0">
                <a:solidFill>
                  <a:srgbClr val="000000"/>
                </a:solidFill>
                <a:latin typeface="Arial"/>
                <a:ea typeface="Microsoft YaHei"/>
              </a:rPr>
              <a:t>/she will </a:t>
            </a:r>
            <a:r>
              <a:rPr lang="en-IN" sz="1600" b="0" strike="noStrike" spc="-1" dirty="0">
                <a:solidFill>
                  <a:srgbClr val="000000"/>
                </a:solidFill>
                <a:latin typeface="Arial"/>
                <a:ea typeface="Microsoft YaHei"/>
              </a:rPr>
              <a:t>get Rs. 800/- worth of gift products from Company. </a:t>
            </a:r>
            <a:endParaRPr lang="en-IN" sz="1600" b="0" strike="noStrike" spc="-1" dirty="0">
              <a:latin typeface="Arial"/>
            </a:endParaRPr>
          </a:p>
          <a:p>
            <a:pPr>
              <a:lnSpc>
                <a:spcPct val="150000"/>
              </a:lnSpc>
            </a:pPr>
            <a:endParaRPr lang="en-IN" sz="1600" b="0" strike="noStrike" spc="-1" dirty="0">
              <a:latin typeface="Arial"/>
            </a:endParaRPr>
          </a:p>
          <a:p>
            <a:pPr>
              <a:lnSpc>
                <a:spcPct val="150000"/>
              </a:lnSpc>
            </a:pPr>
            <a:r>
              <a:rPr lang="en-IN" sz="1600" b="0" strike="noStrike" spc="-1" dirty="0">
                <a:solidFill>
                  <a:srgbClr val="000000"/>
                </a:solidFill>
                <a:latin typeface="Arial"/>
                <a:ea typeface="Microsoft YaHei"/>
              </a:rPr>
              <a:t>If a qualifying distributor has a down line also qualifying for fast start 8% </a:t>
            </a:r>
            <a:r>
              <a:rPr lang="en-IN" sz="1600" b="0" strike="noStrike" spc="-1" dirty="0" smtClean="0">
                <a:solidFill>
                  <a:srgbClr val="000000"/>
                </a:solidFill>
                <a:latin typeface="Arial"/>
                <a:ea typeface="Microsoft YaHei"/>
              </a:rPr>
              <a:t>then </a:t>
            </a:r>
            <a:r>
              <a:rPr lang="en-IN" sz="1600" b="0" strike="noStrike" spc="-1" dirty="0" err="1" smtClean="0">
                <a:solidFill>
                  <a:srgbClr val="000000"/>
                </a:solidFill>
                <a:latin typeface="Arial"/>
                <a:ea typeface="Microsoft YaHei"/>
              </a:rPr>
              <a:t>Upline</a:t>
            </a:r>
            <a:r>
              <a:rPr lang="en-IN" sz="1600" b="0" strike="noStrike" spc="-1" dirty="0" smtClean="0">
                <a:solidFill>
                  <a:srgbClr val="000000"/>
                </a:solidFill>
                <a:latin typeface="Arial"/>
                <a:ea typeface="Microsoft YaHei"/>
              </a:rPr>
              <a:t> </a:t>
            </a:r>
            <a:r>
              <a:rPr lang="en-IN" sz="1600" b="0" strike="noStrike" spc="-1" dirty="0">
                <a:solidFill>
                  <a:srgbClr val="000000"/>
                </a:solidFill>
                <a:latin typeface="Arial"/>
                <a:ea typeface="Microsoft YaHei"/>
              </a:rPr>
              <a:t>has to maintain personal 282 PV or from other lines.</a:t>
            </a:r>
            <a:endParaRPr lang="en-IN" sz="1600" b="0" strike="noStrike" spc="-1" dirty="0">
              <a:latin typeface="Arial"/>
            </a:endParaRPr>
          </a:p>
        </p:txBody>
      </p:sp>
      <p:sp>
        <p:nvSpPr>
          <p:cNvPr id="124"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is Fast Start 8% ?</a:t>
            </a:r>
            <a:endParaRPr lang="en-IN" sz="2000" b="0" strike="noStrike" spc="-1">
              <a:latin typeface="Arial"/>
            </a:endParaRPr>
          </a:p>
        </p:txBody>
      </p:sp>
      <p:pic>
        <p:nvPicPr>
          <p:cNvPr id="125" name="Picture 124"/>
          <p:cNvPicPr/>
          <p:nvPr/>
        </p:nvPicPr>
        <p:blipFill>
          <a:blip r:embed="rId2" cstate="print"/>
          <a:srcRect l="24404" t="16796" r="24407" b="9006"/>
          <a:stretch/>
        </p:blipFill>
        <p:spPr>
          <a:xfrm>
            <a:off x="4824000" y="3190320"/>
            <a:ext cx="3240000" cy="264168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The normal procedure to reach Bronze Director Level 5500 PV Required, If any one achieve 4500 PV in single business month they will qualify for fast start Bronze Director.  </a:t>
            </a:r>
            <a:endParaRPr lang="en-IN" sz="1600" b="0" strike="noStrike" spc="-1" dirty="0">
              <a:latin typeface="Arial"/>
            </a:endParaRPr>
          </a:p>
        </p:txBody>
      </p:sp>
      <p:sp>
        <p:nvSpPr>
          <p:cNvPr id="127"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Fast Start Bronze </a:t>
            </a:r>
            <a:r>
              <a:rPr lang="en-IN" sz="2000" b="1" strike="noStrike" spc="-1" dirty="0" smtClean="0">
                <a:solidFill>
                  <a:srgbClr val="C9211E"/>
                </a:solidFill>
                <a:latin typeface="Arial"/>
                <a:ea typeface="Microsoft YaHei"/>
              </a:rPr>
              <a:t>Director?</a:t>
            </a:r>
            <a:endParaRPr lang="en-IN" sz="2000" b="0" strike="noStrike" spc="-1" dirty="0">
              <a:latin typeface="Arial"/>
            </a:endParaRPr>
          </a:p>
        </p:txBody>
      </p:sp>
      <p:pic>
        <p:nvPicPr>
          <p:cNvPr id="128" name="Picture 127"/>
          <p:cNvPicPr/>
          <p:nvPr/>
        </p:nvPicPr>
        <p:blipFill>
          <a:blip r:embed="rId2" cstate="print"/>
          <a:srcRect l="24404" t="16796" r="24407" b="9006"/>
          <a:stretch/>
        </p:blipFill>
        <p:spPr>
          <a:xfrm>
            <a:off x="2232000" y="2376000"/>
            <a:ext cx="4238640" cy="345600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Vestige provides accumulated PV feature in its business plan which means your points will not reset to zero, it will carry forward every month and you will move forward towards your next levels based on your team performance.</a:t>
            </a:r>
            <a:endParaRPr lang="en-IN" sz="1600" b="0" strike="noStrike" spc="-1" dirty="0">
              <a:latin typeface="Arial"/>
            </a:endParaRPr>
          </a:p>
        </p:txBody>
      </p:sp>
      <p:sp>
        <p:nvSpPr>
          <p:cNvPr id="130"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is Accumulation PV ?</a:t>
            </a:r>
            <a:endParaRPr lang="en-IN" sz="2000" b="0" strike="noStrike" spc="-1">
              <a:latin typeface="Arial"/>
            </a:endParaRPr>
          </a:p>
        </p:txBody>
      </p:sp>
      <p:pic>
        <p:nvPicPr>
          <p:cNvPr id="131" name="Picture 130"/>
          <p:cNvPicPr/>
          <p:nvPr/>
        </p:nvPicPr>
        <p:blipFill>
          <a:blip r:embed="rId2" cstate="print"/>
          <a:srcRect b="11807"/>
          <a:stretch/>
        </p:blipFill>
        <p:spPr>
          <a:xfrm>
            <a:off x="0" y="2304000"/>
            <a:ext cx="9143640" cy="453564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LOB = Leadership Overriding Bonus</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LOB is payable to Silver Director and above, to qualify LOB you should have personal purchase 40 PV and 5,625 PV from single downline group.</a:t>
            </a:r>
            <a:endParaRPr lang="en-IN" sz="1600" b="0" strike="noStrike" spc="-1">
              <a:latin typeface="Arial"/>
            </a:endParaRPr>
          </a:p>
        </p:txBody>
      </p:sp>
      <p:sp>
        <p:nvSpPr>
          <p:cNvPr id="133"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LOB </a:t>
            </a:r>
            <a:r>
              <a:rPr lang="en-IN" sz="2000" b="1" strike="noStrike" spc="-1" dirty="0" smtClean="0">
                <a:solidFill>
                  <a:srgbClr val="C9211E"/>
                </a:solidFill>
                <a:latin typeface="Arial"/>
                <a:ea typeface="Microsoft YaHei"/>
              </a:rPr>
              <a:t>and who </a:t>
            </a:r>
            <a:r>
              <a:rPr lang="en-IN" sz="2000" b="1" strike="noStrike" spc="-1" dirty="0">
                <a:solidFill>
                  <a:srgbClr val="C9211E"/>
                </a:solidFill>
                <a:latin typeface="Arial"/>
                <a:ea typeface="Microsoft YaHei"/>
              </a:rPr>
              <a:t>is eligible for </a:t>
            </a:r>
            <a:r>
              <a:rPr lang="en-IN" sz="2000" b="1" strike="noStrike" spc="-1" dirty="0" smtClean="0">
                <a:solidFill>
                  <a:srgbClr val="C9211E"/>
                </a:solidFill>
                <a:latin typeface="Arial"/>
                <a:ea typeface="Microsoft YaHei"/>
              </a:rPr>
              <a:t>LOB?</a:t>
            </a:r>
            <a:endParaRPr lang="en-IN" sz="2000" b="0" strike="noStrike" spc="-1" dirty="0">
              <a:latin typeface="Arial"/>
            </a:endParaRPr>
          </a:p>
        </p:txBody>
      </p:sp>
      <p:pic>
        <p:nvPicPr>
          <p:cNvPr id="134" name="Picture 133"/>
          <p:cNvPicPr/>
          <p:nvPr/>
        </p:nvPicPr>
        <p:blipFill>
          <a:blip r:embed="rId2" cstate="print"/>
          <a:stretch/>
        </p:blipFill>
        <p:spPr>
          <a:xfrm>
            <a:off x="504000" y="2484000"/>
            <a:ext cx="8207280" cy="433332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Vestige provides Travel fund to Silver Director and above, you can use this amount for foreign trips.</a:t>
            </a:r>
            <a:endParaRPr lang="en-IN" sz="1600" b="0" strike="noStrike" spc="-1">
              <a:latin typeface="Arial"/>
            </a:endParaRPr>
          </a:p>
        </p:txBody>
      </p:sp>
      <p:sp>
        <p:nvSpPr>
          <p:cNvPr id="136"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Travel </a:t>
            </a:r>
            <a:r>
              <a:rPr lang="en-IN" sz="2000" b="1" strike="noStrike" spc="-1" dirty="0" smtClean="0">
                <a:solidFill>
                  <a:srgbClr val="C9211E"/>
                </a:solidFill>
                <a:latin typeface="Arial"/>
                <a:ea typeface="Microsoft YaHei"/>
              </a:rPr>
              <a:t>Fund?</a:t>
            </a:r>
            <a:endParaRPr lang="en-IN" sz="2000" b="0" strike="noStrike" spc="-1" dirty="0">
              <a:latin typeface="Arial"/>
            </a:endParaRPr>
          </a:p>
        </p:txBody>
      </p:sp>
      <p:pic>
        <p:nvPicPr>
          <p:cNvPr id="137" name="Picture 136"/>
          <p:cNvPicPr/>
          <p:nvPr/>
        </p:nvPicPr>
        <p:blipFill>
          <a:blip r:embed="rId2" cstate="print"/>
          <a:stretch/>
        </p:blipFill>
        <p:spPr>
          <a:xfrm>
            <a:off x="540000" y="2223360"/>
            <a:ext cx="8208000" cy="461664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	To Qualify Car Fund, you should reach Star Director Level and Maintain Star Director level for 3 Months Continuously. Then you will be getting the car fund for your life time, until you maintain your Silver Director level.</a:t>
            </a:r>
            <a:endParaRPr lang="en-IN" sz="1600" b="0" strike="noStrike" spc="-1">
              <a:latin typeface="Arial"/>
            </a:endParaRPr>
          </a:p>
        </p:txBody>
      </p:sp>
      <p:sp>
        <p:nvSpPr>
          <p:cNvPr id="139"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Car </a:t>
            </a:r>
            <a:r>
              <a:rPr lang="en-IN" sz="2000" b="1" strike="noStrike" spc="-1" dirty="0" smtClean="0">
                <a:solidFill>
                  <a:srgbClr val="C9211E"/>
                </a:solidFill>
                <a:latin typeface="Arial"/>
                <a:ea typeface="Microsoft YaHei"/>
              </a:rPr>
              <a:t>Fund? Will Vestige provide </a:t>
            </a:r>
            <a:r>
              <a:rPr lang="en-IN" sz="2000" b="1" strike="noStrike" spc="-1" dirty="0">
                <a:solidFill>
                  <a:srgbClr val="C9211E"/>
                </a:solidFill>
                <a:latin typeface="Arial"/>
                <a:ea typeface="Microsoft YaHei"/>
              </a:rPr>
              <a:t>me the </a:t>
            </a:r>
            <a:r>
              <a:rPr lang="en-IN" sz="2000" b="1" strike="noStrike" spc="-1" dirty="0" smtClean="0">
                <a:solidFill>
                  <a:srgbClr val="C9211E"/>
                </a:solidFill>
                <a:latin typeface="Arial"/>
                <a:ea typeface="Microsoft YaHei"/>
              </a:rPr>
              <a:t>car </a:t>
            </a:r>
            <a:r>
              <a:rPr lang="en-IN" sz="2000" b="1" strike="noStrike" spc="-1" dirty="0">
                <a:solidFill>
                  <a:srgbClr val="C9211E"/>
                </a:solidFill>
                <a:latin typeface="Arial"/>
                <a:ea typeface="Microsoft YaHei"/>
              </a:rPr>
              <a:t>?</a:t>
            </a:r>
            <a:endParaRPr lang="en-IN" sz="2000" b="0" strike="noStrike" spc="-1" dirty="0">
              <a:latin typeface="Arial"/>
            </a:endParaRPr>
          </a:p>
        </p:txBody>
      </p:sp>
      <p:pic>
        <p:nvPicPr>
          <p:cNvPr id="140" name="Picture 139"/>
          <p:cNvPicPr/>
          <p:nvPr/>
        </p:nvPicPr>
        <p:blipFill>
          <a:blip r:embed="rId2" cstate="print"/>
          <a:stretch/>
        </p:blipFill>
        <p:spPr>
          <a:xfrm>
            <a:off x="504000" y="2419200"/>
            <a:ext cx="8235360" cy="443880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	To Qualify House Fund, you should reach Crown Director Level and Maintain Crown Director level for 3 Months Continuously. Then you will be getting the House fund for your life time, Until  you maintain your Silver Director level.</a:t>
            </a:r>
            <a:endParaRPr lang="en-IN" sz="1600" b="0" strike="noStrike" spc="-1">
              <a:latin typeface="Arial"/>
            </a:endParaRPr>
          </a:p>
        </p:txBody>
      </p:sp>
      <p:sp>
        <p:nvSpPr>
          <p:cNvPr id="142"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House </a:t>
            </a:r>
            <a:r>
              <a:rPr lang="en-IN" sz="2000" b="1" strike="noStrike" spc="-1" dirty="0" smtClean="0">
                <a:solidFill>
                  <a:srgbClr val="C9211E"/>
                </a:solidFill>
                <a:latin typeface="Arial"/>
                <a:ea typeface="Microsoft YaHei"/>
              </a:rPr>
              <a:t>Fund? Will Vestige provide </a:t>
            </a:r>
            <a:r>
              <a:rPr lang="en-IN" sz="2000" b="1" strike="noStrike" spc="-1" dirty="0">
                <a:solidFill>
                  <a:srgbClr val="C9211E"/>
                </a:solidFill>
                <a:latin typeface="Arial"/>
                <a:ea typeface="Microsoft YaHei"/>
              </a:rPr>
              <a:t>me the </a:t>
            </a:r>
            <a:r>
              <a:rPr lang="en-IN" sz="2000" b="1" strike="noStrike" spc="-1" dirty="0" smtClean="0">
                <a:solidFill>
                  <a:srgbClr val="C9211E"/>
                </a:solidFill>
                <a:latin typeface="Arial"/>
                <a:ea typeface="Microsoft YaHei"/>
              </a:rPr>
              <a:t>house?</a:t>
            </a:r>
            <a:endParaRPr lang="en-IN" sz="2000" b="0" strike="noStrike" spc="-1" dirty="0">
              <a:latin typeface="Arial"/>
            </a:endParaRPr>
          </a:p>
        </p:txBody>
      </p:sp>
      <p:pic>
        <p:nvPicPr>
          <p:cNvPr id="143" name="Picture 142"/>
          <p:cNvPicPr/>
          <p:nvPr/>
        </p:nvPicPr>
        <p:blipFill>
          <a:blip r:embed="rId2" cstate="print"/>
          <a:stretch/>
        </p:blipFill>
        <p:spPr>
          <a:xfrm>
            <a:off x="504000" y="2664000"/>
            <a:ext cx="8199360" cy="420696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Elite Club Bonus is one of the </a:t>
            </a:r>
            <a:r>
              <a:rPr lang="en-IN" sz="1600" b="0" strike="noStrike" spc="-1" dirty="0" smtClean="0">
                <a:solidFill>
                  <a:srgbClr val="000000"/>
                </a:solidFill>
                <a:latin typeface="Arial"/>
                <a:ea typeface="Microsoft YaHei"/>
              </a:rPr>
              <a:t>new income which Vestige </a:t>
            </a:r>
            <a:r>
              <a:rPr lang="en-IN" sz="1600" b="0" strike="noStrike" spc="-1" dirty="0">
                <a:solidFill>
                  <a:srgbClr val="000000"/>
                </a:solidFill>
                <a:latin typeface="Arial"/>
                <a:ea typeface="Microsoft YaHei"/>
              </a:rPr>
              <a:t>announced from their 16</a:t>
            </a:r>
            <a:r>
              <a:rPr lang="en-IN" sz="1600" b="0" strike="noStrike" spc="-1" baseline="14000000" dirty="0">
                <a:solidFill>
                  <a:srgbClr val="000000"/>
                </a:solidFill>
                <a:latin typeface="Arial"/>
                <a:ea typeface="Microsoft YaHei"/>
              </a:rPr>
              <a:t>th</a:t>
            </a:r>
            <a:r>
              <a:rPr lang="en-IN" sz="1600" b="0" strike="noStrike" spc="-1" dirty="0">
                <a:solidFill>
                  <a:srgbClr val="000000"/>
                </a:solidFill>
                <a:latin typeface="Arial"/>
                <a:ea typeface="Microsoft YaHei"/>
              </a:rPr>
              <a:t> Anniversary, with </a:t>
            </a:r>
            <a:r>
              <a:rPr lang="en-IN" sz="1600" b="0" strike="noStrike" spc="-1" dirty="0" smtClean="0">
                <a:solidFill>
                  <a:srgbClr val="000000"/>
                </a:solidFill>
                <a:latin typeface="Arial"/>
                <a:ea typeface="Microsoft YaHei"/>
              </a:rPr>
              <a:t>maximum </a:t>
            </a:r>
            <a:r>
              <a:rPr lang="en-IN" sz="1600" b="0" strike="noStrike" spc="-1" dirty="0">
                <a:solidFill>
                  <a:srgbClr val="000000"/>
                </a:solidFill>
                <a:latin typeface="Arial"/>
                <a:ea typeface="Microsoft YaHei"/>
              </a:rPr>
              <a:t>capping Rs. 20,00,000/- </a:t>
            </a:r>
            <a:r>
              <a:rPr lang="en-IN" sz="1600" b="0" strike="noStrike" spc="-1" dirty="0" smtClean="0">
                <a:solidFill>
                  <a:srgbClr val="000000"/>
                </a:solidFill>
                <a:latin typeface="Arial"/>
                <a:ea typeface="Microsoft YaHei"/>
              </a:rPr>
              <a:t>per month</a:t>
            </a:r>
            <a:r>
              <a:rPr lang="en-IN" sz="1600" b="0" strike="noStrike" spc="-1" dirty="0">
                <a:solidFill>
                  <a:srgbClr val="000000"/>
                </a:solidFill>
                <a:latin typeface="Arial"/>
                <a:ea typeface="Microsoft YaHei"/>
              </a:rPr>
              <a:t>. DCD and DUCD are eligible for this Elite </a:t>
            </a:r>
            <a:r>
              <a:rPr lang="en-IN" sz="1600" b="0" strike="noStrike" spc="-1" dirty="0" smtClean="0">
                <a:solidFill>
                  <a:srgbClr val="000000"/>
                </a:solidFill>
                <a:latin typeface="Arial"/>
                <a:ea typeface="Microsoft YaHei"/>
              </a:rPr>
              <a:t>Club Bonus</a:t>
            </a:r>
            <a:r>
              <a:rPr lang="en-IN" sz="1600" b="0" strike="noStrike" spc="-1" dirty="0">
                <a:solidFill>
                  <a:srgbClr val="000000"/>
                </a:solidFill>
                <a:latin typeface="Arial"/>
                <a:ea typeface="Microsoft YaHei"/>
              </a:rPr>
              <a:t>. </a:t>
            </a:r>
            <a:endParaRPr lang="en-IN" sz="1600" b="0" strike="noStrike" spc="-1" dirty="0">
              <a:latin typeface="Arial"/>
            </a:endParaRPr>
          </a:p>
        </p:txBody>
      </p:sp>
      <p:sp>
        <p:nvSpPr>
          <p:cNvPr id="145"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is Elite Club </a:t>
            </a:r>
            <a:r>
              <a:rPr lang="en-IN" sz="2000" b="1" strike="noStrike" spc="-1" dirty="0" smtClean="0">
                <a:solidFill>
                  <a:srgbClr val="C9211E"/>
                </a:solidFill>
                <a:latin typeface="Arial"/>
                <a:ea typeface="Microsoft YaHei"/>
              </a:rPr>
              <a:t>Bonus? </a:t>
            </a:r>
            <a:r>
              <a:rPr lang="en-IN" sz="2000" b="1" strike="noStrike" spc="-1" dirty="0">
                <a:solidFill>
                  <a:srgbClr val="C9211E"/>
                </a:solidFill>
                <a:latin typeface="Arial"/>
                <a:ea typeface="Microsoft YaHei"/>
              </a:rPr>
              <a:t>Who is eligible for </a:t>
            </a:r>
            <a:r>
              <a:rPr lang="en-IN" sz="2000" b="1" strike="noStrike" spc="-1" dirty="0" smtClean="0">
                <a:solidFill>
                  <a:srgbClr val="C9211E"/>
                </a:solidFill>
                <a:latin typeface="Arial"/>
                <a:ea typeface="Microsoft YaHei"/>
              </a:rPr>
              <a:t>this? </a:t>
            </a:r>
            <a:endParaRPr lang="en-IN" sz="2000" b="0" strike="noStrike" spc="-1" dirty="0">
              <a:latin typeface="Arial"/>
            </a:endParaRPr>
          </a:p>
        </p:txBody>
      </p:sp>
      <p:pic>
        <p:nvPicPr>
          <p:cNvPr id="146" name="Picture 145"/>
          <p:cNvPicPr/>
          <p:nvPr/>
        </p:nvPicPr>
        <p:blipFill>
          <a:blip r:embed="rId2" cstate="print"/>
          <a:stretch/>
        </p:blipFill>
        <p:spPr>
          <a:xfrm>
            <a:off x="504000" y="2430360"/>
            <a:ext cx="8136000" cy="437364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p:cNvPicPr/>
          <p:nvPr/>
        </p:nvPicPr>
        <p:blipFill>
          <a:blip r:embed="rId2" cstate="print"/>
          <a:stretch/>
        </p:blipFill>
        <p:spPr>
          <a:xfrm>
            <a:off x="72000" y="1193040"/>
            <a:ext cx="9143640" cy="5142960"/>
          </a:xfrm>
          <a:prstGeom prst="rect">
            <a:avLst/>
          </a:prstGeom>
          <a:ln>
            <a:noFill/>
          </a:ln>
        </p:spPr>
      </p:pic>
      <p:sp>
        <p:nvSpPr>
          <p:cNvPr id="148"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smtClean="0">
                <a:solidFill>
                  <a:srgbClr val="C9211E"/>
                </a:solidFill>
                <a:latin typeface="Arial"/>
                <a:ea typeface="Microsoft YaHei"/>
              </a:rPr>
              <a:t>I forgot my password. How do I </a:t>
            </a:r>
            <a:r>
              <a:rPr lang="en-IN" sz="2000" b="1" strike="noStrike" spc="-1" dirty="0">
                <a:solidFill>
                  <a:srgbClr val="C9211E"/>
                </a:solidFill>
                <a:latin typeface="Arial"/>
                <a:ea typeface="Microsoft YaHei"/>
              </a:rPr>
              <a:t>get my </a:t>
            </a:r>
            <a:r>
              <a:rPr lang="en-IN" sz="2000" b="1" strike="noStrike" spc="-1" dirty="0" smtClean="0">
                <a:solidFill>
                  <a:srgbClr val="C9211E"/>
                </a:solidFill>
                <a:latin typeface="Arial"/>
                <a:ea typeface="Microsoft YaHei"/>
              </a:rPr>
              <a:t>password?</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432000" y="1332000"/>
            <a:ext cx="8351280" cy="27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Anyone above 18 years can join Vestige. There is no joining fee or renewals. A first purchase of 30PV is mandatory to activate your lifetime distributor ID. </a:t>
            </a:r>
            <a:endParaRPr lang="en-IN" sz="1600" b="0" strike="noStrike" spc="-1" dirty="0">
              <a:latin typeface="Arial"/>
            </a:endParaRPr>
          </a:p>
          <a:p>
            <a:pPr algn="just">
              <a:lnSpc>
                <a:spcPct val="150000"/>
              </a:lnSpc>
            </a:pPr>
            <a:endParaRPr lang="en-IN" sz="1600" b="0" strike="noStrike" spc="-1" dirty="0">
              <a:latin typeface="Arial"/>
            </a:endParaRPr>
          </a:p>
          <a:p>
            <a:pPr algn="just">
              <a:lnSpc>
                <a:spcPct val="150000"/>
              </a:lnSpc>
            </a:pPr>
            <a:r>
              <a:rPr lang="en-IN" sz="1600" b="0" strike="noStrike" spc="-1" dirty="0">
                <a:solidFill>
                  <a:srgbClr val="000000"/>
                </a:solidFill>
                <a:latin typeface="Arial"/>
                <a:ea typeface="Microsoft YaHei"/>
              </a:rPr>
              <a:t>	After registration, a unique distributor ID will be issued to you along with the password, which can be used on the official website of Vestige to check your business related information such as Profile, Points, </a:t>
            </a:r>
            <a:r>
              <a:rPr lang="en-IN" sz="1600" b="0" strike="noStrike" spc="-1" dirty="0" err="1">
                <a:solidFill>
                  <a:srgbClr val="000000"/>
                </a:solidFill>
                <a:latin typeface="Arial"/>
                <a:ea typeface="Microsoft YaHei"/>
              </a:rPr>
              <a:t>Downlines</a:t>
            </a:r>
            <a:r>
              <a:rPr lang="en-IN" sz="1600" b="0" strike="noStrike" spc="-1" dirty="0">
                <a:solidFill>
                  <a:srgbClr val="000000"/>
                </a:solidFill>
                <a:latin typeface="Arial"/>
                <a:ea typeface="Microsoft YaHei"/>
              </a:rPr>
              <a:t>, Bonus, Updated News, Training, Branches, etc.</a:t>
            </a:r>
            <a:endParaRPr lang="en-IN" sz="1600" b="0" strike="noStrike" spc="-1" dirty="0">
              <a:latin typeface="Arial"/>
            </a:endParaRPr>
          </a:p>
        </p:txBody>
      </p:sp>
      <p:sp>
        <p:nvSpPr>
          <p:cNvPr id="82"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 How to </a:t>
            </a:r>
            <a:r>
              <a:rPr lang="en-IN" sz="2000" b="1" strike="noStrike" spc="-1" dirty="0" smtClean="0">
                <a:solidFill>
                  <a:srgbClr val="C9211E"/>
                </a:solidFill>
                <a:latin typeface="Arial"/>
                <a:ea typeface="Microsoft YaHei"/>
              </a:rPr>
              <a:t>join Vestige</a:t>
            </a:r>
            <a:r>
              <a:rPr lang="en-IN" sz="2000" b="1" spc="-1" dirty="0">
                <a:solidFill>
                  <a:srgbClr val="C9211E"/>
                </a:solidFill>
                <a:latin typeface="Arial"/>
                <a:ea typeface="Microsoft YaHei"/>
              </a:rPr>
              <a:t> </a:t>
            </a:r>
            <a:r>
              <a:rPr lang="en-IN" sz="2000" b="1" spc="-1" dirty="0" smtClean="0">
                <a:solidFill>
                  <a:srgbClr val="C9211E"/>
                </a:solidFill>
                <a:latin typeface="Arial"/>
                <a:ea typeface="Microsoft YaHei"/>
              </a:rPr>
              <a:t>and</a:t>
            </a:r>
            <a:r>
              <a:rPr lang="en-IN" sz="2000" b="1" strike="noStrike" spc="-1" dirty="0" smtClean="0">
                <a:solidFill>
                  <a:srgbClr val="C9211E"/>
                </a:solidFill>
                <a:latin typeface="Arial"/>
                <a:ea typeface="Microsoft YaHei"/>
              </a:rPr>
              <a:t> what </a:t>
            </a:r>
            <a:r>
              <a:rPr lang="en-IN" sz="2000" b="1" strike="noStrike" spc="-1" dirty="0">
                <a:solidFill>
                  <a:srgbClr val="C9211E"/>
                </a:solidFill>
                <a:latin typeface="Arial"/>
                <a:ea typeface="Microsoft YaHei"/>
              </a:rPr>
              <a:t>is </a:t>
            </a:r>
            <a:r>
              <a:rPr lang="en-IN" sz="2000" b="1" strike="noStrike" spc="-1" dirty="0" smtClean="0">
                <a:solidFill>
                  <a:srgbClr val="C9211E"/>
                </a:solidFill>
                <a:latin typeface="Arial"/>
                <a:ea typeface="Microsoft YaHei"/>
              </a:rPr>
              <a:t>joining procedure?</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288000" y="1008000"/>
            <a:ext cx="8495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IN" sz="1600" b="0" strike="noStrike" spc="-1">
                <a:solidFill>
                  <a:srgbClr val="000000"/>
                </a:solidFill>
                <a:latin typeface="Arial"/>
                <a:ea typeface="Microsoft YaHei"/>
              </a:rPr>
              <a:t>Call our Toll free number : </a:t>
            </a:r>
            <a:r>
              <a:rPr lang="en-IN" sz="1600" b="1" strike="noStrike" spc="-1">
                <a:solidFill>
                  <a:srgbClr val="000000"/>
                </a:solidFill>
                <a:latin typeface="Arial"/>
                <a:ea typeface="Microsoft YaHei"/>
              </a:rPr>
              <a:t>18001023424   </a:t>
            </a:r>
            <a:r>
              <a:rPr lang="en-IN" sz="1600" b="0" strike="noStrike" spc="-1">
                <a:solidFill>
                  <a:srgbClr val="000000"/>
                </a:solidFill>
                <a:latin typeface="Arial"/>
                <a:ea typeface="Microsoft YaHei"/>
              </a:rPr>
              <a:t>or</a:t>
            </a:r>
            <a:endParaRPr lang="en-IN" sz="1600" b="0" strike="noStrike" spc="-1">
              <a:latin typeface="Arial"/>
            </a:endParaRPr>
          </a:p>
          <a:p>
            <a:pPr>
              <a:lnSpc>
                <a:spcPct val="15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Just give a missed call from your mobile number registered with Vestige and get an SMS for the service requested.</a:t>
            </a:r>
            <a:endParaRPr lang="en-IN" sz="1600" b="0" strike="noStrike" spc="-1">
              <a:latin typeface="Arial"/>
            </a:endParaRPr>
          </a:p>
          <a:p>
            <a:pPr>
              <a:lnSpc>
                <a:spcPct val="150000"/>
              </a:lnSpc>
            </a:pPr>
            <a:endParaRPr lang="en-IN" sz="1600" b="0" strike="noStrike" spc="-1">
              <a:latin typeface="Arial"/>
            </a:endParaRPr>
          </a:p>
          <a:p>
            <a:pPr>
              <a:lnSpc>
                <a:spcPct val="150000"/>
              </a:lnSpc>
            </a:pPr>
            <a:r>
              <a:rPr lang="en-IN" sz="1600" b="0" strike="noStrike" spc="-1">
                <a:solidFill>
                  <a:srgbClr val="000000"/>
                </a:solidFill>
                <a:latin typeface="Arial"/>
                <a:ea typeface="Microsoft YaHei"/>
              </a:rPr>
              <a:t>8422832156 – to know your PASSWORD</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8422832154 – to know your CURRENT MONTH BONUS</a:t>
            </a:r>
            <a:r>
              <a:rPr lang="en-IN" sz="1300" b="0" strike="noStrike" spc="-1">
                <a:solidFill>
                  <a:srgbClr val="000000"/>
                </a:solidFill>
                <a:latin typeface="Arial"/>
                <a:ea typeface="Microsoft YaHei"/>
              </a:rPr>
              <a:t> (Service Available from 13th to month end)</a:t>
            </a:r>
            <a:endParaRPr lang="en-IN" sz="1300" b="0" strike="noStrike" spc="-1">
              <a:latin typeface="Arial"/>
            </a:endParaRPr>
          </a:p>
          <a:p>
            <a:pPr>
              <a:lnSpc>
                <a:spcPct val="150000"/>
              </a:lnSpc>
            </a:pPr>
            <a:r>
              <a:rPr lang="en-IN" sz="1600" b="0" strike="noStrike" spc="-1">
                <a:solidFill>
                  <a:srgbClr val="000000"/>
                </a:solidFill>
                <a:latin typeface="Arial"/>
                <a:ea typeface="Microsoft YaHei"/>
              </a:rPr>
              <a:t>8422832155 – to know your latest updated PV</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8422832157 – to know your Monthly Schemes</a:t>
            </a:r>
            <a:endParaRPr lang="en-IN" sz="1600" b="0" strike="noStrike" spc="-1">
              <a:latin typeface="Arial"/>
            </a:endParaRPr>
          </a:p>
          <a:p>
            <a:pPr>
              <a:lnSpc>
                <a:spcPct val="150000"/>
              </a:lnSpc>
            </a:pPr>
            <a:r>
              <a:rPr lang="en-IN" sz="1600" b="0" strike="noStrike" spc="-1">
                <a:solidFill>
                  <a:srgbClr val="000000"/>
                </a:solidFill>
                <a:latin typeface="Arial"/>
                <a:ea typeface="Microsoft YaHei"/>
              </a:rPr>
              <a:t>8422832158 – to know your VOUCHERS</a:t>
            </a:r>
            <a:endParaRPr lang="en-IN" sz="1600" b="0" strike="noStrike" spc="-1">
              <a:latin typeface="Arial"/>
            </a:endParaRPr>
          </a:p>
        </p:txBody>
      </p:sp>
      <p:sp>
        <p:nvSpPr>
          <p:cNvPr id="4"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smtClean="0">
                <a:solidFill>
                  <a:srgbClr val="C9211E"/>
                </a:solidFill>
                <a:latin typeface="Arial"/>
                <a:ea typeface="Microsoft YaHei"/>
              </a:rPr>
              <a:t>I forgot my password. How do I </a:t>
            </a:r>
            <a:r>
              <a:rPr lang="en-IN" sz="2000" b="1" strike="noStrike" spc="-1" dirty="0">
                <a:solidFill>
                  <a:srgbClr val="C9211E"/>
                </a:solidFill>
                <a:latin typeface="Arial"/>
                <a:ea typeface="Microsoft YaHei"/>
              </a:rPr>
              <a:t>get my </a:t>
            </a:r>
            <a:r>
              <a:rPr lang="en-IN" sz="2000" b="1" strike="noStrike" spc="-1" dirty="0" smtClean="0">
                <a:solidFill>
                  <a:srgbClr val="C9211E"/>
                </a:solidFill>
                <a:latin typeface="Arial"/>
                <a:ea typeface="Microsoft YaHei"/>
              </a:rPr>
              <a:t>password?</a:t>
            </a:r>
            <a:endParaRPr lang="en-IN" sz="2000" b="0" strike="noStrike" spc="-1" dirty="0">
              <a:latin typeface="Arial"/>
            </a:endParaRPr>
          </a:p>
        </p:txBody>
      </p:sp>
      <p:pic>
        <p:nvPicPr>
          <p:cNvPr id="5"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88000" y="1008000"/>
            <a:ext cx="8495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en-IN" sz="1600" b="0" strike="noStrike" spc="-1" dirty="0">
                <a:solidFill>
                  <a:srgbClr val="000000"/>
                </a:solidFill>
                <a:latin typeface="Arial"/>
                <a:ea typeface="Microsoft YaHei"/>
              </a:rPr>
              <a:t>	Vestige Best Deal is the </a:t>
            </a:r>
            <a:r>
              <a:rPr lang="en-IN" sz="1600" b="0" strike="noStrike" spc="-1" dirty="0" smtClean="0">
                <a:solidFill>
                  <a:srgbClr val="000000"/>
                </a:solidFill>
                <a:latin typeface="Arial"/>
                <a:ea typeface="Microsoft YaHei"/>
              </a:rPr>
              <a:t>e-Commerce portal. Here </a:t>
            </a:r>
            <a:r>
              <a:rPr lang="en-IN" sz="1600" b="0" strike="noStrike" spc="-1" dirty="0">
                <a:solidFill>
                  <a:srgbClr val="000000"/>
                </a:solidFill>
                <a:latin typeface="Arial"/>
                <a:ea typeface="Microsoft YaHei"/>
              </a:rPr>
              <a:t>you will be </a:t>
            </a:r>
            <a:r>
              <a:rPr lang="en-IN" sz="1600" b="0" strike="noStrike" spc="-1" dirty="0" smtClean="0">
                <a:solidFill>
                  <a:srgbClr val="000000"/>
                </a:solidFill>
                <a:latin typeface="Arial"/>
                <a:ea typeface="Microsoft YaHei"/>
              </a:rPr>
              <a:t>able to find </a:t>
            </a:r>
            <a:r>
              <a:rPr lang="en-IN" sz="1600" b="0" strike="noStrike" spc="-1" dirty="0">
                <a:solidFill>
                  <a:srgbClr val="000000"/>
                </a:solidFill>
                <a:latin typeface="Arial"/>
                <a:ea typeface="Microsoft YaHei"/>
              </a:rPr>
              <a:t>maximum products which </a:t>
            </a:r>
            <a:r>
              <a:rPr lang="en-IN" sz="1600" b="0" strike="noStrike" spc="-1" dirty="0" smtClean="0">
                <a:solidFill>
                  <a:srgbClr val="000000"/>
                </a:solidFill>
                <a:latin typeface="Arial"/>
                <a:ea typeface="Microsoft YaHei"/>
              </a:rPr>
              <a:t>are available </a:t>
            </a:r>
            <a:r>
              <a:rPr lang="en-IN" sz="1600" b="0" strike="noStrike" spc="-1" dirty="0">
                <a:solidFill>
                  <a:srgbClr val="000000"/>
                </a:solidFill>
                <a:latin typeface="Arial"/>
                <a:ea typeface="Microsoft YaHei"/>
              </a:rPr>
              <a:t>in the </a:t>
            </a:r>
            <a:r>
              <a:rPr lang="en-IN" sz="1600" b="0" strike="noStrike" spc="-1" dirty="0" smtClean="0">
                <a:solidFill>
                  <a:srgbClr val="000000"/>
                </a:solidFill>
                <a:latin typeface="Arial"/>
                <a:ea typeface="Microsoft YaHei"/>
              </a:rPr>
              <a:t>market. </a:t>
            </a:r>
            <a:r>
              <a:rPr lang="en-IN" sz="1600" b="0" strike="noStrike" spc="-1" dirty="0">
                <a:solidFill>
                  <a:srgbClr val="000000"/>
                </a:solidFill>
                <a:latin typeface="Arial"/>
                <a:ea typeface="Microsoft YaHei"/>
              </a:rPr>
              <a:t>It’s an additional advantage for </a:t>
            </a:r>
            <a:r>
              <a:rPr lang="en-IN" sz="1600" b="0" strike="noStrike" spc="-1" dirty="0" smtClean="0">
                <a:solidFill>
                  <a:srgbClr val="000000"/>
                </a:solidFill>
                <a:latin typeface="Arial"/>
                <a:ea typeface="Microsoft YaHei"/>
              </a:rPr>
              <a:t>a Vestige </a:t>
            </a:r>
            <a:r>
              <a:rPr lang="en-IN" sz="1600" b="0" strike="noStrike" spc="-1" dirty="0">
                <a:solidFill>
                  <a:srgbClr val="000000"/>
                </a:solidFill>
                <a:latin typeface="Arial"/>
                <a:ea typeface="Microsoft YaHei"/>
              </a:rPr>
              <a:t>Distributor.</a:t>
            </a:r>
            <a:endParaRPr lang="en-IN" sz="1600" b="0" strike="noStrike" spc="-1" dirty="0">
              <a:latin typeface="Arial"/>
            </a:endParaRPr>
          </a:p>
        </p:txBody>
      </p:sp>
      <p:sp>
        <p:nvSpPr>
          <p:cNvPr id="152"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is Vestige Best Deal ?</a:t>
            </a:r>
            <a:endParaRPr lang="en-IN" sz="2000" b="0" strike="noStrike" spc="-1">
              <a:latin typeface="Arial"/>
            </a:endParaRPr>
          </a:p>
        </p:txBody>
      </p:sp>
      <p:pic>
        <p:nvPicPr>
          <p:cNvPr id="153" name="Picture 152"/>
          <p:cNvPicPr/>
          <p:nvPr/>
        </p:nvPicPr>
        <p:blipFill>
          <a:blip r:embed="rId2" cstate="print"/>
          <a:stretch/>
        </p:blipFill>
        <p:spPr>
          <a:xfrm>
            <a:off x="864000" y="2244960"/>
            <a:ext cx="7017120" cy="3947040"/>
          </a:xfrm>
          <a:prstGeom prst="rect">
            <a:avLst/>
          </a:prstGeom>
          <a:ln>
            <a:noFill/>
          </a:ln>
        </p:spPr>
      </p:pic>
      <p:pic>
        <p:nvPicPr>
          <p:cNvPr id="5"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4" name="CustomShape 1"/>
          <p:cNvSpPr/>
          <p:nvPr/>
        </p:nvSpPr>
        <p:spPr>
          <a:xfrm>
            <a:off x="1296000" y="1143000"/>
            <a:ext cx="6623640" cy="318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1800" b="0" strike="noStrike" spc="-1" dirty="0">
                <a:solidFill>
                  <a:srgbClr val="000000"/>
                </a:solidFill>
                <a:latin typeface="Arial"/>
                <a:ea typeface="Microsoft YaHei"/>
              </a:rPr>
              <a:t>For more details please contact your </a:t>
            </a:r>
            <a:r>
              <a:rPr lang="en-IN" sz="1800" b="0" strike="noStrike" spc="-1" dirty="0" err="1">
                <a:solidFill>
                  <a:srgbClr val="000000"/>
                </a:solidFill>
                <a:latin typeface="Arial"/>
                <a:ea typeface="Microsoft YaHei"/>
              </a:rPr>
              <a:t>Upline</a:t>
            </a:r>
            <a:r>
              <a:rPr lang="en-IN" sz="1800" b="0" strike="noStrike" spc="-1" dirty="0">
                <a:solidFill>
                  <a:srgbClr val="000000"/>
                </a:solidFill>
                <a:latin typeface="Arial"/>
                <a:ea typeface="Microsoft YaHei"/>
              </a:rPr>
              <a:t> </a:t>
            </a:r>
            <a:endParaRPr lang="en-IN" sz="1800" b="0" strike="noStrike" spc="-1" dirty="0">
              <a:latin typeface="Arial"/>
            </a:endParaRPr>
          </a:p>
          <a:p>
            <a:pPr algn="ctr">
              <a:lnSpc>
                <a:spcPct val="100000"/>
              </a:lnSpc>
            </a:pPr>
            <a:endParaRPr lang="en-IN" sz="1800" b="0" strike="noStrike" spc="-1" dirty="0">
              <a:latin typeface="Arial"/>
            </a:endParaRPr>
          </a:p>
          <a:p>
            <a:pPr algn="ctr">
              <a:lnSpc>
                <a:spcPct val="100000"/>
              </a:lnSpc>
            </a:pPr>
            <a:r>
              <a:rPr lang="en-IN" sz="1800" b="0" strike="noStrike" spc="-1" dirty="0">
                <a:solidFill>
                  <a:srgbClr val="000000"/>
                </a:solidFill>
                <a:latin typeface="Arial"/>
                <a:ea typeface="Microsoft YaHei"/>
              </a:rPr>
              <a:t>or</a:t>
            </a:r>
            <a:endParaRPr lang="en-IN" sz="1800" b="0" strike="noStrike" spc="-1" dirty="0">
              <a:latin typeface="Arial"/>
            </a:endParaRPr>
          </a:p>
          <a:p>
            <a:pPr algn="ctr">
              <a:lnSpc>
                <a:spcPct val="100000"/>
              </a:lnSpc>
            </a:pPr>
            <a:endParaRPr lang="en-IN" sz="1800" b="0" strike="noStrike" spc="-1" dirty="0">
              <a:latin typeface="Arial"/>
            </a:endParaRPr>
          </a:p>
          <a:p>
            <a:pPr algn="ctr">
              <a:lnSpc>
                <a:spcPct val="100000"/>
              </a:lnSpc>
            </a:pPr>
            <a:r>
              <a:rPr lang="en-IN" sz="1800" b="0" strike="noStrike" spc="-1" dirty="0">
                <a:solidFill>
                  <a:srgbClr val="000000"/>
                </a:solidFill>
                <a:latin typeface="Arial"/>
                <a:ea typeface="Microsoft YaHei"/>
              </a:rPr>
              <a:t>Contact the person who shared this presentation with you</a:t>
            </a:r>
            <a:r>
              <a:rPr lang="en-IN" sz="1800" b="0" strike="noStrike" spc="-1" dirty="0" smtClean="0">
                <a:solidFill>
                  <a:srgbClr val="000000"/>
                </a:solidFill>
                <a:latin typeface="Arial"/>
                <a:ea typeface="Microsoft YaHei"/>
              </a:rPr>
              <a:t>.</a:t>
            </a:r>
          </a:p>
          <a:p>
            <a:pPr algn="ctr">
              <a:lnSpc>
                <a:spcPct val="100000"/>
              </a:lnSpc>
            </a:pPr>
            <a:endParaRPr lang="en-IN" spc="-1" dirty="0">
              <a:solidFill>
                <a:srgbClr val="000000"/>
              </a:solidFill>
              <a:latin typeface="Arial"/>
              <a:ea typeface="Microsoft YaHei"/>
            </a:endParaRPr>
          </a:p>
          <a:p>
            <a:pPr algn="ctr">
              <a:lnSpc>
                <a:spcPct val="100000"/>
              </a:lnSpc>
            </a:pPr>
            <a:endParaRPr lang="en-IN" sz="1800" b="0" strike="noStrike" spc="-1" dirty="0" smtClean="0">
              <a:solidFill>
                <a:srgbClr val="000000"/>
              </a:solidFill>
              <a:latin typeface="Arial"/>
              <a:ea typeface="Microsoft YaHei"/>
            </a:endParaRPr>
          </a:p>
          <a:p>
            <a:pPr algn="ctr">
              <a:lnSpc>
                <a:spcPct val="100000"/>
              </a:lnSpc>
            </a:pPr>
            <a:endParaRPr lang="en-IN" sz="1800" b="0" strike="noStrike" spc="-1" dirty="0" smtClean="0">
              <a:solidFill>
                <a:srgbClr val="000000"/>
              </a:solidFill>
              <a:latin typeface="Arial"/>
              <a:ea typeface="Microsoft YaHei"/>
            </a:endParaRPr>
          </a:p>
          <a:p>
            <a:pPr algn="ctr">
              <a:lnSpc>
                <a:spcPct val="100000"/>
              </a:lnSpc>
            </a:pPr>
            <a:endParaRPr lang="en-IN" spc="-1" dirty="0">
              <a:solidFill>
                <a:srgbClr val="000000"/>
              </a:solidFill>
              <a:latin typeface="Arial"/>
              <a:ea typeface="Microsoft YaHei"/>
            </a:endParaRPr>
          </a:p>
          <a:p>
            <a:pPr algn="ctr">
              <a:lnSpc>
                <a:spcPct val="100000"/>
              </a:lnSpc>
            </a:pPr>
            <a:endParaRPr lang="en-IN" sz="1800" b="0" strike="noStrike" spc="-1" dirty="0" smtClean="0">
              <a:solidFill>
                <a:srgbClr val="000000"/>
              </a:solidFill>
              <a:latin typeface="Arial"/>
              <a:ea typeface="Microsoft YaHei"/>
            </a:endParaRPr>
          </a:p>
          <a:p>
            <a:pPr algn="ctr">
              <a:lnSpc>
                <a:spcPct val="100000"/>
              </a:lnSpc>
            </a:pPr>
            <a:endParaRPr lang="en-IN" spc="-1" dirty="0">
              <a:solidFill>
                <a:srgbClr val="000000"/>
              </a:solidFill>
              <a:latin typeface="Arial"/>
              <a:ea typeface="Microsoft YaHei"/>
            </a:endParaRPr>
          </a:p>
          <a:p>
            <a:pPr algn="ctr">
              <a:lnSpc>
                <a:spcPct val="100000"/>
              </a:lnSpc>
            </a:pPr>
            <a:r>
              <a:rPr lang="en-IN" sz="1800" b="1" strike="noStrike" spc="-1" dirty="0" smtClean="0">
                <a:solidFill>
                  <a:srgbClr val="000000"/>
                </a:solidFill>
                <a:latin typeface="Arial"/>
                <a:ea typeface="Microsoft YaHei"/>
              </a:rPr>
              <a:t>Website: </a:t>
            </a:r>
            <a:r>
              <a:rPr lang="en-IN" sz="1800" b="0" strike="noStrike" spc="-1" dirty="0" smtClean="0">
                <a:solidFill>
                  <a:srgbClr val="000000"/>
                </a:solidFill>
                <a:latin typeface="Arial"/>
                <a:ea typeface="Microsoft YaHei"/>
                <a:hlinkClick r:id="rId3"/>
              </a:rPr>
              <a:t>http://www.vonlineteam.com</a:t>
            </a:r>
            <a:endParaRPr lang="en-IN" sz="1800" b="0" strike="noStrike" spc="-1" dirty="0" smtClean="0">
              <a:solidFill>
                <a:srgbClr val="000000"/>
              </a:solidFill>
              <a:latin typeface="Arial"/>
              <a:ea typeface="Microsoft YaHei"/>
            </a:endParaRPr>
          </a:p>
          <a:p>
            <a:pPr algn="ctr">
              <a:lnSpc>
                <a:spcPct val="100000"/>
              </a:lnSpc>
            </a:pPr>
            <a:r>
              <a:rPr lang="en-IN" b="1" spc="-1" dirty="0" err="1" smtClean="0">
                <a:solidFill>
                  <a:srgbClr val="000000"/>
                </a:solidFill>
                <a:latin typeface="Arial"/>
                <a:ea typeface="Microsoft YaHei"/>
              </a:rPr>
              <a:t>Facebook</a:t>
            </a:r>
            <a:r>
              <a:rPr lang="en-IN" b="1" spc="-1" dirty="0" smtClean="0">
                <a:solidFill>
                  <a:srgbClr val="000000"/>
                </a:solidFill>
                <a:latin typeface="Arial"/>
                <a:ea typeface="Microsoft YaHei"/>
              </a:rPr>
              <a:t>: </a:t>
            </a:r>
            <a:r>
              <a:rPr lang="en-IN" spc="-1" dirty="0" smtClean="0">
                <a:solidFill>
                  <a:srgbClr val="000000"/>
                </a:solidFill>
                <a:latin typeface="Arial"/>
                <a:ea typeface="Microsoft YaHei"/>
                <a:hlinkClick r:id="rId4"/>
              </a:rPr>
              <a:t>https://www.facebook.com/vonlineteam</a:t>
            </a:r>
            <a:endParaRPr lang="en-IN" spc="-1" dirty="0" smtClean="0">
              <a:solidFill>
                <a:srgbClr val="000000"/>
              </a:solidFill>
              <a:latin typeface="Arial"/>
              <a:ea typeface="Microsoft YaHei"/>
            </a:endParaRPr>
          </a:p>
          <a:p>
            <a:pPr algn="ctr">
              <a:lnSpc>
                <a:spcPct val="100000"/>
              </a:lnSpc>
            </a:pPr>
            <a:r>
              <a:rPr lang="en-IN" sz="1800" b="1" strike="noStrike" spc="-1" dirty="0" err="1" smtClean="0">
                <a:solidFill>
                  <a:srgbClr val="000000"/>
                </a:solidFill>
                <a:latin typeface="Arial"/>
                <a:ea typeface="Microsoft YaHei"/>
              </a:rPr>
              <a:t>Instagram</a:t>
            </a:r>
            <a:r>
              <a:rPr lang="en-IN" sz="1800" b="1" strike="noStrike" spc="-1" dirty="0" smtClean="0">
                <a:solidFill>
                  <a:srgbClr val="000000"/>
                </a:solidFill>
                <a:latin typeface="Arial"/>
                <a:ea typeface="Microsoft YaHei"/>
              </a:rPr>
              <a:t>: </a:t>
            </a:r>
            <a:r>
              <a:rPr lang="en-IN" sz="1800" b="0" strike="noStrike" spc="-1" dirty="0" smtClean="0">
                <a:solidFill>
                  <a:srgbClr val="000000"/>
                </a:solidFill>
                <a:latin typeface="Arial"/>
                <a:ea typeface="Microsoft YaHei"/>
                <a:hlinkClick r:id="rId5"/>
              </a:rPr>
              <a:t>https://www.instagram.com/vonlineteam</a:t>
            </a:r>
            <a:endParaRPr lang="en-IN" sz="1800" b="0" strike="noStrike" spc="-1" dirty="0" smtClean="0">
              <a:solidFill>
                <a:srgbClr val="000000"/>
              </a:solidFill>
              <a:latin typeface="Arial"/>
              <a:ea typeface="Microsoft YaHei"/>
            </a:endParaRPr>
          </a:p>
          <a:p>
            <a:pPr algn="ctr">
              <a:lnSpc>
                <a:spcPct val="100000"/>
              </a:lnSpc>
            </a:pPr>
            <a:r>
              <a:rPr lang="en-IN" b="1" spc="-1" dirty="0" smtClean="0">
                <a:solidFill>
                  <a:srgbClr val="000000"/>
                </a:solidFill>
                <a:latin typeface="Arial"/>
                <a:ea typeface="Microsoft YaHei"/>
              </a:rPr>
              <a:t>YouTube: </a:t>
            </a:r>
            <a:r>
              <a:rPr lang="en-IN" spc="-1" dirty="0" smtClean="0">
                <a:solidFill>
                  <a:srgbClr val="000000"/>
                </a:solidFill>
                <a:latin typeface="Arial"/>
                <a:ea typeface="Microsoft YaHei"/>
                <a:hlinkClick r:id="rId6"/>
              </a:rPr>
              <a:t>https://www.youtube.com/vonlineteam</a:t>
            </a:r>
            <a:endParaRPr lang="en-IN" spc="-1" dirty="0" smtClean="0">
              <a:solidFill>
                <a:srgbClr val="000000"/>
              </a:solidFill>
              <a:latin typeface="Arial"/>
              <a:ea typeface="Microsoft YaHei"/>
            </a:endParaRPr>
          </a:p>
          <a:p>
            <a:pPr algn="ctr">
              <a:lnSpc>
                <a:spcPct val="100000"/>
              </a:lnSpc>
            </a:pPr>
            <a:endParaRPr lang="en-IN" sz="1800" b="0" strike="noStrike" spc="-1" dirty="0">
              <a:latin typeface="Arial"/>
            </a:endParaRPr>
          </a:p>
        </p:txBody>
      </p:sp>
      <p:pic>
        <p:nvPicPr>
          <p:cNvPr id="3" name="Picture 2" descr="C:\Users\sysadmin\Downloads\vestige-logo.png"/>
          <p:cNvPicPr>
            <a:picLocks noChangeAspect="1" noChangeArrowheads="1"/>
          </p:cNvPicPr>
          <p:nvPr/>
        </p:nvPicPr>
        <p:blipFill>
          <a:blip r:embed="rId7"/>
          <a:srcRect/>
          <a:stretch>
            <a:fillRect/>
          </a:stretch>
        </p:blipFill>
        <p:spPr bwMode="auto">
          <a:xfrm>
            <a:off x="3962400" y="2819400"/>
            <a:ext cx="1295400" cy="12954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 name="Picture 2" descr="C:\Users\sysadmin\Downloads\vestige-logo.png"/>
          <p:cNvPicPr>
            <a:picLocks noChangeAspect="1" noChangeArrowheads="1"/>
          </p:cNvPicPr>
          <p:nvPr/>
        </p:nvPicPr>
        <p:blipFill>
          <a:blip r:embed="rId3"/>
          <a:srcRect/>
          <a:stretch>
            <a:fillRect/>
          </a:stretch>
        </p:blipFill>
        <p:spPr bwMode="auto">
          <a:xfrm>
            <a:off x="2895600" y="1295400"/>
            <a:ext cx="3200400" cy="3200400"/>
          </a:xfrm>
          <a:prstGeom prst="rect">
            <a:avLst/>
          </a:prstGeom>
          <a:noFill/>
        </p:spPr>
      </p:pic>
      <p:sp>
        <p:nvSpPr>
          <p:cNvPr id="155" name="CustomShape 1"/>
          <p:cNvSpPr/>
          <p:nvPr/>
        </p:nvSpPr>
        <p:spPr>
          <a:xfrm>
            <a:off x="0" y="4604640"/>
            <a:ext cx="9144000" cy="72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IN" sz="4800" b="0" strike="noStrike" spc="-1" dirty="0">
                <a:solidFill>
                  <a:srgbClr val="000000"/>
                </a:solidFill>
                <a:latin typeface="Arial"/>
                <a:ea typeface="DejaVu Sans"/>
              </a:rPr>
              <a:t>Thank You</a:t>
            </a:r>
            <a:endParaRPr lang="en-IN" sz="48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are the type of income available in Vestige ?</a:t>
            </a:r>
            <a:endParaRPr lang="en-IN" sz="2000" b="0" strike="noStrike" spc="-1">
              <a:latin typeface="Arial"/>
            </a:endParaRPr>
          </a:p>
        </p:txBody>
      </p:sp>
      <p:pic>
        <p:nvPicPr>
          <p:cNvPr id="84" name="Picture 83"/>
          <p:cNvPicPr/>
          <p:nvPr/>
        </p:nvPicPr>
        <p:blipFill>
          <a:blip r:embed="rId2" cstate="print"/>
          <a:stretch/>
        </p:blipFill>
        <p:spPr>
          <a:xfrm>
            <a:off x="360" y="1229040"/>
            <a:ext cx="9143640" cy="5142960"/>
          </a:xfrm>
          <a:prstGeom prst="rect">
            <a:avLst/>
          </a:prstGeom>
          <a:ln>
            <a:noFill/>
          </a:ln>
        </p:spPr>
      </p:pic>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What are the level in Vestige ?</a:t>
            </a:r>
            <a:endParaRPr lang="en-IN" sz="2000" b="0" strike="noStrike" spc="-1">
              <a:latin typeface="Arial"/>
            </a:endParaRPr>
          </a:p>
        </p:txBody>
      </p:sp>
      <p:graphicFrame>
        <p:nvGraphicFramePr>
          <p:cNvPr id="86" name="Table 2"/>
          <p:cNvGraphicFramePr/>
          <p:nvPr/>
        </p:nvGraphicFramePr>
        <p:xfrm>
          <a:off x="1440000" y="1175040"/>
          <a:ext cx="5544000" cy="4985136"/>
        </p:xfrm>
        <a:graphic>
          <a:graphicData uri="http://schemas.openxmlformats.org/drawingml/2006/table">
            <a:tbl>
              <a:tblPr/>
              <a:tblGrid>
                <a:gridCol w="4224600"/>
                <a:gridCol w="1319400"/>
              </a:tblGrid>
              <a:tr h="456840">
                <a:tc>
                  <a:txBody>
                    <a:bodyPr/>
                    <a:lstStyle/>
                    <a:p>
                      <a:pPr>
                        <a:lnSpc>
                          <a:spcPct val="150000"/>
                        </a:lnSpc>
                      </a:pPr>
                      <a:r>
                        <a:rPr lang="en-IN" sz="1800" b="0" strike="noStrike" spc="-1">
                          <a:latin typeface="Arial"/>
                        </a:rPr>
                        <a:t>Level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15000"/>
                        </a:lnSpc>
                      </a:pPr>
                      <a:r>
                        <a:rPr lang="en-IN" sz="1800" b="0" strike="noStrike" spc="-1">
                          <a:latin typeface="Arial"/>
                        </a:rPr>
                        <a:t>Director Group</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56840">
                <a:tc>
                  <a:txBody>
                    <a:bodyPr/>
                    <a:lstStyle/>
                    <a:p>
                      <a:pPr>
                        <a:lnSpc>
                          <a:spcPct val="115000"/>
                        </a:lnSpc>
                      </a:pPr>
                      <a:r>
                        <a:rPr lang="en-IN" sz="1800" b="0" strike="noStrike" spc="-1">
                          <a:latin typeface="Arial"/>
                        </a:rPr>
                        <a:t>Bronze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56840">
                <a:tc>
                  <a:txBody>
                    <a:bodyPr/>
                    <a:lstStyle/>
                    <a:p>
                      <a:pPr>
                        <a:lnSpc>
                          <a:spcPct val="115000"/>
                        </a:lnSpc>
                      </a:pPr>
                      <a:r>
                        <a:rPr lang="en-IN" sz="1800" b="0" strike="noStrike" spc="-1">
                          <a:latin typeface="Arial"/>
                        </a:rPr>
                        <a:t>Silver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15000"/>
                        </a:lnSpc>
                      </a:pPr>
                      <a:r>
                        <a:rPr lang="en-IN" sz="1800" b="0" strike="noStrike" spc="-1">
                          <a:latin typeface="Arial"/>
                        </a:rPr>
                        <a:t>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78440">
                <a:tc>
                  <a:txBody>
                    <a:bodyPr/>
                    <a:lstStyle/>
                    <a:p>
                      <a:pPr>
                        <a:lnSpc>
                          <a:spcPct val="115000"/>
                        </a:lnSpc>
                      </a:pPr>
                      <a:r>
                        <a:rPr lang="en-IN" sz="1800" b="0" strike="noStrike" spc="-1">
                          <a:latin typeface="Arial"/>
                        </a:rPr>
                        <a:t>Gold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IN"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78440">
                <a:tc>
                  <a:txBody>
                    <a:bodyPr/>
                    <a:lstStyle/>
                    <a:p>
                      <a:r>
                        <a:rPr lang="en-IN" sz="1800" b="0" strike="noStrike" spc="-1">
                          <a:latin typeface="Arial"/>
                        </a:rPr>
                        <a:t>Star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15000"/>
                        </a:lnSpc>
                      </a:pPr>
                      <a:r>
                        <a:rPr lang="en-IN"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78440">
                <a:tc>
                  <a:txBody>
                    <a:bodyPr/>
                    <a:lstStyle/>
                    <a:p>
                      <a:r>
                        <a:rPr lang="en-IN" sz="1800" b="0" strike="noStrike" spc="-1">
                          <a:latin typeface="Arial"/>
                        </a:rPr>
                        <a:t>Diamond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IN"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78440">
                <a:tc>
                  <a:txBody>
                    <a:bodyPr/>
                    <a:lstStyle/>
                    <a:p>
                      <a:r>
                        <a:rPr lang="en-IN" sz="1800" b="0" strike="noStrike" spc="-1">
                          <a:latin typeface="Arial"/>
                        </a:rPr>
                        <a:t>Crown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15000"/>
                        </a:lnSpc>
                      </a:pPr>
                      <a:r>
                        <a:rPr lang="en-IN" sz="1800" b="0" strike="noStrike" spc="-1">
                          <a:latin typeface="Arial"/>
                        </a:rPr>
                        <a:t>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78440">
                <a:tc>
                  <a:txBody>
                    <a:bodyPr/>
                    <a:lstStyle/>
                    <a:p>
                      <a:r>
                        <a:rPr lang="en-IN" sz="1800" b="0" strike="noStrike" spc="-1">
                          <a:latin typeface="Arial"/>
                        </a:rPr>
                        <a:t>Universal Crown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IN" sz="1800" b="0" strike="noStrike" spc="-1">
                          <a:latin typeface="Arial"/>
                        </a:rPr>
                        <a:t>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78440">
                <a:tc>
                  <a:txBody>
                    <a:bodyPr/>
                    <a:lstStyle/>
                    <a:p>
                      <a:r>
                        <a:rPr lang="en-IN" sz="1800" b="0" strike="noStrike" spc="-1">
                          <a:latin typeface="Arial"/>
                        </a:rPr>
                        <a:t>Double Crown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15000"/>
                        </a:lnSpc>
                      </a:pPr>
                      <a:r>
                        <a:rPr lang="en-IN" sz="1800" b="0" strike="noStrike" spc="-1">
                          <a:latin typeface="Arial"/>
                        </a:rPr>
                        <a:t>12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78440">
                <a:tc>
                  <a:txBody>
                    <a:bodyPr/>
                    <a:lstStyle/>
                    <a:p>
                      <a:r>
                        <a:rPr lang="en-IN" sz="1800" b="0" strike="noStrike" spc="-1">
                          <a:latin typeface="Arial"/>
                        </a:rPr>
                        <a:t>Double Universal Crown Director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IN" sz="1800" b="0" strike="noStrike" spc="-1">
                          <a:latin typeface="Arial"/>
                        </a:rPr>
                        <a:t>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p:cNvPicPr/>
          <p:nvPr/>
        </p:nvPicPr>
        <p:blipFill>
          <a:blip r:embed="rId2" cstate="print"/>
          <a:stretch/>
        </p:blipFill>
        <p:spPr>
          <a:xfrm>
            <a:off x="0" y="1224000"/>
            <a:ext cx="9143640" cy="5142960"/>
          </a:xfrm>
          <a:prstGeom prst="rect">
            <a:avLst/>
          </a:prstGeom>
          <a:ln>
            <a:noFill/>
          </a:ln>
        </p:spPr>
      </p:pic>
      <p:sp>
        <p:nvSpPr>
          <p:cNvPr id="88" name="CustomShape 1"/>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a:solidFill>
                  <a:srgbClr val="C9211E"/>
                </a:solidFill>
                <a:latin typeface="Arial"/>
                <a:ea typeface="Microsoft YaHei"/>
              </a:rPr>
              <a:t>Do we have Mobile app for Vestige ?</a:t>
            </a:r>
            <a:endParaRPr lang="en-IN" sz="2000" b="0" strike="noStrike" spc="-1">
              <a:latin typeface="Arial"/>
            </a:endParaRPr>
          </a:p>
        </p:txBody>
      </p:sp>
      <p:pic>
        <p:nvPicPr>
          <p:cNvPr id="4" name="Picture 2" descr="C:\Users\sysadmin\Downloads\vestige-logo.png"/>
          <p:cNvPicPr>
            <a:picLocks noChangeAspect="1" noChangeArrowheads="1"/>
          </p:cNvPicPr>
          <p:nvPr/>
        </p:nvPicPr>
        <p:blipFill>
          <a:blip r:embed="rId3"/>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360000" y="1008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IN" sz="1600" b="1" strike="noStrike" spc="-1">
                <a:solidFill>
                  <a:srgbClr val="000000"/>
                </a:solidFill>
                <a:latin typeface="Arial"/>
                <a:ea typeface="Microsoft YaHei"/>
              </a:rPr>
              <a:t>1. Vestige Online Shopping App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0" u="sng" strike="noStrike" spc="-1">
                <a:solidFill>
                  <a:srgbClr val="0000FF"/>
                </a:solidFill>
                <a:uFillTx/>
                <a:latin typeface="Arial"/>
                <a:ea typeface="Microsoft YaHei"/>
                <a:hlinkClick r:id="rId2"/>
              </a:rPr>
              <a:t>https://play.google.com/store/apps/details?id=com.vestigeshopping&amp;hl=en</a:t>
            </a:r>
            <a:r>
              <a:rPr lang="en-IN" sz="1600" b="0" strike="noStrike" spc="-1">
                <a:solidFill>
                  <a:srgbClr val="000000"/>
                </a:solidFill>
                <a:latin typeface="Arial"/>
                <a:ea typeface="Microsoft YaHei"/>
              </a:rPr>
              <a:t>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1" strike="noStrike" spc="-1">
                <a:solidFill>
                  <a:srgbClr val="000000"/>
                </a:solidFill>
                <a:latin typeface="Arial"/>
                <a:ea typeface="Microsoft YaHei"/>
              </a:rPr>
              <a:t>2. Vestige POS</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0" u="sng" strike="noStrike" spc="-1">
                <a:solidFill>
                  <a:srgbClr val="0000FF"/>
                </a:solidFill>
                <a:uFillTx/>
                <a:latin typeface="Arial"/>
                <a:ea typeface="Microsoft YaHei"/>
                <a:hlinkClick r:id="rId3"/>
              </a:rPr>
              <a:t>https://play.google.com/store/apps/details?id=com.vestige.ui.webandroidpos&amp;hl=en</a:t>
            </a:r>
            <a:r>
              <a:rPr lang="en-IN" sz="1600" b="0" strike="noStrike" spc="-1">
                <a:solidFill>
                  <a:srgbClr val="000000"/>
                </a:solidFill>
                <a:latin typeface="Arial"/>
                <a:ea typeface="Microsoft YaHei"/>
              </a:rPr>
              <a:t>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1" strike="noStrike" spc="-1">
                <a:solidFill>
                  <a:srgbClr val="000000"/>
                </a:solidFill>
                <a:latin typeface="Arial"/>
                <a:ea typeface="Microsoft YaHei"/>
              </a:rPr>
              <a:t>3. Vestige Best Deal</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0" u="sng" strike="noStrike" spc="-1">
                <a:solidFill>
                  <a:srgbClr val="0000FF"/>
                </a:solidFill>
                <a:uFillTx/>
                <a:latin typeface="Arial"/>
                <a:ea typeface="Microsoft YaHei"/>
                <a:hlinkClick r:id="rId4"/>
              </a:rPr>
              <a:t>https://play.google.com/store/apps/details?id=com.myvestige.vestigedeal&amp;hl=en</a:t>
            </a:r>
            <a:r>
              <a:rPr lang="en-IN" sz="1600" b="0" strike="noStrike" spc="-1">
                <a:solidFill>
                  <a:srgbClr val="000000"/>
                </a:solidFill>
                <a:latin typeface="Arial"/>
                <a:ea typeface="Microsoft YaHei"/>
              </a:rPr>
              <a:t>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1" strike="noStrike" spc="-1">
                <a:solidFill>
                  <a:srgbClr val="000000"/>
                </a:solidFill>
                <a:latin typeface="Arial"/>
                <a:ea typeface="Microsoft YaHei"/>
              </a:rPr>
              <a:t>4. You can place online Order and Online Joining, Update DAF and KYC through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0" u="sng" strike="noStrike" spc="-1">
                <a:solidFill>
                  <a:srgbClr val="0000FF"/>
                </a:solidFill>
                <a:uFillTx/>
                <a:latin typeface="Arial"/>
                <a:ea typeface="Microsoft YaHei"/>
                <a:hlinkClick r:id="rId5"/>
              </a:rPr>
              <a:t>https://shop.myvestige.com/</a:t>
            </a:r>
            <a:r>
              <a:rPr lang="en-IN" sz="1600" b="0" strike="noStrike" spc="-1">
                <a:solidFill>
                  <a:srgbClr val="000000"/>
                </a:solidFill>
                <a:latin typeface="Arial"/>
                <a:ea typeface="Microsoft YaHei"/>
              </a:rPr>
              <a:t> </a:t>
            </a:r>
            <a:endParaRPr lang="en-IN" sz="1600" b="0" strike="noStrike" spc="-1">
              <a:latin typeface="Arial"/>
            </a:endParaRPr>
          </a:p>
          <a:p>
            <a:pPr>
              <a:lnSpc>
                <a:spcPct val="100000"/>
              </a:lnSpc>
            </a:pPr>
            <a:endParaRPr lang="en-IN" sz="1600" b="0" strike="noStrike" spc="-1">
              <a:latin typeface="Arial"/>
            </a:endParaRPr>
          </a:p>
          <a:p>
            <a:pPr>
              <a:lnSpc>
                <a:spcPct val="100000"/>
              </a:lnSpc>
            </a:pPr>
            <a:r>
              <a:rPr lang="en-IN" sz="1600" b="0" strike="noStrike" spc="-1">
                <a:solidFill>
                  <a:srgbClr val="000000"/>
                </a:solidFill>
                <a:latin typeface="Arial"/>
                <a:ea typeface="Microsoft YaHei"/>
              </a:rPr>
              <a:t>You can login using your Distributor ID and Password </a:t>
            </a:r>
            <a:endParaRPr lang="en-IN" sz="1600" b="0" strike="noStrike" spc="-1">
              <a:latin typeface="Arial"/>
            </a:endParaRPr>
          </a:p>
        </p:txBody>
      </p:sp>
      <p:sp>
        <p:nvSpPr>
          <p:cNvPr id="90"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What are the Mobile app </a:t>
            </a:r>
            <a:r>
              <a:rPr lang="en-IN" sz="2000" b="1" strike="noStrike" spc="-1" dirty="0" smtClean="0">
                <a:solidFill>
                  <a:srgbClr val="C9211E"/>
                </a:solidFill>
                <a:latin typeface="Arial"/>
                <a:ea typeface="Microsoft YaHei"/>
              </a:rPr>
              <a:t>that I </a:t>
            </a:r>
            <a:r>
              <a:rPr lang="en-IN" sz="2000" b="1" strike="noStrike" spc="-1" dirty="0">
                <a:solidFill>
                  <a:srgbClr val="C9211E"/>
                </a:solidFill>
                <a:latin typeface="Arial"/>
                <a:ea typeface="Microsoft YaHei"/>
              </a:rPr>
              <a:t>need to </a:t>
            </a:r>
            <a:r>
              <a:rPr lang="en-IN" sz="2000" b="1" strike="noStrike" spc="-1" dirty="0" smtClean="0">
                <a:solidFill>
                  <a:srgbClr val="C9211E"/>
                </a:solidFill>
                <a:latin typeface="Arial"/>
                <a:ea typeface="Microsoft YaHei"/>
              </a:rPr>
              <a:t>install </a:t>
            </a:r>
            <a:r>
              <a:rPr lang="en-IN" sz="2000" b="1" strike="noStrike" spc="-1" dirty="0">
                <a:solidFill>
                  <a:srgbClr val="C9211E"/>
                </a:solidFill>
                <a:latin typeface="Arial"/>
                <a:ea typeface="Microsoft YaHei"/>
              </a:rPr>
              <a:t>for </a:t>
            </a:r>
            <a:r>
              <a:rPr lang="en-IN" sz="2000" b="1" strike="noStrike" spc="-1" dirty="0" smtClean="0">
                <a:solidFill>
                  <a:srgbClr val="C9211E"/>
                </a:solidFill>
                <a:latin typeface="Arial"/>
                <a:ea typeface="Microsoft YaHei"/>
              </a:rPr>
              <a:t>Vestige? </a:t>
            </a:r>
            <a:endParaRPr lang="en-IN" sz="2000" b="0" strike="noStrike" spc="-1" dirty="0">
              <a:latin typeface="Arial"/>
            </a:endParaRPr>
          </a:p>
        </p:txBody>
      </p:sp>
      <p:pic>
        <p:nvPicPr>
          <p:cNvPr id="91" name="Picture 90"/>
          <p:cNvPicPr/>
          <p:nvPr/>
        </p:nvPicPr>
        <p:blipFill>
          <a:blip r:embed="rId6"/>
          <a:stretch/>
        </p:blipFill>
        <p:spPr>
          <a:xfrm>
            <a:off x="2232000" y="5256000"/>
            <a:ext cx="1008000" cy="1008000"/>
          </a:xfrm>
          <a:prstGeom prst="rect">
            <a:avLst/>
          </a:prstGeom>
          <a:ln>
            <a:noFill/>
          </a:ln>
        </p:spPr>
      </p:pic>
      <p:pic>
        <p:nvPicPr>
          <p:cNvPr id="92" name="Picture 91"/>
          <p:cNvPicPr/>
          <p:nvPr/>
        </p:nvPicPr>
        <p:blipFill>
          <a:blip r:embed="rId7"/>
          <a:stretch/>
        </p:blipFill>
        <p:spPr>
          <a:xfrm>
            <a:off x="3600000" y="5256000"/>
            <a:ext cx="1008000" cy="1008000"/>
          </a:xfrm>
          <a:prstGeom prst="rect">
            <a:avLst/>
          </a:prstGeom>
          <a:ln>
            <a:noFill/>
          </a:ln>
        </p:spPr>
      </p:pic>
      <p:pic>
        <p:nvPicPr>
          <p:cNvPr id="93" name="Picture 92"/>
          <p:cNvPicPr/>
          <p:nvPr/>
        </p:nvPicPr>
        <p:blipFill>
          <a:blip r:embed="rId8"/>
          <a:srcRect l="8688" t="14803" r="7297" b="16929"/>
          <a:stretch/>
        </p:blipFill>
        <p:spPr>
          <a:xfrm>
            <a:off x="4951800" y="5256000"/>
            <a:ext cx="1240200" cy="1007640"/>
          </a:xfrm>
          <a:prstGeom prst="rect">
            <a:avLst/>
          </a:prstGeom>
          <a:ln>
            <a:noFill/>
          </a:ln>
        </p:spPr>
      </p:pic>
      <p:pic>
        <p:nvPicPr>
          <p:cNvPr id="7" name="Picture 2" descr="C:\Users\sysadmin\Downloads\vestige-logo.png"/>
          <p:cNvPicPr>
            <a:picLocks noChangeAspect="1" noChangeArrowheads="1"/>
          </p:cNvPicPr>
          <p:nvPr/>
        </p:nvPicPr>
        <p:blipFill>
          <a:blip r:embed="rId9"/>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32000" y="1152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600" b="0" strike="noStrike" spc="-1">
                <a:solidFill>
                  <a:srgbClr val="000000"/>
                </a:solidFill>
                <a:latin typeface="Arial"/>
                <a:ea typeface="Microsoft YaHei"/>
              </a:rPr>
              <a:t>No. There is no renewal, It is a life time ID.</a:t>
            </a:r>
            <a:endParaRPr lang="en-IN" sz="1600" b="0" strike="noStrike" spc="-1">
              <a:latin typeface="Arial"/>
            </a:endParaRPr>
          </a:p>
        </p:txBody>
      </p:sp>
      <p:sp>
        <p:nvSpPr>
          <p:cNvPr id="95"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Do </a:t>
            </a:r>
            <a:r>
              <a:rPr lang="en-IN" sz="2000" b="1" strike="noStrike" spc="-1" dirty="0" smtClean="0">
                <a:solidFill>
                  <a:srgbClr val="C9211E"/>
                </a:solidFill>
                <a:latin typeface="Arial"/>
                <a:ea typeface="Microsoft YaHei"/>
              </a:rPr>
              <a:t>I </a:t>
            </a:r>
            <a:r>
              <a:rPr lang="en-IN" sz="2000" b="1" strike="noStrike" spc="-1" dirty="0">
                <a:solidFill>
                  <a:srgbClr val="C9211E"/>
                </a:solidFill>
                <a:latin typeface="Arial"/>
                <a:ea typeface="Microsoft YaHei"/>
              </a:rPr>
              <a:t>have to renew the Distributorship ?</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32000" y="1152000"/>
            <a:ext cx="8351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endParaRPr lang="en-IN" sz="1800" b="0" strike="noStrike" spc="-1" dirty="0">
              <a:latin typeface="Arial"/>
            </a:endParaRPr>
          </a:p>
          <a:p>
            <a:pPr>
              <a:lnSpc>
                <a:spcPct val="150000"/>
              </a:lnSpc>
            </a:pPr>
            <a:endParaRPr lang="en-IN" sz="1800" b="0" strike="noStrike" spc="-1" dirty="0">
              <a:latin typeface="Arial"/>
            </a:endParaRPr>
          </a:p>
          <a:p>
            <a:pPr>
              <a:lnSpc>
                <a:spcPct val="150000"/>
              </a:lnSpc>
            </a:pPr>
            <a:r>
              <a:rPr lang="en-IN" sz="1600" b="0" strike="noStrike" spc="-1" dirty="0">
                <a:solidFill>
                  <a:srgbClr val="000000"/>
                </a:solidFill>
                <a:latin typeface="Arial"/>
                <a:ea typeface="Microsoft YaHei"/>
              </a:rPr>
              <a:t>Yes, Vestige </a:t>
            </a:r>
            <a:r>
              <a:rPr lang="en-IN" sz="1600" b="0" strike="noStrike" spc="-1" dirty="0" smtClean="0">
                <a:solidFill>
                  <a:srgbClr val="000000"/>
                </a:solidFill>
                <a:latin typeface="Arial"/>
                <a:ea typeface="Microsoft YaHei"/>
              </a:rPr>
              <a:t>distributor </a:t>
            </a:r>
            <a:r>
              <a:rPr lang="en-IN" sz="1600" b="0" strike="noStrike" spc="-1" dirty="0">
                <a:solidFill>
                  <a:srgbClr val="000000"/>
                </a:solidFill>
                <a:latin typeface="Arial"/>
                <a:ea typeface="Microsoft YaHei"/>
              </a:rPr>
              <a:t>ID is </a:t>
            </a:r>
            <a:r>
              <a:rPr lang="en-IN" sz="1600" b="0" strike="noStrike" spc="-1" dirty="0" smtClean="0">
                <a:solidFill>
                  <a:srgbClr val="000000"/>
                </a:solidFill>
                <a:latin typeface="Arial"/>
                <a:ea typeface="Microsoft YaHei"/>
              </a:rPr>
              <a:t>an International </a:t>
            </a:r>
            <a:r>
              <a:rPr lang="en-IN" sz="1600" b="0" strike="noStrike" spc="-1" dirty="0">
                <a:solidFill>
                  <a:srgbClr val="000000"/>
                </a:solidFill>
                <a:latin typeface="Arial"/>
                <a:ea typeface="Microsoft YaHei"/>
              </a:rPr>
              <a:t>ID, </a:t>
            </a:r>
            <a:r>
              <a:rPr lang="en-IN" sz="1600" b="0" strike="noStrike" spc="-1" dirty="0" smtClean="0">
                <a:solidFill>
                  <a:srgbClr val="000000"/>
                </a:solidFill>
                <a:latin typeface="Arial"/>
                <a:ea typeface="Microsoft YaHei"/>
              </a:rPr>
              <a:t>which can be used to do business in all countries wherever Vestige offices are available.</a:t>
            </a:r>
            <a:endParaRPr lang="en-IN" sz="1600" b="0" strike="noStrike" spc="-1" dirty="0">
              <a:latin typeface="Arial"/>
            </a:endParaRPr>
          </a:p>
        </p:txBody>
      </p:sp>
      <p:sp>
        <p:nvSpPr>
          <p:cNvPr id="97" name="CustomShape 2"/>
          <p:cNvSpPr/>
          <p:nvPr/>
        </p:nvSpPr>
        <p:spPr>
          <a:xfrm>
            <a:off x="385200" y="301320"/>
            <a:ext cx="8398080" cy="37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IN" sz="2000" b="1" strike="noStrike" spc="-1" dirty="0">
                <a:solidFill>
                  <a:srgbClr val="C9211E"/>
                </a:solidFill>
                <a:latin typeface="Arial"/>
                <a:ea typeface="Microsoft YaHei"/>
              </a:rPr>
              <a:t>Can </a:t>
            </a:r>
            <a:r>
              <a:rPr lang="en-IN" sz="2000" b="1" strike="noStrike" spc="-1" dirty="0" smtClean="0">
                <a:solidFill>
                  <a:srgbClr val="C9211E"/>
                </a:solidFill>
                <a:latin typeface="Arial"/>
                <a:ea typeface="Microsoft YaHei"/>
              </a:rPr>
              <a:t>I use my distributor ID for other countries?</a:t>
            </a:r>
            <a:endParaRPr lang="en-IN" sz="2000" b="0" strike="noStrike" spc="-1" dirty="0">
              <a:latin typeface="Arial"/>
            </a:endParaRPr>
          </a:p>
        </p:txBody>
      </p:sp>
      <p:pic>
        <p:nvPicPr>
          <p:cNvPr id="4" name="Picture 2" descr="C:\Users\sysadmin\Downloads\vestige-logo.png"/>
          <p:cNvPicPr>
            <a:picLocks noChangeAspect="1" noChangeArrowheads="1"/>
          </p:cNvPicPr>
          <p:nvPr/>
        </p:nvPicPr>
        <p:blipFill>
          <a:blip r:embed="rId2"/>
          <a:srcRect/>
          <a:stretch>
            <a:fillRect/>
          </a:stretch>
        </p:blipFill>
        <p:spPr bwMode="auto">
          <a:xfrm>
            <a:off x="8305800" y="76200"/>
            <a:ext cx="762000" cy="762000"/>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951</Words>
  <Application>LibreOffice/6.3.4.2$Windows_X86_64 LibreOffice_project/60da17e045e08f1793c57c00ba83cdfce946d0aa</Application>
  <PresentationFormat>On-screen Show (4:3)</PresentationFormat>
  <Paragraphs>181</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Sathish</dc:creator>
  <dc:description/>
  <cp:lastModifiedBy>sysadmin</cp:lastModifiedBy>
  <cp:revision>45</cp:revision>
  <dcterms:created xsi:type="dcterms:W3CDTF">2013-08-14T05:00:21Z</dcterms:created>
  <dcterms:modified xsi:type="dcterms:W3CDTF">2020-06-13T04:54:16Z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