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43" r:id="rId2"/>
    <p:sldId id="328" r:id="rId3"/>
    <p:sldId id="347" r:id="rId4"/>
    <p:sldId id="349" r:id="rId5"/>
    <p:sldId id="348" r:id="rId6"/>
    <p:sldId id="335" r:id="rId7"/>
    <p:sldId id="353" r:id="rId8"/>
    <p:sldId id="356" r:id="rId9"/>
    <p:sldId id="505" r:id="rId10"/>
    <p:sldId id="336" r:id="rId11"/>
    <p:sldId id="427" r:id="rId12"/>
    <p:sldId id="360" r:id="rId13"/>
    <p:sldId id="514" r:id="rId14"/>
    <p:sldId id="337" r:id="rId15"/>
    <p:sldId id="361" r:id="rId16"/>
    <p:sldId id="508" r:id="rId17"/>
    <p:sldId id="338" r:id="rId18"/>
    <p:sldId id="365" r:id="rId19"/>
    <p:sldId id="367" r:id="rId20"/>
    <p:sldId id="512" r:id="rId21"/>
    <p:sldId id="339" r:id="rId22"/>
    <p:sldId id="368" r:id="rId23"/>
    <p:sldId id="369" r:id="rId24"/>
    <p:sldId id="510" r:id="rId25"/>
    <p:sldId id="502" r:id="rId26"/>
    <p:sldId id="503" r:id="rId27"/>
    <p:sldId id="506" r:id="rId28"/>
    <p:sldId id="500" r:id="rId29"/>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4F785"/>
    <a:srgbClr val="EFF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22" autoAdjust="0"/>
  </p:normalViewPr>
  <p:slideViewPr>
    <p:cSldViewPr>
      <p:cViewPr>
        <p:scale>
          <a:sx n="60" d="100"/>
          <a:sy n="60" d="100"/>
        </p:scale>
        <p:origin x="-1656" y="-6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190CCC78-4032-4787-978C-C757D1A69008}" type="datetimeFigureOut">
              <a:rPr lang="en-US" smtClean="0"/>
              <a:t>6/2/2021</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4C8A0B05-359F-4B27-B105-D08415904B16}" type="slidenum">
              <a:rPr lang="en-US" smtClean="0"/>
              <a:t>‹#›</a:t>
            </a:fld>
            <a:endParaRPr lang="en-US"/>
          </a:p>
        </p:txBody>
      </p:sp>
    </p:spTree>
    <p:extLst>
      <p:ext uri="{BB962C8B-B14F-4D97-AF65-F5344CB8AC3E}">
        <p14:creationId xmlns:p14="http://schemas.microsoft.com/office/powerpoint/2010/main" val="129996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8A0B05-359F-4B27-B105-D08415904B16}" type="slidenum">
              <a:rPr lang="en-US" smtClean="0"/>
              <a:t>1</a:t>
            </a:fld>
            <a:endParaRPr lang="en-US"/>
          </a:p>
        </p:txBody>
      </p:sp>
    </p:spTree>
    <p:extLst>
      <p:ext uri="{BB962C8B-B14F-4D97-AF65-F5344CB8AC3E}">
        <p14:creationId xmlns:p14="http://schemas.microsoft.com/office/powerpoint/2010/main" val="32941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501203"/>
            <a:ext cx="7924800" cy="2337816"/>
          </a:xfrm>
          <a:prstGeom prst="rect">
            <a:avLst/>
          </a:prstGeom>
        </p:spPr>
      </p:pic>
      <p:sp>
        <p:nvSpPr>
          <p:cNvPr id="2" name="TextBox 1"/>
          <p:cNvSpPr txBox="1"/>
          <p:nvPr/>
        </p:nvSpPr>
        <p:spPr>
          <a:xfrm>
            <a:off x="914400" y="1492469"/>
            <a:ext cx="708660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6000" dirty="0" smtClean="0"/>
              <a:t>IMMUNITY SET</a:t>
            </a:r>
            <a:endParaRPr lang="en-US" sz="6000" dirty="0"/>
          </a:p>
        </p:txBody>
      </p:sp>
    </p:spTree>
    <p:extLst>
      <p:ext uri="{BB962C8B-B14F-4D97-AF65-F5344CB8AC3E}">
        <p14:creationId xmlns:p14="http://schemas.microsoft.com/office/powerpoint/2010/main" val="3705807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3958" y="5714294"/>
            <a:ext cx="3876969" cy="1143706"/>
          </a:xfrm>
          <a:prstGeom prst="rect">
            <a:avLst/>
          </a:prstGeom>
        </p:spPr>
      </p:pic>
      <p:sp>
        <p:nvSpPr>
          <p:cNvPr id="9" name="Title 1"/>
          <p:cNvSpPr txBox="1">
            <a:spLocks/>
          </p:cNvSpPr>
          <p:nvPr/>
        </p:nvSpPr>
        <p:spPr>
          <a:xfrm>
            <a:off x="249382" y="2743200"/>
            <a:ext cx="8686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6600" b="1" dirty="0" smtClean="0">
                <a:solidFill>
                  <a:schemeClr val="bg1"/>
                </a:solidFill>
              </a:rPr>
              <a:t>NONI</a:t>
            </a:r>
            <a:endParaRPr lang="en-US" sz="6600" dirty="0">
              <a:solidFill>
                <a:schemeClr val="bg1"/>
              </a:solidFill>
            </a:endParaRPr>
          </a:p>
        </p:txBody>
      </p:sp>
    </p:spTree>
    <p:extLst>
      <p:ext uri="{BB962C8B-B14F-4D97-AF65-F5344CB8AC3E}">
        <p14:creationId xmlns:p14="http://schemas.microsoft.com/office/powerpoint/2010/main" val="1448493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18" y="1911927"/>
            <a:ext cx="4724400" cy="4343400"/>
          </a:xfrm>
        </p:spPr>
        <p:txBody>
          <a:bodyPr>
            <a:normAutofit/>
          </a:bodyPr>
          <a:lstStyle/>
          <a:p>
            <a:pPr marL="274320" indent="-274320">
              <a:lnSpc>
                <a:spcPct val="120000"/>
              </a:lnSpc>
              <a:spcBef>
                <a:spcPts val="200"/>
              </a:spcBef>
              <a:buFontTx/>
              <a:buChar char="•"/>
            </a:pPr>
            <a:r>
              <a:rPr lang="en-US" sz="2000" dirty="0" smtClean="0"/>
              <a:t>It contains proxeronine that helps the  body to absorb nutrients. Noni works on body cells, increase the pore size and helps in the absorption process.</a:t>
            </a:r>
          </a:p>
          <a:p>
            <a:pPr>
              <a:lnSpc>
                <a:spcPct val="120000"/>
              </a:lnSpc>
              <a:spcBef>
                <a:spcPts val="200"/>
              </a:spcBef>
            </a:pPr>
            <a:r>
              <a:rPr lang="en-US" sz="2000" dirty="0" smtClean="0"/>
              <a:t>It contains “</a:t>
            </a:r>
            <a:r>
              <a:rPr lang="en-US" sz="2000" dirty="0" err="1" smtClean="0"/>
              <a:t>Damnacanthal</a:t>
            </a:r>
            <a:r>
              <a:rPr lang="en-US" sz="2000" dirty="0" smtClean="0"/>
              <a:t>” that proved to </a:t>
            </a:r>
            <a:r>
              <a:rPr lang="en-US" sz="2000" dirty="0"/>
              <a:t>be beneficial in inhibiting the growth of pre-cancer cells</a:t>
            </a:r>
            <a:r>
              <a:rPr lang="en-US" sz="2000" dirty="0" smtClean="0"/>
              <a:t>.</a:t>
            </a:r>
          </a:p>
          <a:p>
            <a:pPr>
              <a:lnSpc>
                <a:spcPct val="120000"/>
              </a:lnSpc>
              <a:spcBef>
                <a:spcPts val="200"/>
              </a:spcBef>
            </a:pPr>
            <a:r>
              <a:rPr lang="en-US" sz="2000" dirty="0" smtClean="0"/>
              <a:t> </a:t>
            </a:r>
            <a:r>
              <a:rPr lang="en-US" sz="2000" dirty="0"/>
              <a:t>N</a:t>
            </a:r>
            <a:r>
              <a:rPr lang="en-US" sz="2000" dirty="0" smtClean="0"/>
              <a:t>oni </a:t>
            </a:r>
            <a:r>
              <a:rPr lang="en-US" sz="2000" dirty="0"/>
              <a:t>fruit is rich in </a:t>
            </a:r>
            <a:r>
              <a:rPr lang="en-US" sz="2000" dirty="0" smtClean="0"/>
              <a:t> </a:t>
            </a:r>
            <a:r>
              <a:rPr lang="en-US" sz="2000" dirty="0"/>
              <a:t>biotin, </a:t>
            </a:r>
            <a:r>
              <a:rPr lang="en-US" sz="2000" dirty="0" err="1"/>
              <a:t>folate</a:t>
            </a:r>
            <a:r>
              <a:rPr lang="en-US" sz="2000" dirty="0"/>
              <a:t>, vitamin E and plant-based flavonoids, organic acids with antioxidant properties.</a:t>
            </a:r>
            <a:endParaRPr lang="en-US" sz="2000" dirty="0" smtClean="0"/>
          </a:p>
        </p:txBody>
      </p:sp>
      <p:pic>
        <p:nvPicPr>
          <p:cNvPr id="1028" name="Picture 4" descr="Image result for noni"/>
          <p:cNvPicPr>
            <a:picLocks noChangeAspect="1" noChangeArrowheads="1"/>
          </p:cNvPicPr>
          <p:nvPr/>
        </p:nvPicPr>
        <p:blipFill rotWithShape="1">
          <a:blip r:embed="rId2">
            <a:extLst>
              <a:ext uri="{28A0092B-C50C-407E-A947-70E740481C1C}">
                <a14:useLocalDpi xmlns:a14="http://schemas.microsoft.com/office/drawing/2010/main" val="0"/>
              </a:ext>
            </a:extLst>
          </a:blip>
          <a:srcRect l="24124" r="23193"/>
          <a:stretch/>
        </p:blipFill>
        <p:spPr bwMode="auto">
          <a:xfrm>
            <a:off x="4932218" y="1609724"/>
            <a:ext cx="4114800" cy="441007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990600"/>
            <a:ext cx="822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bg1"/>
                </a:solidFill>
              </a:rPr>
              <a:t> NONI</a:t>
            </a:r>
            <a:endParaRPr lang="en-US" sz="3200" dirty="0">
              <a:solidFill>
                <a:schemeClr val="bg1"/>
              </a:solidFill>
            </a:endParaRPr>
          </a:p>
        </p:txBody>
      </p:sp>
    </p:spTree>
    <p:extLst>
      <p:ext uri="{BB962C8B-B14F-4D97-AF65-F5344CB8AC3E}">
        <p14:creationId xmlns:p14="http://schemas.microsoft.com/office/powerpoint/2010/main" val="2777588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533400"/>
            <a:ext cx="822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bg1"/>
                </a:solidFill>
              </a:rPr>
              <a:t>CASES WHERE NONI CAN BE HELPFUL</a:t>
            </a:r>
            <a:endParaRPr lang="en-US" sz="3200" dirty="0">
              <a:solidFill>
                <a:schemeClr val="bg1"/>
              </a:solidFill>
            </a:endParaRPr>
          </a:p>
        </p:txBody>
      </p:sp>
      <p:pic>
        <p:nvPicPr>
          <p:cNvPr id="1026" name="Picture 2" descr="Z:\VESTIGE\Product Shots\India\Health Care\Immunity Boost\New-to be used\Noni Capsules 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5264" y="2362200"/>
            <a:ext cx="1795463" cy="32624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6883" y="1644868"/>
            <a:ext cx="5466718" cy="4247317"/>
          </a:xfrm>
          <a:prstGeom prst="rect">
            <a:avLst/>
          </a:prstGeom>
          <a:noFill/>
        </p:spPr>
        <p:txBody>
          <a:bodyPr wrap="square" rtlCol="0">
            <a:spAutoFit/>
          </a:bodyPr>
          <a:lstStyle/>
          <a:p>
            <a:pPr marL="285750" indent="-285750">
              <a:buFont typeface="Arial" pitchFamily="34" charset="0"/>
              <a:buChar char="•"/>
            </a:pPr>
            <a:r>
              <a:rPr lang="en-US" dirty="0"/>
              <a:t> </a:t>
            </a:r>
            <a:r>
              <a:rPr lang="en-US" dirty="0" smtClean="0"/>
              <a:t>Increases </a:t>
            </a:r>
            <a:r>
              <a:rPr lang="en-US" dirty="0"/>
              <a:t>energy levels, shields muscle cells from wear and tear and improves  </a:t>
            </a:r>
            <a:r>
              <a:rPr lang="en-US" dirty="0" smtClean="0"/>
              <a:t>performance.</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r>
              <a:rPr lang="en-US" dirty="0"/>
              <a:t>anti-inflammatory qualities, for increasing flexibility of connective tissues, banishing stiffness in bones, </a:t>
            </a:r>
            <a:r>
              <a:rPr lang="en-US" dirty="0" smtClean="0"/>
              <a:t>joints.</a:t>
            </a:r>
          </a:p>
          <a:p>
            <a:pPr marL="285750" indent="-285750">
              <a:buFont typeface="Arial" pitchFamily="34" charset="0"/>
              <a:buChar char="•"/>
            </a:pPr>
            <a:endParaRPr lang="en-US" dirty="0"/>
          </a:p>
          <a:p>
            <a:pPr marL="285750" indent="-285750">
              <a:buFont typeface="Arial" pitchFamily="34" charset="0"/>
              <a:buChar char="•"/>
            </a:pPr>
            <a:r>
              <a:rPr lang="en-US" dirty="0"/>
              <a:t>antioxidants, polyphenols in noni </a:t>
            </a:r>
            <a:r>
              <a:rPr lang="en-US" dirty="0" smtClean="0"/>
              <a:t>significantly </a:t>
            </a:r>
            <a:r>
              <a:rPr lang="en-US" dirty="0"/>
              <a:t>lower bad LDL </a:t>
            </a:r>
            <a:r>
              <a:rPr lang="en-US" dirty="0" smtClean="0"/>
              <a:t>cholesterol.</a:t>
            </a:r>
          </a:p>
          <a:p>
            <a:pPr marL="285750" indent="-285750">
              <a:buFont typeface="Arial" pitchFamily="34" charset="0"/>
              <a:buChar char="•"/>
            </a:pPr>
            <a:endParaRPr lang="en-US" dirty="0"/>
          </a:p>
          <a:p>
            <a:pPr marL="285750" indent="-285750">
              <a:buFont typeface="Arial" pitchFamily="34" charset="0"/>
              <a:buChar char="•"/>
            </a:pPr>
            <a:r>
              <a:rPr lang="en-US" dirty="0"/>
              <a:t>Noni is packed with </a:t>
            </a:r>
            <a:r>
              <a:rPr lang="en-US" dirty="0" smtClean="0"/>
              <a:t>antioxidants  </a:t>
            </a:r>
            <a:r>
              <a:rPr lang="en-US" dirty="0"/>
              <a:t>which  </a:t>
            </a:r>
            <a:r>
              <a:rPr lang="en-US" dirty="0" smtClean="0"/>
              <a:t>removes harmful </a:t>
            </a:r>
            <a:r>
              <a:rPr lang="en-US" dirty="0"/>
              <a:t>free radicals from the system, to augment physical fitness, mental wellness and overall health.</a:t>
            </a:r>
          </a:p>
          <a:p>
            <a:pPr marL="285750" indent="-285750">
              <a:buFont typeface="Arial" pitchFamily="34" charset="0"/>
              <a:buChar char="•"/>
            </a:pPr>
            <a:endParaRPr lang="en-US" dirty="0"/>
          </a:p>
        </p:txBody>
      </p:sp>
    </p:spTree>
    <p:extLst>
      <p:ext uri="{BB962C8B-B14F-4D97-AF65-F5344CB8AC3E}">
        <p14:creationId xmlns:p14="http://schemas.microsoft.com/office/powerpoint/2010/main" val="3215195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990600"/>
            <a:ext cx="83820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800" b="1" dirty="0" smtClean="0">
                <a:solidFill>
                  <a:schemeClr val="bg1"/>
                </a:solidFill>
              </a:rPr>
              <a:t>DOSAGE</a:t>
            </a:r>
            <a:endParaRPr lang="en-US" sz="4800" b="1" dirty="0">
              <a:solidFill>
                <a:schemeClr val="bg1"/>
              </a:solidFill>
            </a:endParaRPr>
          </a:p>
        </p:txBody>
      </p:sp>
      <p:sp>
        <p:nvSpPr>
          <p:cNvPr id="7" name="AutoShape 2" descr="Image result for KRILL FI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Content Placeholder 1"/>
          <p:cNvSpPr>
            <a:spLocks noGrp="1"/>
          </p:cNvSpPr>
          <p:nvPr>
            <p:ph idx="1"/>
          </p:nvPr>
        </p:nvSpPr>
        <p:spPr>
          <a:xfrm>
            <a:off x="457200" y="1600200"/>
            <a:ext cx="4648200" cy="5105400"/>
          </a:xfrm>
        </p:spPr>
        <p:txBody>
          <a:bodyPr>
            <a:normAutofit/>
          </a:bodyPr>
          <a:lstStyle/>
          <a:p>
            <a:endParaRPr lang="en-US" sz="2400" dirty="0" smtClean="0"/>
          </a:p>
          <a:p>
            <a:endParaRPr lang="en-US" sz="2400" dirty="0"/>
          </a:p>
          <a:p>
            <a:r>
              <a:rPr lang="en-US" sz="2400" dirty="0" smtClean="0"/>
              <a:t>One </a:t>
            </a:r>
            <a:r>
              <a:rPr lang="en-US" sz="2400" dirty="0"/>
              <a:t>capsule twice a day </a:t>
            </a:r>
            <a:r>
              <a:rPr lang="en-US" sz="2400" dirty="0" smtClean="0"/>
              <a:t>before meal.</a:t>
            </a:r>
            <a:endParaRPr lang="en-US" sz="2400" dirty="0"/>
          </a:p>
          <a:p>
            <a:endParaRPr lang="en-US" sz="2400" dirty="0" smtClean="0"/>
          </a:p>
        </p:txBody>
      </p:sp>
      <p:pic>
        <p:nvPicPr>
          <p:cNvPr id="8" name="Picture 2" descr="Z:\VESTIGE\Product Shots\India\Health Care\Immunity Boost\New-to be used\Noni Capsules 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5264" y="2362200"/>
            <a:ext cx="1795463" cy="326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967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5714294"/>
            <a:ext cx="3876969" cy="1143706"/>
          </a:xfrm>
          <a:prstGeom prst="rect">
            <a:avLst/>
          </a:prstGeom>
        </p:spPr>
      </p:pic>
      <p:sp>
        <p:nvSpPr>
          <p:cNvPr id="9" name="Title 1"/>
          <p:cNvSpPr txBox="1">
            <a:spLocks/>
          </p:cNvSpPr>
          <p:nvPr/>
        </p:nvSpPr>
        <p:spPr>
          <a:xfrm>
            <a:off x="228600" y="2743200"/>
            <a:ext cx="8686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6600" b="1" dirty="0" smtClean="0">
                <a:solidFill>
                  <a:schemeClr val="bg1"/>
                </a:solidFill>
              </a:rPr>
              <a:t>ALOEVERA</a:t>
            </a:r>
            <a:endParaRPr lang="en-US" sz="6600" dirty="0">
              <a:solidFill>
                <a:schemeClr val="bg1"/>
              </a:solidFill>
            </a:endParaRPr>
          </a:p>
        </p:txBody>
      </p:sp>
    </p:spTree>
    <p:extLst>
      <p:ext uri="{BB962C8B-B14F-4D97-AF65-F5344CB8AC3E}">
        <p14:creationId xmlns:p14="http://schemas.microsoft.com/office/powerpoint/2010/main" val="3854483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600200"/>
            <a:ext cx="2133600" cy="5355312"/>
          </a:xfrm>
          <a:prstGeom prst="rect">
            <a:avLst/>
          </a:prstGeom>
        </p:spPr>
        <p:txBody>
          <a:bodyPr wrap="square">
            <a:spAutoFit/>
          </a:bodyPr>
          <a:lstStyle/>
          <a:p>
            <a:r>
              <a:rPr lang="en-US" b="1" dirty="0" smtClean="0">
                <a:cs typeface="Times New Roman" pitchFamily="18" charset="0"/>
              </a:rPr>
              <a:t>Minerals:</a:t>
            </a:r>
          </a:p>
          <a:p>
            <a:pPr marL="342900" indent="-342900">
              <a:buFont typeface="Arial" pitchFamily="34" charset="0"/>
              <a:buChar char="•"/>
            </a:pPr>
            <a:r>
              <a:rPr lang="en-US" dirty="0" smtClean="0">
                <a:cs typeface="Times New Roman" pitchFamily="18" charset="0"/>
              </a:rPr>
              <a:t>Calcium</a:t>
            </a:r>
            <a:endParaRPr lang="en-US" dirty="0">
              <a:cs typeface="Times New Roman" pitchFamily="18" charset="0"/>
            </a:endParaRPr>
          </a:p>
          <a:p>
            <a:pPr marL="342900" indent="-342900">
              <a:buFont typeface="Arial" pitchFamily="34" charset="0"/>
              <a:buChar char="•"/>
            </a:pPr>
            <a:r>
              <a:rPr lang="en-US" dirty="0">
                <a:cs typeface="Times New Roman" pitchFamily="18" charset="0"/>
              </a:rPr>
              <a:t>Sodium</a:t>
            </a:r>
          </a:p>
          <a:p>
            <a:pPr marL="342900" indent="-342900">
              <a:buFont typeface="Arial" pitchFamily="34" charset="0"/>
              <a:buChar char="•"/>
            </a:pPr>
            <a:r>
              <a:rPr lang="en-US" dirty="0">
                <a:cs typeface="Times New Roman" pitchFamily="18" charset="0"/>
              </a:rPr>
              <a:t>Iron</a:t>
            </a:r>
          </a:p>
          <a:p>
            <a:pPr marL="342900" indent="-342900">
              <a:buFont typeface="Arial" pitchFamily="34" charset="0"/>
              <a:buChar char="•"/>
            </a:pPr>
            <a:r>
              <a:rPr lang="en-US" dirty="0">
                <a:cs typeface="Times New Roman" pitchFamily="18" charset="0"/>
              </a:rPr>
              <a:t>Potassium </a:t>
            </a:r>
          </a:p>
          <a:p>
            <a:pPr marL="342900" indent="-342900">
              <a:buFont typeface="Arial" pitchFamily="34" charset="0"/>
              <a:buChar char="•"/>
            </a:pPr>
            <a:r>
              <a:rPr lang="en-US" dirty="0">
                <a:cs typeface="Times New Roman" pitchFamily="18" charset="0"/>
              </a:rPr>
              <a:t>Chromium </a:t>
            </a:r>
          </a:p>
          <a:p>
            <a:pPr marL="342900" indent="-342900">
              <a:buFont typeface="Arial" pitchFamily="34" charset="0"/>
              <a:buChar char="•"/>
            </a:pPr>
            <a:r>
              <a:rPr lang="en-US" dirty="0">
                <a:cs typeface="Times New Roman" pitchFamily="18" charset="0"/>
              </a:rPr>
              <a:t>Magnesium </a:t>
            </a:r>
          </a:p>
          <a:p>
            <a:pPr marL="342900" indent="-342900">
              <a:buFont typeface="Arial" pitchFamily="34" charset="0"/>
              <a:buChar char="•"/>
            </a:pPr>
            <a:r>
              <a:rPr lang="en-US" dirty="0">
                <a:cs typeface="Times New Roman" pitchFamily="18" charset="0"/>
              </a:rPr>
              <a:t>Manganese</a:t>
            </a:r>
          </a:p>
          <a:p>
            <a:pPr marL="342900" indent="-342900">
              <a:buFont typeface="Arial" pitchFamily="34" charset="0"/>
              <a:buChar char="•"/>
            </a:pPr>
            <a:r>
              <a:rPr lang="en-US" dirty="0">
                <a:cs typeface="Times New Roman" pitchFamily="18" charset="0"/>
              </a:rPr>
              <a:t>Copper</a:t>
            </a:r>
          </a:p>
          <a:p>
            <a:pPr marL="342900" indent="-342900">
              <a:buFont typeface="Arial" pitchFamily="34" charset="0"/>
              <a:buChar char="•"/>
            </a:pPr>
            <a:r>
              <a:rPr lang="en-US" dirty="0" smtClean="0">
                <a:cs typeface="Times New Roman" pitchFamily="18" charset="0"/>
              </a:rPr>
              <a:t>Zinc</a:t>
            </a:r>
          </a:p>
          <a:p>
            <a:pPr marL="342900" indent="-342900">
              <a:buFont typeface="Arial" pitchFamily="34" charset="0"/>
              <a:buChar char="•"/>
            </a:pPr>
            <a:endParaRPr lang="en-US" sz="500" dirty="0" smtClean="0">
              <a:cs typeface="Times New Roman" pitchFamily="18" charset="0"/>
            </a:endParaRPr>
          </a:p>
          <a:p>
            <a:pPr marL="342900" indent="-342900">
              <a:buFont typeface="Arial" pitchFamily="34" charset="0"/>
              <a:buChar char="•"/>
            </a:pPr>
            <a:endParaRPr lang="en-US" sz="500" dirty="0" smtClean="0">
              <a:cs typeface="Times New Roman" pitchFamily="18" charset="0"/>
            </a:endParaRPr>
          </a:p>
          <a:p>
            <a:r>
              <a:rPr lang="en-US" b="1" dirty="0" smtClean="0">
                <a:cs typeface="Times New Roman" pitchFamily="18" charset="0"/>
              </a:rPr>
              <a:t>Vitamins:</a:t>
            </a:r>
          </a:p>
          <a:p>
            <a:pPr marL="342900" indent="-342900">
              <a:buFont typeface="Arial" pitchFamily="34" charset="0"/>
              <a:buChar char="•"/>
            </a:pPr>
            <a:r>
              <a:rPr lang="en-US" dirty="0" smtClean="0">
                <a:cs typeface="Times New Roman" pitchFamily="18" charset="0"/>
              </a:rPr>
              <a:t>Vitamins </a:t>
            </a:r>
            <a:r>
              <a:rPr lang="en-US" dirty="0">
                <a:cs typeface="Times New Roman" pitchFamily="18" charset="0"/>
              </a:rPr>
              <a:t>A</a:t>
            </a:r>
          </a:p>
          <a:p>
            <a:pPr marL="342900" indent="-342900">
              <a:buFont typeface="Arial" pitchFamily="34" charset="0"/>
              <a:buChar char="•"/>
            </a:pPr>
            <a:r>
              <a:rPr lang="en-US" dirty="0">
                <a:cs typeface="Times New Roman" pitchFamily="18" charset="0"/>
              </a:rPr>
              <a:t>Vitamin B1,B2</a:t>
            </a:r>
          </a:p>
          <a:p>
            <a:pPr marL="342900" indent="-342900">
              <a:buFont typeface="Arial" pitchFamily="34" charset="0"/>
              <a:buChar char="•"/>
            </a:pPr>
            <a:r>
              <a:rPr lang="en-US" dirty="0">
                <a:cs typeface="Times New Roman" pitchFamily="18" charset="0"/>
              </a:rPr>
              <a:t>Vitamin B6,B12</a:t>
            </a:r>
          </a:p>
          <a:p>
            <a:pPr marL="342900" indent="-342900">
              <a:buFont typeface="Arial" pitchFamily="34" charset="0"/>
              <a:buChar char="•"/>
            </a:pPr>
            <a:r>
              <a:rPr lang="en-US" dirty="0">
                <a:cs typeface="Times New Roman" pitchFamily="18" charset="0"/>
              </a:rPr>
              <a:t>Vitamin C</a:t>
            </a:r>
          </a:p>
          <a:p>
            <a:pPr marL="342900" indent="-342900">
              <a:buFont typeface="Arial" pitchFamily="34" charset="0"/>
              <a:buChar char="•"/>
            </a:pPr>
            <a:r>
              <a:rPr lang="en-US" dirty="0">
                <a:cs typeface="Times New Roman" pitchFamily="18" charset="0"/>
              </a:rPr>
              <a:t>Vitamin E</a:t>
            </a:r>
          </a:p>
          <a:p>
            <a:pPr marL="342900" indent="-342900">
              <a:buFont typeface="Arial" pitchFamily="34" charset="0"/>
              <a:buChar char="•"/>
            </a:pPr>
            <a:r>
              <a:rPr lang="en-US" dirty="0">
                <a:cs typeface="Times New Roman" pitchFamily="18" charset="0"/>
              </a:rPr>
              <a:t>Folic Acid </a:t>
            </a:r>
          </a:p>
          <a:p>
            <a:pPr marL="342900" indent="-342900">
              <a:buFont typeface="Arial" pitchFamily="34" charset="0"/>
              <a:buChar char="•"/>
            </a:pPr>
            <a:r>
              <a:rPr lang="en-US" dirty="0">
                <a:cs typeface="Times New Roman" pitchFamily="18" charset="0"/>
              </a:rPr>
              <a:t>Niacin</a:t>
            </a:r>
            <a:endParaRPr lang="en-US" dirty="0"/>
          </a:p>
        </p:txBody>
      </p:sp>
      <p:sp>
        <p:nvSpPr>
          <p:cNvPr id="5" name="TextBox 4"/>
          <p:cNvSpPr txBox="1"/>
          <p:nvPr/>
        </p:nvSpPr>
        <p:spPr>
          <a:xfrm>
            <a:off x="2971800" y="5295781"/>
            <a:ext cx="5715000" cy="8002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300" b="1" dirty="0" smtClean="0">
                <a:solidFill>
                  <a:schemeClr val="accent4">
                    <a:lumMod val="50000"/>
                  </a:schemeClr>
                </a:solidFill>
                <a:latin typeface="+mj-lt"/>
              </a:rPr>
              <a:t>ALOEVERA= Healing + Soothing + Laxative + Rejuvenating  properties</a:t>
            </a:r>
            <a:endParaRPr lang="en-US" sz="2300" b="1" dirty="0">
              <a:solidFill>
                <a:schemeClr val="accent4">
                  <a:lumMod val="50000"/>
                </a:schemeClr>
              </a:solidFill>
              <a:latin typeface="+mj-lt"/>
            </a:endParaRPr>
          </a:p>
        </p:txBody>
      </p:sp>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44554"/>
            <a:ext cx="6172200" cy="361324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304800"/>
            <a:ext cx="822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bg1"/>
                </a:solidFill>
              </a:rPr>
              <a:t>ALOEVERA &amp; ITS NUTRITIONAL CONTENT</a:t>
            </a:r>
            <a:endParaRPr lang="en-US" sz="3200" dirty="0">
              <a:solidFill>
                <a:schemeClr val="bg1"/>
              </a:solidFill>
            </a:endParaRPr>
          </a:p>
        </p:txBody>
      </p:sp>
    </p:spTree>
    <p:extLst>
      <p:ext uri="{BB962C8B-B14F-4D97-AF65-F5344CB8AC3E}">
        <p14:creationId xmlns:p14="http://schemas.microsoft.com/office/powerpoint/2010/main" val="2194967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990600"/>
            <a:ext cx="83820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800" b="1" dirty="0" smtClean="0">
                <a:solidFill>
                  <a:schemeClr val="bg1"/>
                </a:solidFill>
              </a:rPr>
              <a:t>DOSAGE</a:t>
            </a:r>
            <a:endParaRPr lang="en-US" sz="4800" b="1" dirty="0">
              <a:solidFill>
                <a:schemeClr val="bg1"/>
              </a:solidFill>
            </a:endParaRPr>
          </a:p>
        </p:txBody>
      </p:sp>
      <p:sp>
        <p:nvSpPr>
          <p:cNvPr id="7" name="AutoShape 2" descr="Image result for KRILL FI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Content Placeholder 1"/>
          <p:cNvSpPr>
            <a:spLocks noGrp="1"/>
          </p:cNvSpPr>
          <p:nvPr>
            <p:ph idx="1"/>
          </p:nvPr>
        </p:nvSpPr>
        <p:spPr>
          <a:xfrm>
            <a:off x="457200" y="1600200"/>
            <a:ext cx="4648200" cy="5105400"/>
          </a:xfrm>
        </p:spPr>
        <p:txBody>
          <a:bodyPr>
            <a:normAutofit/>
          </a:bodyPr>
          <a:lstStyle/>
          <a:p>
            <a:endParaRPr lang="en-US" sz="2400" dirty="0" smtClean="0"/>
          </a:p>
          <a:p>
            <a:endParaRPr lang="en-US" sz="2400" dirty="0"/>
          </a:p>
          <a:p>
            <a:r>
              <a:rPr lang="en-US" sz="2400" dirty="0" smtClean="0"/>
              <a:t>One </a:t>
            </a:r>
            <a:r>
              <a:rPr lang="en-US" sz="2400" dirty="0"/>
              <a:t>capsule twice a day </a:t>
            </a:r>
            <a:r>
              <a:rPr lang="en-US" sz="2400" dirty="0" smtClean="0"/>
              <a:t>empty stomach.</a:t>
            </a:r>
            <a:endParaRPr lang="en-US" sz="2400" dirty="0"/>
          </a:p>
          <a:p>
            <a:endParaRPr lang="en-US" sz="2400" dirty="0" smtClean="0"/>
          </a:p>
        </p:txBody>
      </p:sp>
      <p:pic>
        <p:nvPicPr>
          <p:cNvPr id="5122" name="Picture 2" descr="vestage Vestige Aloe Vera Capsule, Packaging Size: 60 Capsule, Packaging  Type: Plastic Bottle, Rs 320 /one piece | ID: 206720243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09800"/>
            <a:ext cx="3639207"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186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5714294"/>
            <a:ext cx="3876969" cy="1143706"/>
          </a:xfrm>
          <a:prstGeom prst="rect">
            <a:avLst/>
          </a:prstGeom>
        </p:spPr>
      </p:pic>
      <p:sp>
        <p:nvSpPr>
          <p:cNvPr id="9" name="Title 1"/>
          <p:cNvSpPr txBox="1">
            <a:spLocks/>
          </p:cNvSpPr>
          <p:nvPr/>
        </p:nvSpPr>
        <p:spPr>
          <a:xfrm>
            <a:off x="228600" y="2743200"/>
            <a:ext cx="8686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6600" b="1" dirty="0" smtClean="0">
                <a:solidFill>
                  <a:schemeClr val="bg1"/>
                </a:solidFill>
              </a:rPr>
              <a:t>AMLA</a:t>
            </a:r>
            <a:endParaRPr lang="en-US" sz="6600" dirty="0">
              <a:solidFill>
                <a:schemeClr val="bg1"/>
              </a:solidFill>
            </a:endParaRPr>
          </a:p>
        </p:txBody>
      </p:sp>
    </p:spTree>
    <p:extLst>
      <p:ext uri="{BB962C8B-B14F-4D97-AF65-F5344CB8AC3E}">
        <p14:creationId xmlns:p14="http://schemas.microsoft.com/office/powerpoint/2010/main" val="2405316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800" y="3352800"/>
            <a:ext cx="6237421" cy="305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1642408"/>
            <a:ext cx="8686800" cy="1354217"/>
          </a:xfrm>
          <a:prstGeom prst="rect">
            <a:avLst/>
          </a:prstGeom>
          <a:noFill/>
        </p:spPr>
        <p:txBody>
          <a:bodyPr wrap="square" rtlCol="0">
            <a:spAutoFit/>
          </a:bodyPr>
          <a:lstStyle/>
          <a:p>
            <a:r>
              <a:rPr lang="en-US" sz="2200" b="1" u="sng" dirty="0" err="1" smtClean="0"/>
              <a:t>Amla</a:t>
            </a:r>
            <a:r>
              <a:rPr lang="en-US" sz="2200" b="1" u="sng" dirty="0" smtClean="0"/>
              <a:t>- The Fruit of Life</a:t>
            </a:r>
          </a:p>
          <a:p>
            <a:endParaRPr lang="en-US" sz="2000" dirty="0" smtClean="0"/>
          </a:p>
          <a:p>
            <a:pPr algn="just"/>
            <a:r>
              <a:rPr lang="en-US" sz="2000" dirty="0"/>
              <a:t>The strong belief in “</a:t>
            </a:r>
            <a:r>
              <a:rPr lang="en-US" sz="2000" b="1" dirty="0"/>
              <a:t>prevention is better than cure</a:t>
            </a:r>
            <a:r>
              <a:rPr lang="en-US" sz="2000" dirty="0"/>
              <a:t>” has led to </a:t>
            </a:r>
            <a:r>
              <a:rPr lang="en-US" sz="2000" dirty="0" err="1"/>
              <a:t>Amla</a:t>
            </a:r>
            <a:r>
              <a:rPr lang="en-US" sz="2000" dirty="0"/>
              <a:t> being incorporated in several supplementary health </a:t>
            </a:r>
            <a:r>
              <a:rPr lang="en-US" sz="2000" dirty="0" smtClean="0"/>
              <a:t>products</a:t>
            </a:r>
            <a:endParaRPr lang="en-US" sz="2000" dirty="0"/>
          </a:p>
        </p:txBody>
      </p:sp>
      <p:sp>
        <p:nvSpPr>
          <p:cNvPr id="7" name="Title 1"/>
          <p:cNvSpPr txBox="1">
            <a:spLocks/>
          </p:cNvSpPr>
          <p:nvPr/>
        </p:nvSpPr>
        <p:spPr>
          <a:xfrm>
            <a:off x="457200" y="567559"/>
            <a:ext cx="822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bg1"/>
                </a:solidFill>
              </a:rPr>
              <a:t>AMLA</a:t>
            </a:r>
            <a:endParaRPr lang="en-US" sz="3200" dirty="0">
              <a:solidFill>
                <a:schemeClr val="bg1"/>
              </a:solidFill>
            </a:endParaRPr>
          </a:p>
        </p:txBody>
      </p:sp>
    </p:spTree>
    <p:extLst>
      <p:ext uri="{BB962C8B-B14F-4D97-AF65-F5344CB8AC3E}">
        <p14:creationId xmlns:p14="http://schemas.microsoft.com/office/powerpoint/2010/main" val="1732413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273" y="2092729"/>
            <a:ext cx="3962400" cy="2804404"/>
          </a:xfrm>
        </p:spPr>
        <p:txBody>
          <a:bodyPr>
            <a:noAutofit/>
          </a:bodyPr>
          <a:lstStyle/>
          <a:p>
            <a:pPr marL="0" indent="0">
              <a:buNone/>
            </a:pPr>
            <a:r>
              <a:rPr lang="en-US" sz="2000" b="1" dirty="0" smtClean="0"/>
              <a:t>CONTAINS -</a:t>
            </a:r>
            <a:endParaRPr lang="en-US" sz="2000" dirty="0"/>
          </a:p>
          <a:p>
            <a:pPr marL="285750" indent="-285750"/>
            <a:r>
              <a:rPr lang="en-US" sz="2000" dirty="0"/>
              <a:t>Vitamin </a:t>
            </a:r>
            <a:r>
              <a:rPr lang="en-US" sz="2000" dirty="0" smtClean="0"/>
              <a:t>C - </a:t>
            </a:r>
            <a:r>
              <a:rPr lang="en-US" sz="2000" dirty="0"/>
              <a:t>P</a:t>
            </a:r>
            <a:r>
              <a:rPr lang="en-US" sz="2000" dirty="0" smtClean="0"/>
              <a:t>otent antioxidant</a:t>
            </a:r>
          </a:p>
          <a:p>
            <a:pPr marL="285750" indent="-285750"/>
            <a:r>
              <a:rPr lang="en-US" sz="2000" dirty="0" smtClean="0">
                <a:cs typeface="Times New Roman" pitchFamily="18" charset="0"/>
              </a:rPr>
              <a:t>Calcium - Mineral required for strong bones</a:t>
            </a:r>
            <a:endParaRPr lang="en-US" sz="2000" dirty="0">
              <a:cs typeface="Times New Roman" pitchFamily="18" charset="0"/>
            </a:endParaRPr>
          </a:p>
          <a:p>
            <a:pPr marL="285750" indent="-285750"/>
            <a:r>
              <a:rPr lang="en-US" sz="2000" dirty="0" smtClean="0">
                <a:cs typeface="Times New Roman" pitchFamily="18" charset="0"/>
              </a:rPr>
              <a:t>Phosphorus - Mineral vital for growth, bones &amp; teeth</a:t>
            </a:r>
            <a:endParaRPr lang="en-US" sz="2000" dirty="0">
              <a:cs typeface="Times New Roman" pitchFamily="18" charset="0"/>
            </a:endParaRPr>
          </a:p>
          <a:p>
            <a:pPr marL="285750" indent="-285750"/>
            <a:r>
              <a:rPr lang="en-US" sz="2000" dirty="0" smtClean="0">
                <a:cs typeface="Times New Roman" pitchFamily="18" charset="0"/>
              </a:rPr>
              <a:t>Other Natural </a:t>
            </a:r>
            <a:r>
              <a:rPr lang="en-US" sz="2000" dirty="0">
                <a:cs typeface="Times New Roman" pitchFamily="18" charset="0"/>
              </a:rPr>
              <a:t>A</a:t>
            </a:r>
            <a:r>
              <a:rPr lang="en-US" sz="2000" dirty="0" smtClean="0">
                <a:cs typeface="Times New Roman" pitchFamily="18" charset="0"/>
              </a:rPr>
              <a:t>ntioxidants</a:t>
            </a:r>
            <a:endParaRPr lang="en-US" sz="2000" dirty="0">
              <a:cs typeface="Times New Roman" pitchFamily="18" charset="0"/>
            </a:endParaRPr>
          </a:p>
        </p:txBody>
      </p:sp>
      <p:pic>
        <p:nvPicPr>
          <p:cNvPr id="6" name="Picture 6" descr="Image result for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522" y="4572000"/>
            <a:ext cx="1064479" cy="73200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57200" y="914400"/>
            <a:ext cx="822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bg1"/>
                </a:solidFill>
              </a:rPr>
              <a:t>AMLA &amp; ITS NUTRITIONAL CONTENT</a:t>
            </a:r>
            <a:endParaRPr lang="en-US" sz="3200" dirty="0">
              <a:solidFill>
                <a:schemeClr val="bg1"/>
              </a:solidFill>
            </a:endParaRPr>
          </a:p>
        </p:txBody>
      </p:sp>
    </p:spTree>
    <p:extLst>
      <p:ext uri="{BB962C8B-B14F-4D97-AF65-F5344CB8AC3E}">
        <p14:creationId xmlns:p14="http://schemas.microsoft.com/office/powerpoint/2010/main" val="3084863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7679" y="457200"/>
            <a:ext cx="8229600" cy="6096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sz="3600" b="1" dirty="0" smtClean="0">
                <a:solidFill>
                  <a:schemeClr val="bg1"/>
                </a:solidFill>
              </a:rPr>
              <a:t>IMMUNITY</a:t>
            </a:r>
            <a:r>
              <a:rPr lang="en-US" sz="3600" b="1" dirty="0" smtClean="0">
                <a:solidFill>
                  <a:srgbClr val="FFFF00"/>
                </a:solidFill>
              </a:rPr>
              <a:t> </a:t>
            </a:r>
            <a:endParaRPr lang="en-US" sz="3600" b="1" dirty="0">
              <a:solidFill>
                <a:srgbClr val="FFFF00"/>
              </a:solidFill>
            </a:endParaRPr>
          </a:p>
        </p:txBody>
      </p:sp>
      <p:pic>
        <p:nvPicPr>
          <p:cNvPr id="1026" name="Picture 2" descr="Image result for  imm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392" y="1600200"/>
            <a:ext cx="4632959" cy="4876800"/>
          </a:xfrm>
          <a:prstGeom prst="rect">
            <a:avLst/>
          </a:prstGeom>
          <a:extLst/>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val="4287031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1189" y="609600"/>
            <a:ext cx="83820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800" b="1" dirty="0" smtClean="0">
                <a:solidFill>
                  <a:schemeClr val="bg1"/>
                </a:solidFill>
              </a:rPr>
              <a:t>DOSAGE</a:t>
            </a:r>
            <a:endParaRPr lang="en-US" sz="4800" b="1" dirty="0">
              <a:solidFill>
                <a:schemeClr val="bg1"/>
              </a:solidFill>
            </a:endParaRPr>
          </a:p>
        </p:txBody>
      </p:sp>
      <p:sp>
        <p:nvSpPr>
          <p:cNvPr id="7" name="AutoShape 2" descr="Image result for KRILL FI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Content Placeholder 1"/>
          <p:cNvSpPr>
            <a:spLocks noGrp="1"/>
          </p:cNvSpPr>
          <p:nvPr>
            <p:ph idx="1"/>
          </p:nvPr>
        </p:nvSpPr>
        <p:spPr>
          <a:xfrm>
            <a:off x="457200" y="1600200"/>
            <a:ext cx="4648200" cy="5105400"/>
          </a:xfrm>
        </p:spPr>
        <p:txBody>
          <a:bodyPr>
            <a:normAutofit/>
          </a:bodyPr>
          <a:lstStyle/>
          <a:p>
            <a:endParaRPr lang="en-US" sz="2400" dirty="0" smtClean="0"/>
          </a:p>
          <a:p>
            <a:endParaRPr lang="en-US" sz="2400" dirty="0"/>
          </a:p>
          <a:p>
            <a:r>
              <a:rPr lang="en-US" sz="2400" dirty="0" smtClean="0"/>
              <a:t>One capsule twice daily empty stomach .</a:t>
            </a:r>
            <a:endParaRPr lang="en-US" sz="2400" dirty="0"/>
          </a:p>
          <a:p>
            <a:endParaRPr lang="en-US" sz="2400" dirty="0" smtClean="0"/>
          </a:p>
        </p:txBody>
      </p:sp>
      <p:pic>
        <p:nvPicPr>
          <p:cNvPr id="2050" name="Picture 2" descr="Vestige Amla Caps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126" y="1524000"/>
            <a:ext cx="462915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681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5714294"/>
            <a:ext cx="3876969" cy="1143706"/>
          </a:xfrm>
          <a:prstGeom prst="rect">
            <a:avLst/>
          </a:prstGeom>
        </p:spPr>
      </p:pic>
      <p:sp>
        <p:nvSpPr>
          <p:cNvPr id="9" name="Title 1"/>
          <p:cNvSpPr txBox="1">
            <a:spLocks/>
          </p:cNvSpPr>
          <p:nvPr/>
        </p:nvSpPr>
        <p:spPr>
          <a:xfrm>
            <a:off x="207818" y="2590800"/>
            <a:ext cx="8686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6600" b="1" dirty="0" smtClean="0">
                <a:solidFill>
                  <a:schemeClr val="bg1"/>
                </a:solidFill>
              </a:rPr>
              <a:t>COLOSTRUM</a:t>
            </a:r>
            <a:endParaRPr lang="en-US" sz="6600" dirty="0">
              <a:solidFill>
                <a:schemeClr val="bg1"/>
              </a:solidFill>
            </a:endParaRPr>
          </a:p>
        </p:txBody>
      </p:sp>
    </p:spTree>
    <p:extLst>
      <p:ext uri="{BB962C8B-B14F-4D97-AF65-F5344CB8AC3E}">
        <p14:creationId xmlns:p14="http://schemas.microsoft.com/office/powerpoint/2010/main" val="2250626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98637"/>
            <a:ext cx="4648200" cy="4525963"/>
          </a:xfrm>
        </p:spPr>
        <p:txBody>
          <a:bodyPr>
            <a:normAutofit/>
          </a:bodyPr>
          <a:lstStyle/>
          <a:p>
            <a:pPr marL="0" indent="0" algn="just">
              <a:buNone/>
            </a:pPr>
            <a:r>
              <a:rPr lang="en-US" sz="2400" b="1" dirty="0" smtClean="0"/>
              <a:t>CONTAINS -</a:t>
            </a:r>
            <a:endParaRPr lang="en-US" sz="2400" b="1" dirty="0"/>
          </a:p>
          <a:p>
            <a:pPr algn="just"/>
            <a:endParaRPr lang="en-US" sz="2400" dirty="0"/>
          </a:p>
          <a:p>
            <a:pPr marL="285750" indent="-285750" algn="just">
              <a:lnSpc>
                <a:spcPct val="120000"/>
              </a:lnSpc>
              <a:spcBef>
                <a:spcPts val="400"/>
              </a:spcBef>
            </a:pPr>
            <a:r>
              <a:rPr lang="en-US" sz="2200" dirty="0"/>
              <a:t>37 Specific Immune Factors </a:t>
            </a:r>
          </a:p>
          <a:p>
            <a:pPr marL="285750" indent="-285750" algn="just">
              <a:lnSpc>
                <a:spcPct val="120000"/>
              </a:lnSpc>
              <a:spcBef>
                <a:spcPts val="400"/>
              </a:spcBef>
            </a:pPr>
            <a:r>
              <a:rPr lang="en-US" sz="2200" dirty="0"/>
              <a:t>5 Vital Immunoglobulin</a:t>
            </a:r>
          </a:p>
          <a:p>
            <a:pPr marL="285750" indent="-285750" algn="just">
              <a:lnSpc>
                <a:spcPct val="120000"/>
              </a:lnSpc>
              <a:spcBef>
                <a:spcPts val="400"/>
              </a:spcBef>
            </a:pPr>
            <a:r>
              <a:rPr lang="en-US" sz="2200" dirty="0"/>
              <a:t>Protease inhibitors</a:t>
            </a:r>
          </a:p>
          <a:p>
            <a:pPr marL="285750" indent="-285750" algn="just">
              <a:lnSpc>
                <a:spcPct val="120000"/>
              </a:lnSpc>
              <a:spcBef>
                <a:spcPts val="400"/>
              </a:spcBef>
            </a:pPr>
            <a:r>
              <a:rPr lang="en-US" sz="2200" dirty="0"/>
              <a:t>Over 8 types of Growth Factors</a:t>
            </a:r>
          </a:p>
          <a:p>
            <a:pPr marL="285750" indent="-285750" algn="just">
              <a:lnSpc>
                <a:spcPct val="120000"/>
              </a:lnSpc>
              <a:spcBef>
                <a:spcPts val="400"/>
              </a:spcBef>
            </a:pPr>
            <a:r>
              <a:rPr lang="en-US" sz="2200" dirty="0"/>
              <a:t>Growth Hormones</a:t>
            </a:r>
          </a:p>
          <a:p>
            <a:pPr marL="285750" indent="-285750" algn="just">
              <a:lnSpc>
                <a:spcPct val="120000"/>
              </a:lnSpc>
              <a:spcBef>
                <a:spcPts val="400"/>
              </a:spcBef>
            </a:pPr>
            <a:r>
              <a:rPr lang="en-US" sz="2200" dirty="0"/>
              <a:t>Major &amp; Minor Vitamins</a:t>
            </a:r>
          </a:p>
          <a:p>
            <a:pPr marL="285750" indent="-285750" algn="just">
              <a:lnSpc>
                <a:spcPct val="120000"/>
              </a:lnSpc>
              <a:spcBef>
                <a:spcPts val="400"/>
              </a:spcBef>
            </a:pPr>
            <a:r>
              <a:rPr lang="en-US" sz="2200" dirty="0"/>
              <a:t>Minerals</a:t>
            </a:r>
          </a:p>
          <a:p>
            <a:pPr marL="0" indent="0" algn="just">
              <a:buNone/>
            </a:pPr>
            <a:endParaRPr lang="en-US" sz="2400" dirty="0"/>
          </a:p>
        </p:txBody>
      </p:sp>
      <p:sp>
        <p:nvSpPr>
          <p:cNvPr id="7" name="Title 1"/>
          <p:cNvSpPr txBox="1">
            <a:spLocks/>
          </p:cNvSpPr>
          <p:nvPr/>
        </p:nvSpPr>
        <p:spPr>
          <a:xfrm>
            <a:off x="457200" y="599090"/>
            <a:ext cx="822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bg1"/>
                </a:solidFill>
              </a:rPr>
              <a:t>COLOSTRUM </a:t>
            </a:r>
            <a:endParaRPr lang="en-US" sz="3200" dirty="0">
              <a:solidFill>
                <a:schemeClr val="bg1"/>
              </a:solidFill>
            </a:endParaRPr>
          </a:p>
        </p:txBody>
      </p:sp>
    </p:spTree>
    <p:extLst>
      <p:ext uri="{BB962C8B-B14F-4D97-AF65-F5344CB8AC3E}">
        <p14:creationId xmlns:p14="http://schemas.microsoft.com/office/powerpoint/2010/main" val="2528114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143000"/>
            <a:ext cx="4191000" cy="524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91359" y="304800"/>
            <a:ext cx="822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bg1"/>
                </a:solidFill>
              </a:rPr>
              <a:t>COLOSTRUM CAN BE HELPFUL IN</a:t>
            </a:r>
            <a:endParaRPr lang="en-US" sz="3200" dirty="0">
              <a:solidFill>
                <a:schemeClr val="bg1"/>
              </a:solidFill>
            </a:endParaRPr>
          </a:p>
        </p:txBody>
      </p:sp>
      <p:sp>
        <p:nvSpPr>
          <p:cNvPr id="9" name="Content Placeholder 2"/>
          <p:cNvSpPr>
            <a:spLocks noGrp="1"/>
          </p:cNvSpPr>
          <p:nvPr>
            <p:ph idx="1"/>
          </p:nvPr>
        </p:nvSpPr>
        <p:spPr>
          <a:xfrm>
            <a:off x="469047" y="1524000"/>
            <a:ext cx="4712553" cy="5105400"/>
          </a:xfrm>
        </p:spPr>
        <p:txBody>
          <a:bodyPr>
            <a:noAutofit/>
          </a:bodyPr>
          <a:lstStyle/>
          <a:p>
            <a:pPr marL="274320" indent="-274320">
              <a:lnSpc>
                <a:spcPct val="120000"/>
              </a:lnSpc>
              <a:spcBef>
                <a:spcPts val="400"/>
              </a:spcBef>
              <a:buFontTx/>
              <a:buChar char="•"/>
            </a:pPr>
            <a:r>
              <a:rPr lang="en-US" sz="2000" dirty="0" smtClean="0"/>
              <a:t>Helps to boosts </a:t>
            </a:r>
            <a:r>
              <a:rPr lang="en-US" sz="2000" dirty="0"/>
              <a:t>the </a:t>
            </a:r>
            <a:r>
              <a:rPr lang="en-US" sz="2000" dirty="0" smtClean="0"/>
              <a:t>immune system of the body</a:t>
            </a:r>
            <a:endParaRPr lang="en-US" sz="2000" dirty="0"/>
          </a:p>
          <a:p>
            <a:pPr marL="274320" indent="-274320">
              <a:lnSpc>
                <a:spcPct val="120000"/>
              </a:lnSpc>
              <a:spcBef>
                <a:spcPts val="400"/>
              </a:spcBef>
              <a:buFontTx/>
              <a:buChar char="•"/>
            </a:pPr>
            <a:r>
              <a:rPr lang="en-US" sz="2000" dirty="0"/>
              <a:t>Controls inflammation </a:t>
            </a:r>
          </a:p>
          <a:p>
            <a:pPr marL="274320" indent="-274320">
              <a:lnSpc>
                <a:spcPct val="120000"/>
              </a:lnSpc>
              <a:spcBef>
                <a:spcPts val="400"/>
              </a:spcBef>
              <a:buFontTx/>
              <a:buChar char="•"/>
            </a:pPr>
            <a:r>
              <a:rPr lang="en-US" sz="2000" dirty="0" smtClean="0"/>
              <a:t>Protects </a:t>
            </a:r>
            <a:r>
              <a:rPr lang="en-US" sz="2000" dirty="0"/>
              <a:t>against allergic reactions </a:t>
            </a:r>
          </a:p>
          <a:p>
            <a:pPr marL="274320" indent="-274320">
              <a:lnSpc>
                <a:spcPct val="120000"/>
              </a:lnSpc>
              <a:spcBef>
                <a:spcPts val="400"/>
              </a:spcBef>
              <a:buFontTx/>
              <a:buChar char="•"/>
            </a:pPr>
            <a:r>
              <a:rPr lang="en-US" sz="2000" dirty="0" smtClean="0"/>
              <a:t>Helps to repair </a:t>
            </a:r>
            <a:r>
              <a:rPr lang="en-US" sz="2000" dirty="0"/>
              <a:t>&amp; </a:t>
            </a:r>
            <a:r>
              <a:rPr lang="en-US" sz="2000" dirty="0" smtClean="0"/>
              <a:t>rebuild </a:t>
            </a:r>
            <a:r>
              <a:rPr lang="en-US" sz="2000" dirty="0"/>
              <a:t>cellular tissues</a:t>
            </a:r>
          </a:p>
          <a:p>
            <a:pPr marL="274320" indent="-274320">
              <a:lnSpc>
                <a:spcPct val="120000"/>
              </a:lnSpc>
              <a:spcBef>
                <a:spcPts val="400"/>
              </a:spcBef>
              <a:buFontTx/>
              <a:buChar char="•"/>
            </a:pPr>
            <a:r>
              <a:rPr lang="en-US" sz="2000" dirty="0" smtClean="0"/>
              <a:t>Helps to restores </a:t>
            </a:r>
            <a:r>
              <a:rPr lang="en-US" sz="2000" dirty="0"/>
              <a:t>impaired health</a:t>
            </a:r>
          </a:p>
          <a:p>
            <a:pPr marL="274320" indent="-274320">
              <a:lnSpc>
                <a:spcPct val="120000"/>
              </a:lnSpc>
              <a:spcBef>
                <a:spcPts val="400"/>
              </a:spcBef>
              <a:buFontTx/>
              <a:buChar char="•"/>
            </a:pPr>
            <a:r>
              <a:rPr lang="en-US" sz="2000" dirty="0" smtClean="0"/>
              <a:t>Helps to improve </a:t>
            </a:r>
            <a:r>
              <a:rPr lang="en-US" sz="2000" dirty="0"/>
              <a:t>nutrient uptake</a:t>
            </a:r>
          </a:p>
          <a:p>
            <a:pPr marL="274320" indent="-274320">
              <a:lnSpc>
                <a:spcPct val="120000"/>
              </a:lnSpc>
              <a:spcBef>
                <a:spcPts val="400"/>
              </a:spcBef>
              <a:buFontTx/>
              <a:buChar char="•"/>
            </a:pPr>
            <a:r>
              <a:rPr lang="en-US" sz="2000" dirty="0" smtClean="0"/>
              <a:t>Helps to increases </a:t>
            </a:r>
            <a:r>
              <a:rPr lang="en-US" sz="2000" dirty="0"/>
              <a:t>bone mass</a:t>
            </a:r>
          </a:p>
          <a:p>
            <a:pPr marL="274320" indent="-274320">
              <a:lnSpc>
                <a:spcPct val="120000"/>
              </a:lnSpc>
              <a:spcBef>
                <a:spcPts val="400"/>
              </a:spcBef>
              <a:buFontTx/>
              <a:buChar char="•"/>
            </a:pPr>
            <a:r>
              <a:rPr lang="en-US" sz="2000" dirty="0"/>
              <a:t>Restores skin elasticity</a:t>
            </a:r>
          </a:p>
          <a:p>
            <a:pPr marL="274320" indent="-274320">
              <a:lnSpc>
                <a:spcPct val="120000"/>
              </a:lnSpc>
              <a:spcBef>
                <a:spcPts val="400"/>
              </a:spcBef>
              <a:buFontTx/>
              <a:buChar char="•"/>
            </a:pPr>
            <a:r>
              <a:rPr lang="en-US" sz="2000" dirty="0"/>
              <a:t>Energizes the body</a:t>
            </a:r>
          </a:p>
          <a:p>
            <a:pPr marL="274320" indent="-274320">
              <a:lnSpc>
                <a:spcPct val="120000"/>
              </a:lnSpc>
              <a:spcBef>
                <a:spcPts val="400"/>
              </a:spcBef>
              <a:buFontTx/>
              <a:buChar char="•"/>
            </a:pPr>
            <a:r>
              <a:rPr lang="en-US" sz="2000" dirty="0" smtClean="0"/>
              <a:t>Helps to increase memory</a:t>
            </a:r>
            <a:endParaRPr lang="en-US" sz="2000" dirty="0"/>
          </a:p>
          <a:p>
            <a:pPr marL="274320" indent="-274320">
              <a:lnSpc>
                <a:spcPct val="120000"/>
              </a:lnSpc>
              <a:spcBef>
                <a:spcPts val="400"/>
              </a:spcBef>
              <a:buFontTx/>
              <a:buChar char="•"/>
            </a:pPr>
            <a:r>
              <a:rPr lang="en-US" sz="2000" dirty="0"/>
              <a:t>Normalizes the fat </a:t>
            </a:r>
            <a:r>
              <a:rPr lang="en-US" sz="2000" dirty="0" smtClean="0"/>
              <a:t>usage</a:t>
            </a:r>
            <a:endParaRPr lang="en-US" sz="2000" dirty="0"/>
          </a:p>
        </p:txBody>
      </p:sp>
    </p:spTree>
    <p:extLst>
      <p:ext uri="{BB962C8B-B14F-4D97-AF65-F5344CB8AC3E}">
        <p14:creationId xmlns:p14="http://schemas.microsoft.com/office/powerpoint/2010/main" val="2650454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1189" y="609600"/>
            <a:ext cx="83820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800" b="1" dirty="0" smtClean="0">
                <a:solidFill>
                  <a:schemeClr val="bg1"/>
                </a:solidFill>
              </a:rPr>
              <a:t>DOSAGE</a:t>
            </a:r>
            <a:endParaRPr lang="en-US" sz="4800" b="1" dirty="0">
              <a:solidFill>
                <a:schemeClr val="bg1"/>
              </a:solidFill>
            </a:endParaRPr>
          </a:p>
        </p:txBody>
      </p:sp>
      <p:sp>
        <p:nvSpPr>
          <p:cNvPr id="7" name="AutoShape 2" descr="Image result for KRILL FI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Content Placeholder 1"/>
          <p:cNvSpPr>
            <a:spLocks noGrp="1"/>
          </p:cNvSpPr>
          <p:nvPr>
            <p:ph idx="1"/>
          </p:nvPr>
        </p:nvSpPr>
        <p:spPr>
          <a:xfrm>
            <a:off x="457200" y="1600200"/>
            <a:ext cx="4648200" cy="5105400"/>
          </a:xfrm>
        </p:spPr>
        <p:txBody>
          <a:bodyPr>
            <a:normAutofit/>
          </a:bodyPr>
          <a:lstStyle/>
          <a:p>
            <a:endParaRPr lang="en-US" sz="2400" dirty="0" smtClean="0"/>
          </a:p>
          <a:p>
            <a:endParaRPr lang="en-US" sz="2400" dirty="0"/>
          </a:p>
          <a:p>
            <a:r>
              <a:rPr lang="en-US" sz="2400" dirty="0" smtClean="0"/>
              <a:t>One capsule twice daily after meals.</a:t>
            </a:r>
            <a:endParaRPr lang="en-US" sz="2400" dirty="0"/>
          </a:p>
          <a:p>
            <a:endParaRPr lang="en-US" sz="2400" dirty="0" smtClean="0"/>
          </a:p>
        </p:txBody>
      </p:sp>
      <p:pic>
        <p:nvPicPr>
          <p:cNvPr id="3074" name="Picture 2" descr="Vestige Colos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09800"/>
            <a:ext cx="2228850"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776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91359" y="252248"/>
            <a:ext cx="822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bg1"/>
                </a:solidFill>
              </a:rPr>
              <a:t>What we get when we buy immunity set</a:t>
            </a:r>
            <a:endParaRPr lang="en-US" sz="3200" dirty="0">
              <a:solidFill>
                <a:schemeClr val="bg1"/>
              </a:solidFill>
            </a:endParaRPr>
          </a:p>
        </p:txBody>
      </p:sp>
      <p:sp>
        <p:nvSpPr>
          <p:cNvPr id="9" name="Content Placeholder 2"/>
          <p:cNvSpPr>
            <a:spLocks noGrp="1"/>
          </p:cNvSpPr>
          <p:nvPr>
            <p:ph idx="1"/>
          </p:nvPr>
        </p:nvSpPr>
        <p:spPr>
          <a:xfrm>
            <a:off x="469047" y="1524000"/>
            <a:ext cx="8251912" cy="5105400"/>
          </a:xfrm>
        </p:spPr>
        <p:txBody>
          <a:bodyPr>
            <a:noAutofit/>
          </a:bodyPr>
          <a:lstStyle/>
          <a:p>
            <a:pPr marL="274320" indent="-274320">
              <a:lnSpc>
                <a:spcPct val="120000"/>
              </a:lnSpc>
              <a:spcBef>
                <a:spcPts val="400"/>
              </a:spcBef>
              <a:buFontTx/>
              <a:buChar char="•"/>
            </a:pPr>
            <a:r>
              <a:rPr lang="en-US" sz="2000" dirty="0" smtClean="0"/>
              <a:t>Complete protection against diseases .</a:t>
            </a:r>
          </a:p>
          <a:p>
            <a:pPr marL="274320" indent="-274320">
              <a:lnSpc>
                <a:spcPct val="120000"/>
              </a:lnSpc>
              <a:spcBef>
                <a:spcPts val="400"/>
              </a:spcBef>
              <a:buFontTx/>
              <a:buChar char="•"/>
            </a:pPr>
            <a:r>
              <a:rPr lang="en-US" sz="2000" dirty="0" err="1" smtClean="0"/>
              <a:t>Spirulina</a:t>
            </a:r>
            <a:r>
              <a:rPr lang="en-US" sz="2000" dirty="0" smtClean="0"/>
              <a:t> is known to be a multivitamin and multi mineral supplement which provides all the necessary nutrition to body.</a:t>
            </a:r>
          </a:p>
          <a:p>
            <a:pPr marL="274320" indent="-274320">
              <a:lnSpc>
                <a:spcPct val="120000"/>
              </a:lnSpc>
              <a:spcBef>
                <a:spcPts val="400"/>
              </a:spcBef>
              <a:buFontTx/>
              <a:buChar char="•"/>
            </a:pPr>
            <a:r>
              <a:rPr lang="en-US" sz="2000" dirty="0" smtClean="0"/>
              <a:t>Noni works on cells and helps to remove toxins from the cells and also helps in the absorption of the food we eat. Noni helps in the absorption of nutrients we get from </a:t>
            </a:r>
            <a:r>
              <a:rPr lang="en-US" sz="2000" dirty="0" err="1" smtClean="0"/>
              <a:t>spirulina</a:t>
            </a:r>
            <a:r>
              <a:rPr lang="en-US" sz="2000" dirty="0" smtClean="0"/>
              <a:t>.</a:t>
            </a:r>
          </a:p>
          <a:p>
            <a:pPr marL="274320" indent="-274320">
              <a:lnSpc>
                <a:spcPct val="120000"/>
              </a:lnSpc>
              <a:spcBef>
                <a:spcPts val="400"/>
              </a:spcBef>
              <a:buFontTx/>
              <a:buChar char="•"/>
            </a:pPr>
            <a:r>
              <a:rPr lang="en-US" sz="2000" dirty="0" smtClean="0"/>
              <a:t>Aloe </a:t>
            </a:r>
            <a:r>
              <a:rPr lang="en-US" sz="2000" dirty="0" err="1" smtClean="0"/>
              <a:t>vera</a:t>
            </a:r>
            <a:r>
              <a:rPr lang="en-US" sz="2000" dirty="0" smtClean="0"/>
              <a:t> brings strong digestive system and create soothing and calming effect in body.</a:t>
            </a:r>
          </a:p>
          <a:p>
            <a:pPr marL="274320" indent="-274320">
              <a:lnSpc>
                <a:spcPct val="120000"/>
              </a:lnSpc>
              <a:spcBef>
                <a:spcPts val="400"/>
              </a:spcBef>
              <a:buFontTx/>
              <a:buChar char="•"/>
            </a:pPr>
            <a:r>
              <a:rPr lang="en-US" sz="2000" dirty="0" err="1" smtClean="0"/>
              <a:t>Amla</a:t>
            </a:r>
            <a:r>
              <a:rPr lang="en-US" sz="2000" dirty="0" smtClean="0"/>
              <a:t> provides vitamin C which is the powerful anti oxidant and known to build immunity.</a:t>
            </a:r>
          </a:p>
          <a:p>
            <a:pPr marL="274320" indent="-274320">
              <a:lnSpc>
                <a:spcPct val="120000"/>
              </a:lnSpc>
              <a:spcBef>
                <a:spcPts val="400"/>
              </a:spcBef>
              <a:buFontTx/>
              <a:buChar char="•"/>
            </a:pPr>
            <a:r>
              <a:rPr lang="en-US" sz="2000" dirty="0" smtClean="0"/>
              <a:t>Colostrum is a </a:t>
            </a:r>
            <a:r>
              <a:rPr lang="en-US" sz="2000" dirty="0" err="1" smtClean="0"/>
              <a:t>poweful</a:t>
            </a:r>
            <a:r>
              <a:rPr lang="en-US" sz="2000" dirty="0" smtClean="0"/>
              <a:t> immunity booster.</a:t>
            </a:r>
          </a:p>
          <a:p>
            <a:pPr marL="274320" indent="-274320">
              <a:lnSpc>
                <a:spcPct val="120000"/>
              </a:lnSpc>
              <a:spcBef>
                <a:spcPts val="400"/>
              </a:spcBef>
              <a:buFontTx/>
              <a:buChar char="•"/>
            </a:pPr>
            <a:endParaRPr lang="en-US" sz="2000" dirty="0"/>
          </a:p>
        </p:txBody>
      </p:sp>
    </p:spTree>
    <p:extLst>
      <p:ext uri="{BB962C8B-B14F-4D97-AF65-F5344CB8AC3E}">
        <p14:creationId xmlns:p14="http://schemas.microsoft.com/office/powerpoint/2010/main" val="371241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91359" y="252248"/>
            <a:ext cx="822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bg1"/>
                </a:solidFill>
              </a:rPr>
              <a:t>IMMUNITY SET</a:t>
            </a:r>
            <a:endParaRPr lang="en-US" sz="3200" dirty="0">
              <a:solidFill>
                <a:schemeClr val="bg1"/>
              </a:solidFill>
            </a:endParaRPr>
          </a:p>
        </p:txBody>
      </p:sp>
      <p:sp>
        <p:nvSpPr>
          <p:cNvPr id="9" name="Content Placeholder 2"/>
          <p:cNvSpPr>
            <a:spLocks noGrp="1"/>
          </p:cNvSpPr>
          <p:nvPr>
            <p:ph idx="1"/>
          </p:nvPr>
        </p:nvSpPr>
        <p:spPr>
          <a:xfrm>
            <a:off x="304800" y="990600"/>
            <a:ext cx="4038600" cy="6324600"/>
          </a:xfrm>
        </p:spPr>
        <p:txBody>
          <a:bodyPr>
            <a:noAutofit/>
          </a:bodyPr>
          <a:lstStyle/>
          <a:p>
            <a:pPr marL="274320" indent="-274320">
              <a:lnSpc>
                <a:spcPct val="120000"/>
              </a:lnSpc>
              <a:spcBef>
                <a:spcPts val="400"/>
              </a:spcBef>
              <a:buFontTx/>
              <a:buChar char="•"/>
            </a:pPr>
            <a:r>
              <a:rPr lang="en-US" sz="1800" dirty="0" smtClean="0"/>
              <a:t>Immunity set provides you all the necessary products which helps to develop body immunity and keep you healthy and strong</a:t>
            </a:r>
            <a:r>
              <a:rPr lang="en-US" sz="1800" dirty="0" smtClean="0"/>
              <a:t>.</a:t>
            </a:r>
          </a:p>
          <a:p>
            <a:pPr marL="274320" indent="-274320">
              <a:lnSpc>
                <a:spcPct val="120000"/>
              </a:lnSpc>
              <a:spcBef>
                <a:spcPts val="400"/>
              </a:spcBef>
              <a:buFontTx/>
              <a:buChar char="•"/>
            </a:pPr>
            <a:endParaRPr lang="en-US" sz="1800" dirty="0"/>
          </a:p>
          <a:p>
            <a:pPr marL="274320" indent="-274320">
              <a:lnSpc>
                <a:spcPct val="120000"/>
              </a:lnSpc>
              <a:spcBef>
                <a:spcPts val="400"/>
              </a:spcBef>
              <a:buFontTx/>
              <a:buChar char="•"/>
            </a:pPr>
            <a:r>
              <a:rPr lang="en-US" sz="1800" dirty="0" smtClean="0"/>
              <a:t>It is a powerful combination of different products which helps to create a strong body by providing all the necessary major micro nutrients known to develop immunity since ages</a:t>
            </a:r>
            <a:r>
              <a:rPr lang="en-US" sz="1800" dirty="0" smtClean="0"/>
              <a:t>.</a:t>
            </a:r>
          </a:p>
          <a:p>
            <a:pPr marL="0" indent="0">
              <a:lnSpc>
                <a:spcPct val="120000"/>
              </a:lnSpc>
              <a:spcBef>
                <a:spcPts val="400"/>
              </a:spcBef>
              <a:buNone/>
            </a:pPr>
            <a:endParaRPr lang="en-US" sz="1800" dirty="0"/>
          </a:p>
          <a:p>
            <a:pPr marL="274320" indent="-274320">
              <a:lnSpc>
                <a:spcPct val="120000"/>
              </a:lnSpc>
              <a:spcBef>
                <a:spcPts val="400"/>
              </a:spcBef>
              <a:buFontTx/>
              <a:buChar char="•"/>
            </a:pPr>
            <a:r>
              <a:rPr lang="en-US" sz="1800" dirty="0" smtClean="0"/>
              <a:t>A set with complete protection and benefits.</a:t>
            </a:r>
          </a:p>
          <a:p>
            <a:pPr marL="274320" indent="-274320">
              <a:lnSpc>
                <a:spcPct val="120000"/>
              </a:lnSpc>
              <a:spcBef>
                <a:spcPts val="400"/>
              </a:spcBef>
              <a:buFontTx/>
              <a:buChar char="•"/>
            </a:pPr>
            <a:endParaRPr lang="en-US" sz="2000" dirty="0"/>
          </a:p>
          <a:p>
            <a:pPr marL="0" indent="0">
              <a:lnSpc>
                <a:spcPct val="120000"/>
              </a:lnSpc>
              <a:spcBef>
                <a:spcPts val="400"/>
              </a:spcBef>
              <a:buNone/>
            </a:pPr>
            <a:r>
              <a:rPr lang="en-US" sz="2000" dirty="0" smtClean="0"/>
              <a:t> </a:t>
            </a:r>
          </a:p>
          <a:p>
            <a:pPr marL="274320" indent="-274320">
              <a:lnSpc>
                <a:spcPct val="120000"/>
              </a:lnSpc>
              <a:spcBef>
                <a:spcPts val="400"/>
              </a:spcBef>
              <a:buFontTx/>
              <a:buChar char="•"/>
            </a:pPr>
            <a:endParaRPr lang="en-US" sz="2000" dirty="0"/>
          </a:p>
          <a:p>
            <a:pPr marL="0" indent="0">
              <a:lnSpc>
                <a:spcPct val="120000"/>
              </a:lnSpc>
              <a:spcBef>
                <a:spcPts val="400"/>
              </a:spcBef>
              <a:buNone/>
            </a:pPr>
            <a:endParaRPr lang="en-US" sz="2000" dirty="0" smtClean="0"/>
          </a:p>
          <a:p>
            <a:pPr marL="274320" indent="-274320">
              <a:lnSpc>
                <a:spcPct val="120000"/>
              </a:lnSpc>
              <a:spcBef>
                <a:spcPts val="400"/>
              </a:spcBef>
              <a:buFontTx/>
              <a:buChar char="•"/>
            </a:pP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334" y="2209800"/>
            <a:ext cx="423862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386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91359" y="252248"/>
            <a:ext cx="822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bg1"/>
                </a:solidFill>
              </a:rPr>
              <a:t>IMMUNITY KIT</a:t>
            </a:r>
            <a:endParaRPr lang="en-US" sz="32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62063"/>
            <a:ext cx="8762999" cy="529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816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8800" b="1" dirty="0" smtClean="0"/>
              <a:t>THANK YOU</a:t>
            </a:r>
            <a:endParaRPr lang="en-US" sz="8800" b="1" dirty="0"/>
          </a:p>
        </p:txBody>
      </p:sp>
    </p:spTree>
    <p:extLst>
      <p:ext uri="{BB962C8B-B14F-4D97-AF65-F5344CB8AC3E}">
        <p14:creationId xmlns:p14="http://schemas.microsoft.com/office/powerpoint/2010/main" val="3052324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109" y="2471678"/>
            <a:ext cx="4087091" cy="2862322"/>
          </a:xfrm>
          <a:prstGeom prst="rect">
            <a:avLst/>
          </a:prstGeom>
        </p:spPr>
        <p:txBody>
          <a:bodyPr wrap="square">
            <a:spAutoFit/>
          </a:bodyPr>
          <a:lstStyle/>
          <a:p>
            <a:r>
              <a:rPr lang="en-US" sz="2000" b="1" dirty="0" smtClean="0"/>
              <a:t>IMMUNITY -</a:t>
            </a:r>
            <a:r>
              <a:rPr lang="en-US" sz="2000" dirty="0" smtClean="0"/>
              <a:t> Its </a:t>
            </a:r>
            <a:r>
              <a:rPr lang="en-US" sz="2000" dirty="0"/>
              <a:t>how your body recognizes and defends itself against bacteria, viruses, and substances that appear foreign and harmful.</a:t>
            </a:r>
          </a:p>
          <a:p>
            <a:endParaRPr lang="en-US" sz="2000" dirty="0"/>
          </a:p>
          <a:p>
            <a:r>
              <a:rPr lang="en-US" sz="2000" b="1" dirty="0"/>
              <a:t>IMMUNE SYSTEM- </a:t>
            </a:r>
            <a:r>
              <a:rPr lang="en-US" sz="2000" dirty="0"/>
              <a:t>Its a network of tissues and organs containing cells that recognize foreign substances in the body and destroy </a:t>
            </a:r>
            <a:r>
              <a:rPr lang="en-US" sz="2000" dirty="0" smtClean="0"/>
              <a:t>them.</a:t>
            </a:r>
            <a:endParaRPr lang="en-US" sz="2000" b="1" dirty="0"/>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8848" y="2547878"/>
            <a:ext cx="4466552" cy="2709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a:xfrm>
            <a:off x="457916" y="462455"/>
            <a:ext cx="822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bg1"/>
                </a:solidFill>
              </a:rPr>
              <a:t>IMMUNITY &amp; ITS TYPES</a:t>
            </a:r>
            <a:endParaRPr lang="en-US" sz="3200" b="1" dirty="0">
              <a:solidFill>
                <a:schemeClr val="bg1"/>
              </a:solidFill>
            </a:endParaRPr>
          </a:p>
        </p:txBody>
      </p:sp>
    </p:spTree>
    <p:extLst>
      <p:ext uri="{BB962C8B-B14F-4D97-AF65-F5344CB8AC3E}">
        <p14:creationId xmlns:p14="http://schemas.microsoft.com/office/powerpoint/2010/main" val="3226287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FIRST AND SECOND LINE DEFENCE IMMUNE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876800" cy="4800600"/>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pic>
      <p:pic>
        <p:nvPicPr>
          <p:cNvPr id="5" name="Picture 2" descr="Image result for animated images of imm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933701"/>
            <a:ext cx="2848166" cy="2209800"/>
          </a:xfrm>
          <a:prstGeom prst="rect">
            <a:avLst/>
          </a:prstGeom>
          <a:extLst/>
        </p:spPr>
        <p:style>
          <a:lnRef idx="2">
            <a:schemeClr val="accent3">
              <a:shade val="50000"/>
            </a:schemeClr>
          </a:lnRef>
          <a:fillRef idx="1">
            <a:schemeClr val="accent3"/>
          </a:fillRef>
          <a:effectRef idx="0">
            <a:schemeClr val="accent3"/>
          </a:effectRef>
          <a:fontRef idx="minor">
            <a:schemeClr val="lt1"/>
          </a:fontRef>
        </p:style>
      </p:pic>
      <p:sp>
        <p:nvSpPr>
          <p:cNvPr id="9" name="Title 1"/>
          <p:cNvSpPr txBox="1">
            <a:spLocks/>
          </p:cNvSpPr>
          <p:nvPr/>
        </p:nvSpPr>
        <p:spPr>
          <a:xfrm>
            <a:off x="493986" y="399393"/>
            <a:ext cx="822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bg1"/>
                </a:solidFill>
              </a:rPr>
              <a:t>MECHANISM OF IMMUNITY</a:t>
            </a:r>
            <a:endParaRPr lang="en-US" sz="3200" b="1" dirty="0">
              <a:solidFill>
                <a:schemeClr val="bg1"/>
              </a:solidFill>
            </a:endParaRPr>
          </a:p>
        </p:txBody>
      </p:sp>
    </p:spTree>
    <p:extLst>
      <p:ext uri="{BB962C8B-B14F-4D97-AF65-F5344CB8AC3E}">
        <p14:creationId xmlns:p14="http://schemas.microsoft.com/office/powerpoint/2010/main" val="2934618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4800600" cy="6172200"/>
          </a:xfrm>
          <a:prstGeom prst="rect">
            <a:avLst/>
          </a:prstGeom>
          <a:ln/>
          <a:extLst/>
        </p:spPr>
        <p:style>
          <a:lnRef idx="0">
            <a:schemeClr val="accent3"/>
          </a:lnRef>
          <a:fillRef idx="3">
            <a:schemeClr val="accent3"/>
          </a:fillRef>
          <a:effectRef idx="3">
            <a:schemeClr val="accent3"/>
          </a:effectRef>
          <a:fontRef idx="minor">
            <a:schemeClr val="lt1"/>
          </a:fontRef>
        </p:style>
      </p:pic>
      <p:sp>
        <p:nvSpPr>
          <p:cNvPr id="2" name="TextBox 1"/>
          <p:cNvSpPr txBox="1"/>
          <p:nvPr/>
        </p:nvSpPr>
        <p:spPr>
          <a:xfrm>
            <a:off x="5257800" y="1142286"/>
            <a:ext cx="3886200" cy="4801314"/>
          </a:xfrm>
          <a:prstGeom prst="rect">
            <a:avLst/>
          </a:prstGeom>
          <a:noFill/>
        </p:spPr>
        <p:txBody>
          <a:bodyPr wrap="square" rtlCol="0">
            <a:spAutoFit/>
          </a:bodyPr>
          <a:lstStyle/>
          <a:p>
            <a:r>
              <a:rPr lang="en-US" sz="2400" b="1" u="sng" dirty="0" smtClean="0"/>
              <a:t>Signs of Weak Immunity:</a:t>
            </a:r>
          </a:p>
          <a:p>
            <a:pPr marL="342900" indent="-342900">
              <a:buFont typeface="+mj-lt"/>
              <a:buAutoNum type="arabicPeriod"/>
            </a:pPr>
            <a:endParaRPr lang="en-US" b="1" dirty="0" smtClean="0"/>
          </a:p>
          <a:p>
            <a:pPr marL="457200" indent="-457200">
              <a:buFont typeface="+mj-lt"/>
              <a:buAutoNum type="arabicPeriod"/>
            </a:pPr>
            <a:r>
              <a:rPr lang="en-US" sz="2400" dirty="0" smtClean="0"/>
              <a:t>Frequent allergies</a:t>
            </a:r>
          </a:p>
          <a:p>
            <a:pPr marL="457200" indent="-457200">
              <a:buFont typeface="+mj-lt"/>
              <a:buAutoNum type="arabicPeriod"/>
            </a:pPr>
            <a:r>
              <a:rPr lang="en-US" sz="2400" dirty="0" smtClean="0"/>
              <a:t>Low energy levels</a:t>
            </a:r>
          </a:p>
          <a:p>
            <a:pPr marL="457200" indent="-457200">
              <a:buFont typeface="+mj-lt"/>
              <a:buAutoNum type="arabicPeriod"/>
            </a:pPr>
            <a:r>
              <a:rPr lang="en-US" sz="2400" dirty="0" smtClean="0"/>
              <a:t>High Blood Sugar</a:t>
            </a:r>
          </a:p>
          <a:p>
            <a:pPr marL="457200" indent="-457200">
              <a:buFont typeface="+mj-lt"/>
              <a:buAutoNum type="arabicPeriod"/>
            </a:pPr>
            <a:r>
              <a:rPr lang="en-US" sz="2400" dirty="0" smtClean="0"/>
              <a:t>Digestive Issues</a:t>
            </a:r>
          </a:p>
          <a:p>
            <a:pPr marL="457200" indent="-457200">
              <a:buFont typeface="+mj-lt"/>
              <a:buAutoNum type="arabicPeriod"/>
            </a:pPr>
            <a:r>
              <a:rPr lang="en-US" sz="2400" dirty="0" smtClean="0"/>
              <a:t>Feeling Sluggish</a:t>
            </a:r>
          </a:p>
          <a:p>
            <a:pPr marL="457200" indent="-457200">
              <a:buFont typeface="+mj-lt"/>
              <a:buAutoNum type="arabicPeriod"/>
            </a:pPr>
            <a:r>
              <a:rPr lang="en-US" sz="2400" dirty="0" smtClean="0"/>
              <a:t>Food Sensitivities</a:t>
            </a:r>
          </a:p>
          <a:p>
            <a:pPr marL="457200" indent="-457200">
              <a:buFont typeface="+mj-lt"/>
              <a:buAutoNum type="arabicPeriod"/>
            </a:pPr>
            <a:r>
              <a:rPr lang="en-US" sz="2400" dirty="0" smtClean="0"/>
              <a:t>High Blood Pressure</a:t>
            </a:r>
          </a:p>
          <a:p>
            <a:pPr marL="457200" indent="-457200">
              <a:buFont typeface="+mj-lt"/>
              <a:buAutoNum type="arabicPeriod"/>
            </a:pPr>
            <a:r>
              <a:rPr lang="en-US" sz="2400" dirty="0" smtClean="0"/>
              <a:t>Trouble Sleeping</a:t>
            </a:r>
          </a:p>
          <a:p>
            <a:pPr marL="457200" indent="-457200">
              <a:buFont typeface="+mj-lt"/>
              <a:buAutoNum type="arabicPeriod"/>
            </a:pPr>
            <a:r>
              <a:rPr lang="en-US" sz="2400" dirty="0" smtClean="0"/>
              <a:t>Chronic Skin Conditions</a:t>
            </a:r>
          </a:p>
          <a:p>
            <a:pPr marL="457200" indent="-457200">
              <a:buFont typeface="+mj-lt"/>
              <a:buAutoNum type="arabicPeriod"/>
            </a:pPr>
            <a:r>
              <a:rPr lang="en-US" sz="2400" dirty="0" smtClean="0"/>
              <a:t>Take longer to recover from injury</a:t>
            </a:r>
            <a:endParaRPr lang="en-US" sz="2400" dirty="0"/>
          </a:p>
        </p:txBody>
      </p:sp>
    </p:spTree>
    <p:extLst>
      <p:ext uri="{BB962C8B-B14F-4D97-AF65-F5344CB8AC3E}">
        <p14:creationId xmlns:p14="http://schemas.microsoft.com/office/powerpoint/2010/main" val="2357931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7031" y="5714294"/>
            <a:ext cx="3876969" cy="1143706"/>
          </a:xfrm>
          <a:prstGeom prst="rect">
            <a:avLst/>
          </a:prstGeom>
        </p:spPr>
      </p:pic>
      <p:sp>
        <p:nvSpPr>
          <p:cNvPr id="9" name="Title 1"/>
          <p:cNvSpPr txBox="1">
            <a:spLocks/>
          </p:cNvSpPr>
          <p:nvPr/>
        </p:nvSpPr>
        <p:spPr>
          <a:xfrm>
            <a:off x="228600" y="2743200"/>
            <a:ext cx="8686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6600" b="1" dirty="0" smtClean="0">
                <a:solidFill>
                  <a:schemeClr val="bg1"/>
                </a:solidFill>
              </a:rPr>
              <a:t>SPIRULINA</a:t>
            </a:r>
            <a:endParaRPr lang="en-US" sz="6600" dirty="0">
              <a:solidFill>
                <a:schemeClr val="bg1"/>
              </a:solidFill>
            </a:endParaRPr>
          </a:p>
        </p:txBody>
      </p:sp>
    </p:spTree>
    <p:extLst>
      <p:ext uri="{BB962C8B-B14F-4D97-AF65-F5344CB8AC3E}">
        <p14:creationId xmlns:p14="http://schemas.microsoft.com/office/powerpoint/2010/main" val="3005372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4" y="1447800"/>
            <a:ext cx="5624946" cy="4611469"/>
          </a:xfrm>
        </p:spPr>
        <p:txBody>
          <a:bodyPr>
            <a:noAutofit/>
          </a:bodyPr>
          <a:lstStyle/>
          <a:p>
            <a:pPr marL="0" indent="0">
              <a:buNone/>
            </a:pPr>
            <a:r>
              <a:rPr lang="en-IN" sz="2000" dirty="0" err="1"/>
              <a:t>Spirulina</a:t>
            </a:r>
            <a:r>
              <a:rPr lang="en-IN" sz="2000" dirty="0"/>
              <a:t> is packed with many vital nutrients that can protect you from illness and disease</a:t>
            </a:r>
            <a:r>
              <a:rPr lang="en-IN" sz="2000" dirty="0" smtClean="0"/>
              <a:t>:</a:t>
            </a:r>
          </a:p>
          <a:p>
            <a:pPr marL="0" indent="0">
              <a:buNone/>
            </a:pPr>
            <a:endParaRPr lang="en-IN" sz="2000" dirty="0"/>
          </a:p>
          <a:p>
            <a:pPr lvl="1">
              <a:buFont typeface="Wingdings" pitchFamily="2" charset="2"/>
              <a:buChar char="§"/>
            </a:pPr>
            <a:r>
              <a:rPr lang="en-IN" sz="2000" dirty="0" smtClean="0"/>
              <a:t>Beta Carotene - 10 </a:t>
            </a:r>
            <a:r>
              <a:rPr lang="en-IN" sz="2000" dirty="0"/>
              <a:t>times </a:t>
            </a:r>
            <a:r>
              <a:rPr lang="en-IN" sz="2000" dirty="0" smtClean="0"/>
              <a:t>more</a:t>
            </a:r>
            <a:r>
              <a:rPr lang="en-IN" sz="2000" b="1" dirty="0" smtClean="0"/>
              <a:t> </a:t>
            </a:r>
            <a:r>
              <a:rPr lang="en-IN" sz="2000" dirty="0" smtClean="0"/>
              <a:t>than </a:t>
            </a:r>
            <a:r>
              <a:rPr lang="en-IN" sz="2000" dirty="0"/>
              <a:t>in carrots</a:t>
            </a:r>
          </a:p>
          <a:p>
            <a:pPr lvl="1">
              <a:buFont typeface="Wingdings" pitchFamily="2" charset="2"/>
              <a:buChar char="§"/>
            </a:pPr>
            <a:r>
              <a:rPr lang="en-IN" sz="2000" dirty="0" smtClean="0"/>
              <a:t>Protein -</a:t>
            </a:r>
            <a:r>
              <a:rPr lang="en-IN" sz="2000" dirty="0"/>
              <a:t> A</a:t>
            </a:r>
            <a:r>
              <a:rPr lang="en-IN" sz="2000" dirty="0" smtClean="0"/>
              <a:t>bout </a:t>
            </a:r>
            <a:r>
              <a:rPr lang="en-IN" sz="2000" dirty="0"/>
              <a:t>55 - 77% protein and 18 essential amino acids</a:t>
            </a:r>
          </a:p>
          <a:p>
            <a:pPr lvl="1">
              <a:buFont typeface="Wingdings" pitchFamily="2" charset="2"/>
              <a:buChar char="§"/>
            </a:pPr>
            <a:r>
              <a:rPr lang="en-IN" sz="2000" dirty="0"/>
              <a:t>Gamma </a:t>
            </a:r>
            <a:r>
              <a:rPr lang="en-IN" sz="2000" dirty="0" err="1"/>
              <a:t>linolenic</a:t>
            </a:r>
            <a:r>
              <a:rPr lang="en-IN" sz="2000" dirty="0"/>
              <a:t> acid (GLA), one of the rarest essential fatty </a:t>
            </a:r>
            <a:r>
              <a:rPr lang="en-IN" sz="2000" dirty="0" smtClean="0"/>
              <a:t>acids</a:t>
            </a:r>
          </a:p>
          <a:p>
            <a:pPr lvl="1">
              <a:buFont typeface="Wingdings" pitchFamily="2" charset="2"/>
              <a:buChar char="§"/>
            </a:pPr>
            <a:r>
              <a:rPr lang="en-IN" sz="2000" dirty="0" smtClean="0"/>
              <a:t>Vitamins - Vitamin </a:t>
            </a:r>
            <a:r>
              <a:rPr lang="en-IN" sz="2000" dirty="0"/>
              <a:t>B, </a:t>
            </a:r>
            <a:r>
              <a:rPr lang="en-IN" sz="2000" dirty="0" smtClean="0"/>
              <a:t>Vitamin C &amp; Vitamin </a:t>
            </a:r>
            <a:r>
              <a:rPr lang="en-IN" sz="2000" dirty="0"/>
              <a:t>E</a:t>
            </a:r>
          </a:p>
          <a:p>
            <a:pPr lvl="1">
              <a:buFont typeface="Wingdings" pitchFamily="2" charset="2"/>
              <a:buChar char="§"/>
            </a:pPr>
            <a:r>
              <a:rPr lang="en-IN" sz="2000" dirty="0" smtClean="0"/>
              <a:t>Minerals - Potassium</a:t>
            </a:r>
            <a:r>
              <a:rPr lang="en-IN" sz="2000" dirty="0"/>
              <a:t>, calcium, </a:t>
            </a:r>
            <a:r>
              <a:rPr lang="en-IN" sz="2000" dirty="0" smtClean="0"/>
              <a:t>chromium, </a:t>
            </a:r>
            <a:r>
              <a:rPr lang="en-IN" sz="2000" dirty="0"/>
              <a:t>copper, iron and </a:t>
            </a:r>
            <a:r>
              <a:rPr lang="en-IN" sz="2000" dirty="0" smtClean="0"/>
              <a:t>magnesium</a:t>
            </a:r>
            <a:endParaRPr lang="en-IN" sz="2000" dirty="0"/>
          </a:p>
        </p:txBody>
      </p:sp>
      <p:pic>
        <p:nvPicPr>
          <p:cNvPr id="4" name="Picture 10" descr="Image result for spirulina capsule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72200" y="4267199"/>
            <a:ext cx="2743200" cy="2304289"/>
          </a:xfrm>
          <a:prstGeom prst="rect">
            <a:avLst/>
          </a:prstGeom>
          <a:extLst/>
        </p:spPr>
        <p:style>
          <a:lnRef idx="0">
            <a:schemeClr val="accent3"/>
          </a:lnRef>
          <a:fillRef idx="3">
            <a:schemeClr val="accent3"/>
          </a:fillRef>
          <a:effectRef idx="3">
            <a:schemeClr val="accent3"/>
          </a:effectRef>
          <a:fontRef idx="minor">
            <a:schemeClr val="lt1"/>
          </a:fontRef>
        </p:style>
      </p:pic>
      <p:pic>
        <p:nvPicPr>
          <p:cNvPr id="5" name="Picture 10" descr="Image result for spirulina capsule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40972" y="1371600"/>
            <a:ext cx="2743200" cy="2304289"/>
          </a:xfrm>
          <a:prstGeom prst="rect">
            <a:avLst/>
          </a:prstGeom>
          <a:extLst/>
        </p:spPr>
        <p:style>
          <a:lnRef idx="0">
            <a:schemeClr val="accent3"/>
          </a:lnRef>
          <a:fillRef idx="3">
            <a:schemeClr val="accent3"/>
          </a:fillRef>
          <a:effectRef idx="3">
            <a:schemeClr val="accent3"/>
          </a:effectRef>
          <a:fontRef idx="minor">
            <a:schemeClr val="lt1"/>
          </a:fontRef>
        </p:style>
      </p:pic>
      <p:sp>
        <p:nvSpPr>
          <p:cNvPr id="7" name="Title 1"/>
          <p:cNvSpPr txBox="1">
            <a:spLocks/>
          </p:cNvSpPr>
          <p:nvPr/>
        </p:nvSpPr>
        <p:spPr>
          <a:xfrm>
            <a:off x="488731" y="404648"/>
            <a:ext cx="822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bg1"/>
                </a:solidFill>
              </a:rPr>
              <a:t>SPIRULINA &amp; ITS NUTRITIONAL CONTENT</a:t>
            </a:r>
            <a:endParaRPr lang="en-US" sz="3200" dirty="0">
              <a:solidFill>
                <a:schemeClr val="bg1"/>
              </a:solidFill>
            </a:endParaRPr>
          </a:p>
        </p:txBody>
      </p:sp>
    </p:spTree>
    <p:extLst>
      <p:ext uri="{BB962C8B-B14F-4D97-AF65-F5344CB8AC3E}">
        <p14:creationId xmlns:p14="http://schemas.microsoft.com/office/powerpoint/2010/main" val="4177160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455224"/>
            <a:ext cx="4166177" cy="2040576"/>
          </a:xfrm>
          <a:prstGeom prst="rect">
            <a:avLst/>
          </a:prstGeom>
          <a:ln/>
          <a:extLst/>
        </p:spPr>
        <p:style>
          <a:lnRef idx="0">
            <a:schemeClr val="accent3"/>
          </a:lnRef>
          <a:fillRef idx="3">
            <a:schemeClr val="accent3"/>
          </a:fillRef>
          <a:effectRef idx="3">
            <a:schemeClr val="accent3"/>
          </a:effectRef>
          <a:fontRef idx="minor">
            <a:schemeClr val="lt1"/>
          </a:fontRef>
        </p:style>
      </p:pic>
      <p:sp>
        <p:nvSpPr>
          <p:cNvPr id="3" name="Content Placeholder 2"/>
          <p:cNvSpPr>
            <a:spLocks noGrp="1"/>
          </p:cNvSpPr>
          <p:nvPr>
            <p:ph idx="1"/>
          </p:nvPr>
        </p:nvSpPr>
        <p:spPr>
          <a:xfrm>
            <a:off x="145473" y="1828800"/>
            <a:ext cx="8846127" cy="4800600"/>
          </a:xfrm>
        </p:spPr>
        <p:txBody>
          <a:bodyPr>
            <a:noAutofit/>
          </a:bodyPr>
          <a:lstStyle/>
          <a:p>
            <a:pPr marL="109728" indent="0">
              <a:spcBef>
                <a:spcPct val="50000"/>
              </a:spcBef>
              <a:buNone/>
            </a:pPr>
            <a:r>
              <a:rPr lang="en-US" sz="2000" b="1" dirty="0" smtClean="0"/>
              <a:t>CAN BE BENEFICIAL IN-</a:t>
            </a:r>
            <a:endParaRPr lang="en-US" sz="2000" b="1" dirty="0"/>
          </a:p>
          <a:p>
            <a:pPr marL="457200" indent="0">
              <a:spcBef>
                <a:spcPts val="0"/>
              </a:spcBef>
            </a:pPr>
            <a:r>
              <a:rPr lang="en-US" sz="1800" dirty="0" smtClean="0"/>
              <a:t>   General </a:t>
            </a:r>
            <a:r>
              <a:rPr lang="en-US" sz="1800" dirty="0"/>
              <a:t>Weakness, fatigue, early aging</a:t>
            </a:r>
          </a:p>
          <a:p>
            <a:pPr marL="457200" indent="0">
              <a:spcBef>
                <a:spcPts val="0"/>
              </a:spcBef>
            </a:pPr>
            <a:r>
              <a:rPr lang="en-US" sz="1800" dirty="0" smtClean="0"/>
              <a:t>   Skin </a:t>
            </a:r>
            <a:r>
              <a:rPr lang="en-US" sz="1800" dirty="0"/>
              <a:t>Problems like Acne or dry Skin</a:t>
            </a:r>
          </a:p>
          <a:p>
            <a:pPr marL="457200" indent="0">
              <a:spcBef>
                <a:spcPts val="0"/>
              </a:spcBef>
            </a:pPr>
            <a:r>
              <a:rPr lang="en-US" sz="1800" dirty="0" smtClean="0"/>
              <a:t>   Diabetes</a:t>
            </a:r>
            <a:endParaRPr lang="en-US" sz="1800" dirty="0"/>
          </a:p>
          <a:p>
            <a:pPr marL="457200" indent="0">
              <a:spcBef>
                <a:spcPts val="0"/>
              </a:spcBef>
            </a:pPr>
            <a:r>
              <a:rPr lang="en-US" sz="1800" dirty="0" smtClean="0"/>
              <a:t>   Anemia</a:t>
            </a:r>
            <a:endParaRPr lang="en-US" sz="1800" dirty="0"/>
          </a:p>
          <a:p>
            <a:pPr marL="457200" indent="0">
              <a:spcBef>
                <a:spcPts val="0"/>
              </a:spcBef>
            </a:pPr>
            <a:r>
              <a:rPr lang="en-US" sz="1800" dirty="0" smtClean="0"/>
              <a:t>   Memory </a:t>
            </a:r>
            <a:r>
              <a:rPr lang="en-US" sz="1800" dirty="0"/>
              <a:t>Loss</a:t>
            </a:r>
          </a:p>
          <a:p>
            <a:pPr marL="457200" indent="0">
              <a:spcBef>
                <a:spcPts val="0"/>
              </a:spcBef>
            </a:pPr>
            <a:r>
              <a:rPr lang="en-US" sz="1800" dirty="0" smtClean="0"/>
              <a:t>   Poor </a:t>
            </a:r>
            <a:r>
              <a:rPr lang="en-US" sz="1800" dirty="0"/>
              <a:t>Vision</a:t>
            </a:r>
          </a:p>
          <a:p>
            <a:pPr marL="457200" indent="0">
              <a:spcBef>
                <a:spcPts val="0"/>
              </a:spcBef>
            </a:pPr>
            <a:r>
              <a:rPr lang="en-US" sz="1800" dirty="0" smtClean="0"/>
              <a:t>   Hyper </a:t>
            </a:r>
            <a:r>
              <a:rPr lang="en-US" sz="1800" dirty="0"/>
              <a:t>acidity</a:t>
            </a:r>
          </a:p>
          <a:p>
            <a:pPr marL="457200" indent="0">
              <a:spcBef>
                <a:spcPts val="0"/>
              </a:spcBef>
            </a:pPr>
            <a:r>
              <a:rPr lang="en-US" sz="1800" dirty="0" smtClean="0"/>
              <a:t>   Ulcers</a:t>
            </a:r>
          </a:p>
          <a:p>
            <a:pPr marL="457200" indent="0">
              <a:spcBef>
                <a:spcPts val="0"/>
              </a:spcBef>
            </a:pPr>
            <a:endParaRPr lang="en-US" sz="1800" b="1" dirty="0" smtClean="0"/>
          </a:p>
        </p:txBody>
      </p:sp>
      <p:sp>
        <p:nvSpPr>
          <p:cNvPr id="8" name="Title 1"/>
          <p:cNvSpPr txBox="1">
            <a:spLocks/>
          </p:cNvSpPr>
          <p:nvPr/>
        </p:nvSpPr>
        <p:spPr>
          <a:xfrm>
            <a:off x="486103" y="699656"/>
            <a:ext cx="822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bg1"/>
                </a:solidFill>
              </a:rPr>
              <a:t>SPIRULINA</a:t>
            </a:r>
            <a:endParaRPr lang="en-US" sz="3200" dirty="0">
              <a:solidFill>
                <a:schemeClr val="bg1"/>
              </a:solidFill>
            </a:endParaRPr>
          </a:p>
        </p:txBody>
      </p:sp>
    </p:spTree>
    <p:extLst>
      <p:ext uri="{BB962C8B-B14F-4D97-AF65-F5344CB8AC3E}">
        <p14:creationId xmlns:p14="http://schemas.microsoft.com/office/powerpoint/2010/main" val="1475417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1113" y="609600"/>
            <a:ext cx="83820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800" b="1" dirty="0" smtClean="0">
                <a:solidFill>
                  <a:schemeClr val="bg1"/>
                </a:solidFill>
              </a:rPr>
              <a:t>DOSAGE</a:t>
            </a:r>
            <a:endParaRPr lang="en-US" sz="4800" b="1" dirty="0">
              <a:solidFill>
                <a:schemeClr val="bg1"/>
              </a:solidFill>
            </a:endParaRPr>
          </a:p>
        </p:txBody>
      </p:sp>
      <p:sp>
        <p:nvSpPr>
          <p:cNvPr id="7" name="AutoShape 2" descr="Image result for KRILL FI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Content Placeholder 1"/>
          <p:cNvSpPr>
            <a:spLocks noGrp="1"/>
          </p:cNvSpPr>
          <p:nvPr>
            <p:ph idx="1"/>
          </p:nvPr>
        </p:nvSpPr>
        <p:spPr>
          <a:xfrm>
            <a:off x="457200" y="1600200"/>
            <a:ext cx="4648200" cy="5105400"/>
          </a:xfrm>
        </p:spPr>
        <p:txBody>
          <a:bodyPr>
            <a:normAutofit/>
          </a:bodyPr>
          <a:lstStyle/>
          <a:p>
            <a:endParaRPr lang="en-US" sz="2400" dirty="0" smtClean="0"/>
          </a:p>
          <a:p>
            <a:endParaRPr lang="en-US" sz="2400" dirty="0"/>
          </a:p>
          <a:p>
            <a:r>
              <a:rPr lang="en-US" sz="2400" dirty="0" smtClean="0"/>
              <a:t>One </a:t>
            </a:r>
            <a:r>
              <a:rPr lang="en-US" sz="2400" dirty="0"/>
              <a:t>capsule twice a day after meals</a:t>
            </a:r>
          </a:p>
          <a:p>
            <a:endParaRPr lang="en-US" sz="2400" dirty="0" smtClean="0"/>
          </a:p>
        </p:txBody>
      </p:sp>
      <p:pic>
        <p:nvPicPr>
          <p:cNvPr id="1026" name="Picture 2" descr="Vestige Spirulina Caps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065338"/>
            <a:ext cx="2228850"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041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8442</TotalTime>
  <Words>635</Words>
  <Application>Microsoft Office PowerPoint</Application>
  <PresentationFormat>On-screen Show (4:3)</PresentationFormat>
  <Paragraphs>148</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IMMUNITY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VESTIGE HEALTH SYMPOSIUM (VHS)</dc:title>
  <dc:creator>shalini kukreti</dc:creator>
  <cp:lastModifiedBy>Vaishali Bali</cp:lastModifiedBy>
  <cp:revision>1380</cp:revision>
  <dcterms:created xsi:type="dcterms:W3CDTF">2006-08-16T00:00:00Z</dcterms:created>
  <dcterms:modified xsi:type="dcterms:W3CDTF">2021-06-02T12:38:17Z</dcterms:modified>
</cp:coreProperties>
</file>