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76" r:id="rId4"/>
    <p:sldId id="260" r:id="rId5"/>
    <p:sldId id="274" r:id="rId6"/>
    <p:sldId id="275" r:id="rId7"/>
    <p:sldId id="271" r:id="rId8"/>
    <p:sldId id="272" r:id="rId9"/>
    <p:sldId id="262" r:id="rId10"/>
    <p:sldId id="263" r:id="rId11"/>
    <p:sldId id="266" r:id="rId12"/>
    <p:sldId id="258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4729"/>
  </p:normalViewPr>
  <p:slideViewPr>
    <p:cSldViewPr snapToGrid="0" snapToObjects="1" showGuides="1">
      <p:cViewPr>
        <p:scale>
          <a:sx n="72" d="100"/>
          <a:sy n="72" d="100"/>
        </p:scale>
        <p:origin x="-636" y="-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3486" y="3904343"/>
            <a:ext cx="6357255" cy="636134"/>
          </a:xfrm>
        </p:spPr>
        <p:txBody>
          <a:bodyPr anchor="b">
            <a:normAutofit/>
          </a:bodyPr>
          <a:lstStyle>
            <a:lvl1pPr algn="l">
              <a:defRPr sz="3600"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3486" y="4731656"/>
            <a:ext cx="6357255" cy="526143"/>
          </a:xfr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latin typeface="Calibri Light" charset="0"/>
                <a:ea typeface="Calibri Light" charset="0"/>
                <a:cs typeface="Calibri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69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365125"/>
            <a:ext cx="9173029" cy="1325563"/>
          </a:xfrm>
        </p:spPr>
        <p:txBody>
          <a:bodyPr/>
          <a:lstStyle>
            <a:lvl1pPr>
              <a:defRPr sz="3600"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2646" y="1825625"/>
            <a:ext cx="10651982" cy="4351338"/>
          </a:xfrm>
        </p:spPr>
        <p:txBody>
          <a:bodyPr>
            <a:normAutofit/>
          </a:bodyPr>
          <a:lstStyle>
            <a:lvl1pPr>
              <a:defRPr sz="2000" b="0" i="0"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defRPr sz="1800" b="0" i="0"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defRPr sz="1600" b="0" i="0"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defRPr sz="1400" b="0" i="0">
                <a:latin typeface="Calibri Light" charset="0"/>
                <a:ea typeface="Calibri Light" charset="0"/>
                <a:cs typeface="Calibri Light" charset="0"/>
              </a:defRPr>
            </a:lvl4pPr>
            <a:lvl5pPr>
              <a:defRPr sz="1400" b="0" i="0">
                <a:latin typeface="Calibri Light" charset="0"/>
                <a:ea typeface="Calibri Light" charset="0"/>
                <a:cs typeface="Calibri Light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08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083380"/>
            <a:ext cx="5583464" cy="661305"/>
          </a:xfrm>
        </p:spPr>
        <p:txBody>
          <a:bodyPr anchor="b">
            <a:noAutofit/>
          </a:bodyPr>
          <a:lstStyle>
            <a:lvl1pPr>
              <a:defRPr sz="3600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149725"/>
            <a:ext cx="5583464" cy="44359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8720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4948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CB91F-F246-3C41-BD6C-27F85C95E570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1DF55-B194-A343-970A-905388BCE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710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4197" y="4672960"/>
            <a:ext cx="6357255" cy="636134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VESTIGE </a:t>
            </a:r>
            <a:br>
              <a:rPr lang="en-US" sz="4400" b="1" dirty="0" smtClean="0"/>
            </a:br>
            <a:r>
              <a:rPr lang="en-US" sz="4400" b="1" dirty="0" smtClean="0"/>
              <a:t>EYE SUPPORT</a:t>
            </a:r>
            <a:endParaRPr lang="en-US" sz="4400" b="1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5444197" y="3496834"/>
            <a:ext cx="6357255" cy="541920"/>
          </a:xfrm>
        </p:spPr>
        <p:txBody>
          <a:bodyPr>
            <a:noAutofit/>
          </a:bodyPr>
          <a:lstStyle/>
          <a:p>
            <a:r>
              <a:rPr lang="en-US" sz="2800" dirty="0" smtClean="0"/>
              <a:t>Introducing</a:t>
            </a:r>
          </a:p>
        </p:txBody>
      </p:sp>
    </p:spTree>
    <p:extLst>
      <p:ext uri="{BB962C8B-B14F-4D97-AF65-F5344CB8AC3E}">
        <p14:creationId xmlns:p14="http://schemas.microsoft.com/office/powerpoint/2010/main" val="140698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curcumin benefi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17600" y="365125"/>
            <a:ext cx="9173029" cy="1325563"/>
          </a:xfrm>
        </p:spPr>
        <p:txBody>
          <a:bodyPr/>
          <a:lstStyle/>
          <a:p>
            <a:r>
              <a:rPr lang="en-IN" b="1" dirty="0" smtClean="0"/>
              <a:t>DOSAGE of Vestige Eye Support</a:t>
            </a:r>
            <a:endParaRPr lang="en-GB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378229" y="2040836"/>
            <a:ext cx="45457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Two capsules daily with meals</a:t>
            </a:r>
            <a:endParaRPr lang="en-US" sz="2800" dirty="0"/>
          </a:p>
        </p:txBody>
      </p:sp>
      <p:pic>
        <p:nvPicPr>
          <p:cNvPr id="1026" name="Picture 2" descr="C:\Users\shalini\AppData\Local\Microsoft\Windows\Temporary Internet Files\Content.Outlook\2LT1QM05\Eye Suppor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587" y="1858747"/>
            <a:ext cx="4154426" cy="573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93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17600" y="365125"/>
            <a:ext cx="9173029" cy="1325563"/>
          </a:xfrm>
        </p:spPr>
        <p:txBody>
          <a:bodyPr/>
          <a:lstStyle/>
          <a:p>
            <a:r>
              <a:rPr lang="en-IN" b="1" dirty="0" smtClean="0"/>
              <a:t>Vestige Eye Support</a:t>
            </a:r>
            <a:endParaRPr lang="en-GB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366148" y="1992122"/>
            <a:ext cx="309634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30 Capsules </a:t>
            </a:r>
          </a:p>
          <a:p>
            <a:endParaRPr lang="en-US" sz="2800" dirty="0" smtClean="0"/>
          </a:p>
          <a:p>
            <a:r>
              <a:rPr lang="en-US" sz="2800" b="1" dirty="0" smtClean="0"/>
              <a:t>MRP  </a:t>
            </a:r>
            <a:r>
              <a:rPr lang="en-US" sz="2800" dirty="0" err="1" smtClean="0"/>
              <a:t>Rs</a:t>
            </a:r>
            <a:r>
              <a:rPr lang="en-US" sz="2800" dirty="0" smtClean="0"/>
              <a:t>. </a:t>
            </a:r>
            <a:r>
              <a:rPr lang="en-US" sz="2800" dirty="0" smtClean="0"/>
              <a:t>625.00</a:t>
            </a:r>
            <a:endParaRPr lang="en-US" sz="2800" dirty="0"/>
          </a:p>
          <a:p>
            <a:r>
              <a:rPr lang="en-US" sz="2800" b="1" dirty="0" smtClean="0"/>
              <a:t>DP  </a:t>
            </a:r>
            <a:r>
              <a:rPr lang="en-US" sz="2800" dirty="0" err="1" smtClean="0"/>
              <a:t>Rs</a:t>
            </a:r>
            <a:r>
              <a:rPr lang="en-US" sz="2800" dirty="0" smtClean="0"/>
              <a:t>. </a:t>
            </a:r>
            <a:r>
              <a:rPr lang="en-US" sz="2800" dirty="0" smtClean="0"/>
              <a:t>575.00</a:t>
            </a:r>
            <a:endParaRPr lang="en-US" sz="2800" dirty="0" smtClean="0"/>
          </a:p>
          <a:p>
            <a:r>
              <a:rPr lang="en-US" sz="2800" b="1" dirty="0" smtClean="0"/>
              <a:t>BV  </a:t>
            </a:r>
            <a:r>
              <a:rPr lang="en-US" sz="2800" dirty="0" smtClean="0"/>
              <a:t>345</a:t>
            </a:r>
            <a:r>
              <a:rPr lang="en-US" sz="2800" b="1" dirty="0" smtClean="0"/>
              <a:t> </a:t>
            </a:r>
            <a:endParaRPr lang="en-US" sz="2800" dirty="0" smtClean="0"/>
          </a:p>
          <a:p>
            <a:r>
              <a:rPr lang="en-US" sz="2800" b="1" dirty="0" smtClean="0"/>
              <a:t>PV  </a:t>
            </a:r>
            <a:r>
              <a:rPr lang="en-US" sz="2800" dirty="0" smtClean="0"/>
              <a:t>19.17</a:t>
            </a:r>
          </a:p>
          <a:p>
            <a:endParaRPr lang="en-US" sz="3200" b="1" dirty="0" smtClean="0"/>
          </a:p>
          <a:p>
            <a:endParaRPr lang="en-US" sz="3200" b="1" dirty="0"/>
          </a:p>
        </p:txBody>
      </p:sp>
      <p:pic>
        <p:nvPicPr>
          <p:cNvPr id="6" name="Picture 2" descr="C:\Users\shalini\AppData\Local\Microsoft\Windows\Temporary Internet Files\Content.Outlook\2LT1QM05\Eye Suppor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587" y="1858747"/>
            <a:ext cx="4154426" cy="573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39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969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IMPORTANCE of Eye Health</a:t>
            </a:r>
            <a:endParaRPr lang="en-GB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374158" y="1830871"/>
            <a:ext cx="572066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200" dirty="0"/>
              <a:t>E</a:t>
            </a:r>
            <a:r>
              <a:rPr lang="en-US" sz="2200" dirty="0" smtClean="0"/>
              <a:t>yes </a:t>
            </a:r>
            <a:r>
              <a:rPr lang="en-US" sz="2200" dirty="0"/>
              <a:t>are an important part </a:t>
            </a:r>
            <a:r>
              <a:rPr lang="en-US" sz="2200" dirty="0" smtClean="0"/>
              <a:t>of our health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/>
              <a:t>E</a:t>
            </a:r>
            <a:r>
              <a:rPr lang="en-US" sz="2200" dirty="0" smtClean="0"/>
              <a:t>yes play a major role </a:t>
            </a:r>
            <a:r>
              <a:rPr lang="en-US" sz="2200" dirty="0"/>
              <a:t>in mobility, </a:t>
            </a:r>
            <a:r>
              <a:rPr lang="en-US" sz="2200" dirty="0" smtClean="0"/>
              <a:t>function </a:t>
            </a:r>
            <a:r>
              <a:rPr lang="en-US" sz="2200" dirty="0"/>
              <a:t>and enjoyment of life</a:t>
            </a:r>
            <a:endParaRPr lang="en-US" sz="2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/>
              <a:t>When it comes to common vision problems, some people don’t realize </a:t>
            </a:r>
            <a:r>
              <a:rPr lang="en-US" sz="2200" dirty="0" smtClean="0"/>
              <a:t>that they have eye problems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/>
              <a:t>In addition, many common eye diseases such as glaucoma, diabetic eye disease and age-related macular degeneration often have no warning </a:t>
            </a:r>
            <a:r>
              <a:rPr lang="en-US" sz="2200" dirty="0" smtClean="0"/>
              <a:t>signs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/>
              <a:t>J</a:t>
            </a:r>
            <a:r>
              <a:rPr lang="en-US" sz="2200" dirty="0" smtClean="0"/>
              <a:t>ust </a:t>
            </a:r>
            <a:r>
              <a:rPr lang="en-US" sz="2200" dirty="0"/>
              <a:t>as it is important to keep </a:t>
            </a:r>
            <a:r>
              <a:rPr lang="en-US" sz="2200" dirty="0" smtClean="0"/>
              <a:t>our </a:t>
            </a:r>
            <a:r>
              <a:rPr lang="en-US" sz="2200" dirty="0"/>
              <a:t>body healthy, </a:t>
            </a:r>
            <a:r>
              <a:rPr lang="en-US" sz="2200" dirty="0" smtClean="0"/>
              <a:t>we also </a:t>
            </a:r>
            <a:r>
              <a:rPr lang="en-US" sz="2200" dirty="0"/>
              <a:t>need to keep </a:t>
            </a:r>
            <a:r>
              <a:rPr lang="en-US" sz="2200" dirty="0" smtClean="0"/>
              <a:t>our </a:t>
            </a:r>
            <a:r>
              <a:rPr lang="en-US" sz="2200" dirty="0"/>
              <a:t>eyes </a:t>
            </a:r>
            <a:r>
              <a:rPr lang="en-US" sz="2200" dirty="0" smtClean="0"/>
              <a:t>healthy</a:t>
            </a:r>
            <a:endParaRPr lang="en-US" sz="2200" dirty="0">
              <a:latin typeface="Calibri (Body)"/>
            </a:endParaRPr>
          </a:p>
        </p:txBody>
      </p:sp>
      <p:sp>
        <p:nvSpPr>
          <p:cNvPr id="3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 descr="Image result for eye health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58" y="1830871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55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shalini\AppData\Local\Temp\Rar$DIa0.849\Detox &amp; Rejuvenation PPT-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INTRODUCTION to Vestige Eye Support</a:t>
            </a:r>
            <a:endParaRPr lang="en-GB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17601" y="1830871"/>
            <a:ext cx="533153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200" dirty="0">
                <a:latin typeface="Calibri (Body)"/>
              </a:rPr>
              <a:t>Vestige Eye Support </a:t>
            </a:r>
            <a:r>
              <a:rPr lang="en-GB" sz="2200" dirty="0" smtClean="0">
                <a:latin typeface="Calibri (Body)"/>
              </a:rPr>
              <a:t>contains Marigold </a:t>
            </a:r>
            <a:r>
              <a:rPr lang="en-GB" sz="2200" dirty="0">
                <a:latin typeface="Calibri (Body)"/>
              </a:rPr>
              <a:t>and Bilberry </a:t>
            </a:r>
            <a:r>
              <a:rPr lang="en-GB" sz="2200" dirty="0" smtClean="0">
                <a:latin typeface="Calibri (Body)"/>
              </a:rPr>
              <a:t>extracts as major ingredients, </a:t>
            </a:r>
            <a:r>
              <a:rPr lang="en-GB" sz="2200" dirty="0">
                <a:latin typeface="Calibri (Body)"/>
              </a:rPr>
              <a:t>which are beneficial for eye </a:t>
            </a:r>
            <a:r>
              <a:rPr lang="en-GB" sz="2200" dirty="0" smtClean="0">
                <a:latin typeface="Calibri (Body)"/>
              </a:rPr>
              <a:t>health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200" dirty="0">
              <a:latin typeface="Calibri (Body)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200" dirty="0">
                <a:latin typeface="Calibri (Body)"/>
              </a:rPr>
              <a:t>This product has Lutein and </a:t>
            </a:r>
            <a:r>
              <a:rPr lang="en-GB" sz="2200" dirty="0" err="1">
                <a:latin typeface="Calibri (Body)"/>
              </a:rPr>
              <a:t>Zeaxanthin</a:t>
            </a:r>
            <a:r>
              <a:rPr lang="en-GB" sz="2200" dirty="0">
                <a:latin typeface="Calibri (Body)"/>
              </a:rPr>
              <a:t>, which </a:t>
            </a:r>
            <a:r>
              <a:rPr lang="en-GB" sz="2200" dirty="0" smtClean="0">
                <a:latin typeface="Calibri (Body)"/>
              </a:rPr>
              <a:t>helps </a:t>
            </a:r>
            <a:r>
              <a:rPr lang="en-GB" sz="2200" dirty="0">
                <a:latin typeface="Calibri (Body)"/>
              </a:rPr>
              <a:t>in improving the eyesight, night vision and prevent eye irritation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200" dirty="0">
              <a:latin typeface="Calibri (Body)"/>
            </a:endParaRPr>
          </a:p>
        </p:txBody>
      </p:sp>
      <p:pic>
        <p:nvPicPr>
          <p:cNvPr id="5124" name="Picture 4" descr="Related imag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373" y="3533360"/>
            <a:ext cx="5340625" cy="333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mage result for BILBERRY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8" r="1890" b="6168"/>
          <a:stretch/>
        </p:blipFill>
        <p:spPr bwMode="auto">
          <a:xfrm rot="11464789">
            <a:off x="6580484" y="1603512"/>
            <a:ext cx="5717532" cy="192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02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17600" y="365125"/>
            <a:ext cx="9173029" cy="1325563"/>
          </a:xfrm>
        </p:spPr>
        <p:txBody>
          <a:bodyPr/>
          <a:lstStyle/>
          <a:p>
            <a:r>
              <a:rPr lang="en-US" b="1" dirty="0" smtClean="0"/>
              <a:t>COMMON Eye Problems</a:t>
            </a:r>
            <a:endParaRPr lang="en-GB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52940" y="1664184"/>
            <a:ext cx="2489271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/>
              <a:t>Eyestrain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/>
              <a:t>Red Eyes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/>
              <a:t>Blurred Vision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/>
              <a:t>Eye Irritation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/>
              <a:t>Dry Eyes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/>
              <a:t>Excessive Tearing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/>
              <a:t>Conjunctivitis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/>
              <a:t>Corneal Diseases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/>
              <a:t>Eye Allergies</a:t>
            </a:r>
          </a:p>
        </p:txBody>
      </p:sp>
      <p:sp>
        <p:nvSpPr>
          <p:cNvPr id="5" name="AutoShape 2" descr="Image result for common eye problem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 descr="Image result for eye problems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8"/>
          <a:stretch/>
        </p:blipFill>
        <p:spPr bwMode="auto">
          <a:xfrm>
            <a:off x="3734975" y="1375342"/>
            <a:ext cx="8457025" cy="4953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34888" y="6437939"/>
            <a:ext cx="10694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Age-related macular degeneration (AMD) ranks </a:t>
            </a:r>
            <a:r>
              <a:rPr lang="en-US" i="1" dirty="0" smtClean="0"/>
              <a:t>3</a:t>
            </a:r>
            <a:r>
              <a:rPr lang="en-US" i="1" baseline="30000" dirty="0" smtClean="0"/>
              <a:t>rd</a:t>
            </a:r>
            <a:r>
              <a:rPr lang="en-US" i="1" dirty="0" smtClean="0"/>
              <a:t> among </a:t>
            </a:r>
            <a:r>
              <a:rPr lang="en-US" i="1" dirty="0"/>
              <a:t>the global causes of visual </a:t>
            </a:r>
            <a:r>
              <a:rPr lang="en-US" i="1" dirty="0" smtClean="0"/>
              <a:t>impairment (by WHO)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4598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halini\AppData\Local\Temp\Rar$DIa0.849\Detox &amp; Rejuvenation PPT-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Image result for curcumin benefi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17600" y="365125"/>
            <a:ext cx="9173029" cy="1325563"/>
          </a:xfrm>
        </p:spPr>
        <p:txBody>
          <a:bodyPr/>
          <a:lstStyle/>
          <a:p>
            <a:r>
              <a:rPr lang="en-US" b="1" dirty="0"/>
              <a:t>FACTORS affecting Eye Health</a:t>
            </a:r>
            <a:endParaRPr lang="en-GB" b="1" dirty="0"/>
          </a:p>
        </p:txBody>
      </p:sp>
      <p:pic>
        <p:nvPicPr>
          <p:cNvPr id="1026" name="Picture 2" descr="Image result for factors affectings eyes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5" r="7348" b="8875"/>
          <a:stretch/>
        </p:blipFill>
        <p:spPr bwMode="auto">
          <a:xfrm>
            <a:off x="6172007" y="1413539"/>
            <a:ext cx="5847711" cy="5451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52936" y="1802301"/>
            <a:ext cx="557916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ACTIVITIES RELATED FACTORS: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/>
              <a:t>Excess hours spent in front of TV, laptops, phones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/>
              <a:t>Infrequency of breaks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/>
              <a:t>Time/work pressure</a:t>
            </a:r>
          </a:p>
          <a:p>
            <a:endParaRPr lang="en-US" sz="1000" dirty="0" smtClean="0"/>
          </a:p>
          <a:p>
            <a:r>
              <a:rPr lang="en-US" sz="2200" b="1" dirty="0" smtClean="0"/>
              <a:t>INDIVIDUAL RELATED FACTORS: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/>
              <a:t>Improper corrective lenses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/>
              <a:t>Age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/>
              <a:t>Medical issues</a:t>
            </a:r>
          </a:p>
          <a:p>
            <a:endParaRPr lang="en-US" sz="1000" dirty="0" smtClean="0"/>
          </a:p>
          <a:p>
            <a:r>
              <a:rPr lang="en-US" sz="2200" b="1" dirty="0" smtClean="0"/>
              <a:t>ENVIRONMENT RELATED FACTORS: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/>
              <a:t>Improper lighting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/>
              <a:t>Incorrect distance between eyes &amp; display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/>
              <a:t>Lack of contrast in display</a:t>
            </a:r>
            <a:endParaRPr lang="en-US" sz="2200" dirty="0"/>
          </a:p>
          <a:p>
            <a:pPr marL="342900" indent="-342900">
              <a:buFont typeface="Arial" pitchFamily="34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63712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halini\AppData\Local\Temp\Rar$DIa0.818\Detox &amp; Rejuvenation PPT-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687" y="2766218"/>
            <a:ext cx="9173029" cy="1325563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COMPOSITION</a:t>
            </a:r>
            <a:endParaRPr lang="en-US" sz="4800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C:\Users\shalini\AppData\Local\Microsoft\Windows\Temporary Internet Files\Content.Outlook\2LT1QM05\Eye Suppor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120" y="838330"/>
            <a:ext cx="4154426" cy="573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70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halini\AppData\Local\Temp\Rar$DIa0.849\Detox &amp; Rejuvenation PPT-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117600" y="365125"/>
            <a:ext cx="9173029" cy="1325563"/>
          </a:xfrm>
        </p:spPr>
        <p:txBody>
          <a:bodyPr/>
          <a:lstStyle/>
          <a:p>
            <a:r>
              <a:rPr lang="en-IN" b="1" dirty="0" smtClean="0"/>
              <a:t>COMPOSITION of Vestige Eye Support</a:t>
            </a:r>
            <a:endParaRPr lang="en-GB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5704674"/>
              </p:ext>
            </p:extLst>
          </p:nvPr>
        </p:nvGraphicFramePr>
        <p:xfrm>
          <a:off x="1210373" y="1846116"/>
          <a:ext cx="10014220" cy="43245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02670"/>
                <a:gridCol w="1974574"/>
                <a:gridCol w="1616766"/>
                <a:gridCol w="4320210"/>
              </a:tblGrid>
              <a:tr h="976597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/>
                        <a:t>PICTURE</a:t>
                      </a:r>
                      <a:endParaRPr lang="en-US" sz="2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/>
                        <a:t>SCIENTIFIC NAME</a:t>
                      </a:r>
                      <a:endParaRPr lang="en-US" sz="2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dirty="0" smtClean="0"/>
                        <a:t>COMMON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/>
                        <a:t>FUNCTION</a:t>
                      </a:r>
                      <a:endParaRPr lang="en-US" sz="2600" b="1" dirty="0"/>
                    </a:p>
                  </a:txBody>
                  <a:tcPr/>
                </a:tc>
              </a:tr>
              <a:tr h="1580071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Tagetes</a:t>
                      </a:r>
                      <a:r>
                        <a:rPr lang="en-US" sz="2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 </a:t>
                      </a:r>
                      <a:r>
                        <a:rPr lang="en-US" sz="2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Erecta</a:t>
                      </a:r>
                      <a:r>
                        <a:rPr lang="en-US" sz="2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 Flower Extract</a:t>
                      </a:r>
                      <a:endParaRPr lang="en-US" sz="2200" dirty="0" smtClean="0">
                        <a:effectLst/>
                        <a:latin typeface="+mn-lt"/>
                        <a:ea typeface="Calibri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2800" dirty="0" smtClean="0"/>
                    </a:p>
                    <a:p>
                      <a:r>
                        <a:rPr lang="en-US" sz="2200" dirty="0" smtClean="0"/>
                        <a:t>Marigold Flower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helps in lowering Inflammation and free radical damage.</a:t>
                      </a:r>
                      <a:r>
                        <a:rPr lang="en-US" sz="22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Also helps in reducing</a:t>
                      </a:r>
                      <a:r>
                        <a:rPr lang="en-US" sz="2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eye Inflammation and Conjunctivitis</a:t>
                      </a:r>
                    </a:p>
                  </a:txBody>
                  <a:tcPr/>
                </a:tc>
              </a:tr>
              <a:tr h="1580071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Vaccinum</a:t>
                      </a:r>
                      <a:r>
                        <a:rPr lang="en-US" sz="2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 </a:t>
                      </a:r>
                      <a:r>
                        <a:rPr lang="en-US" sz="2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Myrtillus</a:t>
                      </a:r>
                      <a:r>
                        <a:rPr lang="en-US" sz="2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 Fruit Extract</a:t>
                      </a:r>
                      <a:endParaRPr lang="en-US" sz="2200" dirty="0" smtClean="0">
                        <a:effectLst/>
                        <a:latin typeface="+mn-lt"/>
                        <a:ea typeface="Calibri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2700" dirty="0" smtClean="0"/>
                    </a:p>
                    <a:p>
                      <a:r>
                        <a:rPr lang="en-US" sz="2200" dirty="0" smtClean="0"/>
                        <a:t>Bilberry Fruit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has antioxidants and also</a:t>
                      </a:r>
                      <a:r>
                        <a:rPr lang="en-US" sz="22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helps in improving eyesight. It helps in preventing against eye conditions like age-related </a:t>
                      </a:r>
                      <a:r>
                        <a:rPr lang="en-US" sz="2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macular degeneration</a:t>
                      </a:r>
                      <a:endParaRPr lang="en-US" sz="2200" b="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Image result for marigold flower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5" t="11049" r="7800" b="6393"/>
          <a:stretch/>
        </p:blipFill>
        <p:spPr bwMode="auto">
          <a:xfrm>
            <a:off x="1524006" y="2902227"/>
            <a:ext cx="1537252" cy="150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4" b="5473"/>
          <a:stretch/>
        </p:blipFill>
        <p:spPr bwMode="auto">
          <a:xfrm>
            <a:off x="1375317" y="4524395"/>
            <a:ext cx="1728614" cy="152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38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halini\AppData\Local\Temp\Rar$DIa0.849\Detox &amp; Rejuvenation PPT-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17600" y="365125"/>
            <a:ext cx="9788939" cy="1325563"/>
          </a:xfrm>
        </p:spPr>
        <p:txBody>
          <a:bodyPr/>
          <a:lstStyle/>
          <a:p>
            <a:r>
              <a:rPr lang="en-US" b="1" dirty="0" smtClean="0"/>
              <a:t>                Marigold Flower &amp; Bilberry Fruit</a:t>
            </a:r>
            <a:endParaRPr lang="en-GB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85080" y="1590260"/>
            <a:ext cx="612387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Marigold contains Lutein</a:t>
            </a:r>
            <a:r>
              <a:rPr lang="en-US" sz="2200" dirty="0"/>
              <a:t> </a:t>
            </a:r>
            <a:r>
              <a:rPr lang="en-US" sz="2200" dirty="0" smtClean="0"/>
              <a:t>&amp; </a:t>
            </a:r>
            <a:r>
              <a:rPr lang="en-US" sz="2200" dirty="0" err="1" smtClean="0"/>
              <a:t>Zeaxanthin</a:t>
            </a:r>
            <a:r>
              <a:rPr lang="en-US" sz="2200" dirty="0" smtClean="0"/>
              <a:t> which are </a:t>
            </a:r>
            <a:r>
              <a:rPr lang="en-US" sz="2200" dirty="0"/>
              <a:t>antioxidants that are located in the </a:t>
            </a:r>
            <a:r>
              <a:rPr lang="en-US" sz="2200" dirty="0" smtClean="0"/>
              <a:t>eye but body </a:t>
            </a:r>
            <a:r>
              <a:rPr lang="en-US" sz="2200" dirty="0"/>
              <a:t>does not naturally </a:t>
            </a:r>
            <a:r>
              <a:rPr lang="en-US" sz="2200" dirty="0" smtClean="0"/>
              <a:t>produce them so required from the external sources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They neutralizes </a:t>
            </a:r>
            <a:r>
              <a:rPr lang="en-US" sz="2200" dirty="0"/>
              <a:t>free </a:t>
            </a:r>
            <a:r>
              <a:rPr lang="en-US" sz="2200" dirty="0" smtClean="0"/>
              <a:t>radicals </a:t>
            </a:r>
            <a:r>
              <a:rPr lang="en-US" sz="2200" dirty="0"/>
              <a:t>associated with oxidative stress </a:t>
            </a:r>
            <a:r>
              <a:rPr lang="en-US" sz="2200" dirty="0" smtClean="0"/>
              <a:t>&amp; retinal damage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They help  protect eyes</a:t>
            </a:r>
            <a:r>
              <a:rPr lang="en-US" sz="2200" dirty="0"/>
              <a:t> from harmful high-energy light waves like </a:t>
            </a:r>
            <a:r>
              <a:rPr lang="en-US" sz="2200" dirty="0" smtClean="0"/>
              <a:t>UV </a:t>
            </a:r>
            <a:r>
              <a:rPr lang="en-US" sz="2200" dirty="0"/>
              <a:t>rays in </a:t>
            </a:r>
            <a:r>
              <a:rPr lang="en-US" sz="2200" dirty="0" smtClean="0"/>
              <a:t>sunlight</a:t>
            </a:r>
            <a:endParaRPr lang="en-US" sz="22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Studies </a:t>
            </a:r>
            <a:r>
              <a:rPr lang="en-US" sz="2200" dirty="0"/>
              <a:t>suggest that a high level of Lutein &amp; </a:t>
            </a:r>
            <a:r>
              <a:rPr lang="en-US" sz="2200" dirty="0" err="1"/>
              <a:t>Zeaxanthin</a:t>
            </a:r>
            <a:r>
              <a:rPr lang="en-US" sz="2200" dirty="0"/>
              <a:t> in </a:t>
            </a:r>
            <a:r>
              <a:rPr lang="en-US" sz="2200" dirty="0" smtClean="0"/>
              <a:t>eye tissue </a:t>
            </a:r>
            <a:r>
              <a:rPr lang="en-US" sz="2200" dirty="0"/>
              <a:t>is linked with better vision, especially in dim light or where glare is a </a:t>
            </a:r>
            <a:r>
              <a:rPr lang="en-US" sz="2200" dirty="0" smtClean="0"/>
              <a:t>problem</a:t>
            </a:r>
            <a:endParaRPr lang="en-US" sz="22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Bilberry is also </a:t>
            </a:r>
            <a:r>
              <a:rPr lang="en-US" sz="2200" dirty="0"/>
              <a:t>rich </a:t>
            </a:r>
            <a:r>
              <a:rPr lang="en-US" sz="2200" dirty="0" smtClean="0"/>
              <a:t>antioxidants that </a:t>
            </a:r>
            <a:r>
              <a:rPr lang="en-US" sz="2200" dirty="0"/>
              <a:t>may help hold off age-related eye diseases</a:t>
            </a:r>
            <a:br>
              <a:rPr lang="en-US" sz="2200" dirty="0"/>
            </a:br>
            <a:endParaRPr lang="en-US" sz="2200" dirty="0"/>
          </a:p>
        </p:txBody>
      </p:sp>
      <p:pic>
        <p:nvPicPr>
          <p:cNvPr id="4098" name="Picture 2" descr="Image result for lutein and zeaxanthin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2"/>
          <a:stretch/>
        </p:blipFill>
        <p:spPr bwMode="auto">
          <a:xfrm>
            <a:off x="6936676" y="1697545"/>
            <a:ext cx="5255323" cy="506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Image result for marigold flow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16" b="6447"/>
          <a:stretch/>
        </p:blipFill>
        <p:spPr bwMode="auto">
          <a:xfrm>
            <a:off x="1930149" y="6628"/>
            <a:ext cx="1361019" cy="1378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 descr="Image result for bilberry fruit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18" y="318338"/>
            <a:ext cx="1997348" cy="1172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69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BENEFITS of Vestige Eye support</a:t>
            </a:r>
            <a:endParaRPr lang="en-GB" b="1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E6F1F5"/>
              </a:clrFrom>
              <a:clrTo>
                <a:srgbClr val="E6F1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86"/>
          <a:stretch/>
        </p:blipFill>
        <p:spPr bwMode="auto">
          <a:xfrm>
            <a:off x="5744906" y="1921565"/>
            <a:ext cx="6447091" cy="493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40905" y="1630025"/>
            <a:ext cx="5340625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200" dirty="0" smtClean="0"/>
              <a:t>Helps in the maintenance </a:t>
            </a:r>
            <a:r>
              <a:rPr lang="en-US" sz="2200" dirty="0"/>
              <a:t>of normal</a:t>
            </a:r>
            <a:r>
              <a:rPr lang="en-US" sz="2200" b="1" dirty="0"/>
              <a:t> </a:t>
            </a:r>
            <a:r>
              <a:rPr lang="en-US" sz="2200" dirty="0"/>
              <a:t>vision</a:t>
            </a:r>
            <a:endParaRPr lang="en-GB" sz="2200" dirty="0" smtClean="0"/>
          </a:p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en-GB" sz="2200" dirty="0" smtClean="0"/>
              <a:t>Helps </a:t>
            </a:r>
            <a:r>
              <a:rPr lang="en-GB" sz="2200" dirty="0"/>
              <a:t>in improving eye sight and night vision</a:t>
            </a:r>
          </a:p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en-GB" sz="2200" dirty="0"/>
              <a:t>Helps </a:t>
            </a:r>
            <a:r>
              <a:rPr lang="en-GB" sz="2200" dirty="0" smtClean="0"/>
              <a:t>soothe eye </a:t>
            </a:r>
            <a:r>
              <a:rPr lang="en-GB" sz="2200" dirty="0"/>
              <a:t>irritation</a:t>
            </a:r>
          </a:p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en-GB" sz="2200" dirty="0"/>
              <a:t>It also </a:t>
            </a:r>
            <a:r>
              <a:rPr lang="en-GB" sz="2200" dirty="0" smtClean="0"/>
              <a:t>helps in eye </a:t>
            </a:r>
            <a:r>
              <a:rPr lang="en-GB" sz="2200" dirty="0"/>
              <a:t>disorders like macular degeneration, eye inflammation and other retina related </a:t>
            </a:r>
            <a:r>
              <a:rPr lang="en-GB" sz="2200" dirty="0" smtClean="0"/>
              <a:t>complications</a:t>
            </a:r>
          </a:p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en-GB" sz="2200" dirty="0" smtClean="0"/>
              <a:t>Due to its antioxidants property helps in preventing free radical damage</a:t>
            </a:r>
          </a:p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200" dirty="0" smtClean="0"/>
              <a:t>It helps in reducing</a:t>
            </a:r>
            <a:r>
              <a:rPr lang="en-US" sz="2200" dirty="0"/>
              <a:t> eye Inflammation and Conjunctivitis</a:t>
            </a:r>
          </a:p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endParaRPr lang="en-GB" sz="2200" dirty="0"/>
          </a:p>
          <a:p>
            <a:pPr marL="285750" indent="-285750">
              <a:buFont typeface="Arial" pitchFamily="34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20656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3663</TotalTime>
  <Words>310</Words>
  <Application>Microsoft Office PowerPoint</Application>
  <PresentationFormat>Custom</PresentationFormat>
  <Paragraphs>74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VESTIGE  EYE SUPPORT</vt:lpstr>
      <vt:lpstr>IMPORTANCE of Eye Health</vt:lpstr>
      <vt:lpstr>INTRODUCTION to Vestige Eye Support</vt:lpstr>
      <vt:lpstr>COMMON Eye Problems</vt:lpstr>
      <vt:lpstr>FACTORS affecting Eye Health</vt:lpstr>
      <vt:lpstr>COMPOSITION</vt:lpstr>
      <vt:lpstr>COMPOSITION of Vestige Eye Support</vt:lpstr>
      <vt:lpstr>                Marigold Flower &amp; Bilberry Fruit</vt:lpstr>
      <vt:lpstr>BENEFITS of Vestige Eye support</vt:lpstr>
      <vt:lpstr>DOSAGE of Vestige Eye Support</vt:lpstr>
      <vt:lpstr>Vestige Eye Support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shalini kukreti</cp:lastModifiedBy>
  <cp:revision>190</cp:revision>
  <cp:lastPrinted>2018-11-16T05:57:40Z</cp:lastPrinted>
  <dcterms:created xsi:type="dcterms:W3CDTF">2018-06-07T11:36:25Z</dcterms:created>
  <dcterms:modified xsi:type="dcterms:W3CDTF">2018-11-21T13:30:20Z</dcterms:modified>
</cp:coreProperties>
</file>