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sldIdLst>
    <p:sldId id="305" r:id="rId4"/>
    <p:sldId id="331" r:id="rId5"/>
    <p:sldId id="308" r:id="rId6"/>
    <p:sldId id="309" r:id="rId7"/>
    <p:sldId id="313" r:id="rId8"/>
    <p:sldId id="321" r:id="rId9"/>
    <p:sldId id="310" r:id="rId10"/>
    <p:sldId id="322" r:id="rId11"/>
    <p:sldId id="312" r:id="rId12"/>
    <p:sldId id="323" r:id="rId13"/>
    <p:sldId id="314" r:id="rId14"/>
    <p:sldId id="327" r:id="rId15"/>
    <p:sldId id="316" r:id="rId16"/>
    <p:sldId id="318" r:id="rId17"/>
    <p:sldId id="319" r:id="rId18"/>
    <p:sldId id="317" r:id="rId19"/>
    <p:sldId id="262" r:id="rId20"/>
    <p:sldId id="263" r:id="rId21"/>
    <p:sldId id="268" r:id="rId22"/>
    <p:sldId id="264" r:id="rId23"/>
    <p:sldId id="329" r:id="rId24"/>
    <p:sldId id="265" r:id="rId25"/>
    <p:sldId id="270" r:id="rId26"/>
    <p:sldId id="272" r:id="rId27"/>
    <p:sldId id="273" r:id="rId28"/>
    <p:sldId id="275" r:id="rId29"/>
    <p:sldId id="276" r:id="rId30"/>
    <p:sldId id="279" r:id="rId31"/>
    <p:sldId id="282" r:id="rId32"/>
    <p:sldId id="283" r:id="rId33"/>
    <p:sldId id="284" r:id="rId34"/>
    <p:sldId id="285" r:id="rId35"/>
    <p:sldId id="320" r:id="rId36"/>
    <p:sldId id="328" r:id="rId37"/>
    <p:sldId id="330" r:id="rId38"/>
    <p:sldId id="332" r:id="rId39"/>
    <p:sldId id="33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D5A"/>
    <a:srgbClr val="5CC97A"/>
    <a:srgbClr val="00ECEC"/>
    <a:srgbClr val="F273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sorterViewPr>
    <p:cViewPr>
      <p:scale>
        <a:sx n="100" d="100"/>
        <a:sy n="100" d="100"/>
      </p:scale>
      <p:origin x="0" y="-87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9189D2E-9CD0-4DEB-9845-BEA007D6A2FE}" type="datetimeFigureOut">
              <a:rPr lang="en-IN" smtClean="0"/>
              <a:t>08-10-2022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B018D1-1C8D-4294-AE9F-2DEFB1042F63}" type="slidenum">
              <a:rPr lang="en-IN" smtClean="0"/>
              <a:t>‹#›</a:t>
            </a:fld>
            <a:endParaRPr lang="en-IN"/>
          </a:p>
        </p:txBody>
      </p:sp>
    </p:spTree>
    <p:extLst>
      <p:ext uri="{BB962C8B-B14F-4D97-AF65-F5344CB8AC3E}">
        <p14:creationId xmlns:p14="http://schemas.microsoft.com/office/powerpoint/2010/main" val="112986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9189D2E-9CD0-4DEB-9845-BEA007D6A2FE}" type="datetimeFigureOut">
              <a:rPr lang="en-IN" smtClean="0"/>
              <a:t>08-10-2022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B018D1-1C8D-4294-AE9F-2DEFB1042F63}" type="slidenum">
              <a:rPr lang="en-IN" smtClean="0"/>
              <a:t>‹#›</a:t>
            </a:fld>
            <a:endParaRPr lang="en-IN"/>
          </a:p>
        </p:txBody>
      </p:sp>
    </p:spTree>
    <p:extLst>
      <p:ext uri="{BB962C8B-B14F-4D97-AF65-F5344CB8AC3E}">
        <p14:creationId xmlns:p14="http://schemas.microsoft.com/office/powerpoint/2010/main" val="59769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9189D2E-9CD0-4DEB-9845-BEA007D6A2FE}" type="datetimeFigureOut">
              <a:rPr lang="en-IN" smtClean="0"/>
              <a:t>08-10-2022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B018D1-1C8D-4294-AE9F-2DEFB1042F63}" type="slidenum">
              <a:rPr lang="en-IN" smtClean="0"/>
              <a:t>‹#›</a:t>
            </a:fld>
            <a:endParaRPr lang="en-IN"/>
          </a:p>
        </p:txBody>
      </p:sp>
    </p:spTree>
    <p:extLst>
      <p:ext uri="{BB962C8B-B14F-4D97-AF65-F5344CB8AC3E}">
        <p14:creationId xmlns:p14="http://schemas.microsoft.com/office/powerpoint/2010/main" val="520280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A89401-E353-4159-9802-7481B11AC248}"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1797710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89401-E353-4159-9802-7481B11AC248}"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3251562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A89401-E353-4159-9802-7481B11AC248}"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4194984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A89401-E353-4159-9802-7481B11AC248}"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3753601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A89401-E353-4159-9802-7481B11AC248}" type="datetimeFigureOut">
              <a:rPr lang="en-US" smtClean="0"/>
              <a:t>10/8/2022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2000184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A89401-E353-4159-9802-7481B11AC248}" type="datetimeFigureOut">
              <a:rPr lang="en-US" smtClean="0"/>
              <a:t>10/8/2022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1083419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89401-E353-4159-9802-7481B11AC248}" type="datetimeFigureOut">
              <a:rPr lang="en-US" smtClean="0"/>
              <a:t>10/8/2022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2169419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A89401-E353-4159-9802-7481B11AC248}"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372989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9189D2E-9CD0-4DEB-9845-BEA007D6A2FE}" type="datetimeFigureOut">
              <a:rPr lang="en-IN" smtClean="0"/>
              <a:t>08-10-2022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B018D1-1C8D-4294-AE9F-2DEFB1042F63}" type="slidenum">
              <a:rPr lang="en-IN" smtClean="0"/>
              <a:t>‹#›</a:t>
            </a:fld>
            <a:endParaRPr lang="en-IN"/>
          </a:p>
        </p:txBody>
      </p:sp>
    </p:spTree>
    <p:extLst>
      <p:ext uri="{BB962C8B-B14F-4D97-AF65-F5344CB8AC3E}">
        <p14:creationId xmlns:p14="http://schemas.microsoft.com/office/powerpoint/2010/main" val="1300047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A89401-E353-4159-9802-7481B11AC248}"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1053623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89401-E353-4159-9802-7481B11AC248}"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2292408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89401-E353-4159-9802-7481B11AC248}"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2437792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A89401-E353-4159-9802-7481B11AC248}"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130365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89401-E353-4159-9802-7481B11AC248}"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1246155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A89401-E353-4159-9802-7481B11AC248}"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1451742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A89401-E353-4159-9802-7481B11AC248}"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1977293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A89401-E353-4159-9802-7481B11AC248}" type="datetimeFigureOut">
              <a:rPr lang="en-US" smtClean="0"/>
              <a:t>10/8/2022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1936031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A89401-E353-4159-9802-7481B11AC248}" type="datetimeFigureOut">
              <a:rPr lang="en-US" smtClean="0"/>
              <a:t>10/8/2022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3778751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89401-E353-4159-9802-7481B11AC248}" type="datetimeFigureOut">
              <a:rPr lang="en-US" smtClean="0"/>
              <a:t>10/8/2022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306686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189D2E-9CD0-4DEB-9845-BEA007D6A2FE}" type="datetimeFigureOut">
              <a:rPr lang="en-IN" smtClean="0"/>
              <a:t>08-10-2022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B018D1-1C8D-4294-AE9F-2DEFB1042F63}" type="slidenum">
              <a:rPr lang="en-IN" smtClean="0"/>
              <a:t>‹#›</a:t>
            </a:fld>
            <a:endParaRPr lang="en-IN"/>
          </a:p>
        </p:txBody>
      </p:sp>
    </p:spTree>
    <p:extLst>
      <p:ext uri="{BB962C8B-B14F-4D97-AF65-F5344CB8AC3E}">
        <p14:creationId xmlns:p14="http://schemas.microsoft.com/office/powerpoint/2010/main" val="3951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A89401-E353-4159-9802-7481B11AC248}"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914867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A89401-E353-4159-9802-7481B11AC248}"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1340707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89401-E353-4159-9802-7481B11AC248}"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4096777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89401-E353-4159-9802-7481B11AC248}"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AC7E9-90D0-4F66-948C-A4C9501CF227}" type="slidenum">
              <a:rPr lang="en-US" smtClean="0"/>
              <a:t>‹#›</a:t>
            </a:fld>
            <a:endParaRPr lang="en-US"/>
          </a:p>
        </p:txBody>
      </p:sp>
    </p:spTree>
    <p:extLst>
      <p:ext uri="{BB962C8B-B14F-4D97-AF65-F5344CB8AC3E}">
        <p14:creationId xmlns:p14="http://schemas.microsoft.com/office/powerpoint/2010/main" val="118771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9189D2E-9CD0-4DEB-9845-BEA007D6A2FE}" type="datetimeFigureOut">
              <a:rPr lang="en-IN" smtClean="0"/>
              <a:t>08-10-2022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B018D1-1C8D-4294-AE9F-2DEFB1042F63}" type="slidenum">
              <a:rPr lang="en-IN" smtClean="0"/>
              <a:t>‹#›</a:t>
            </a:fld>
            <a:endParaRPr lang="en-IN"/>
          </a:p>
        </p:txBody>
      </p:sp>
    </p:spTree>
    <p:extLst>
      <p:ext uri="{BB962C8B-B14F-4D97-AF65-F5344CB8AC3E}">
        <p14:creationId xmlns:p14="http://schemas.microsoft.com/office/powerpoint/2010/main" val="424219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9189D2E-9CD0-4DEB-9845-BEA007D6A2FE}" type="datetimeFigureOut">
              <a:rPr lang="en-IN" smtClean="0"/>
              <a:t>08-10-2022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1B018D1-1C8D-4294-AE9F-2DEFB1042F63}" type="slidenum">
              <a:rPr lang="en-IN" smtClean="0"/>
              <a:t>‹#›</a:t>
            </a:fld>
            <a:endParaRPr lang="en-IN"/>
          </a:p>
        </p:txBody>
      </p:sp>
    </p:spTree>
    <p:extLst>
      <p:ext uri="{BB962C8B-B14F-4D97-AF65-F5344CB8AC3E}">
        <p14:creationId xmlns:p14="http://schemas.microsoft.com/office/powerpoint/2010/main" val="106164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9189D2E-9CD0-4DEB-9845-BEA007D6A2FE}" type="datetimeFigureOut">
              <a:rPr lang="en-IN" smtClean="0"/>
              <a:t>08-10-2022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1B018D1-1C8D-4294-AE9F-2DEFB1042F63}" type="slidenum">
              <a:rPr lang="en-IN" smtClean="0"/>
              <a:t>‹#›</a:t>
            </a:fld>
            <a:endParaRPr lang="en-IN"/>
          </a:p>
        </p:txBody>
      </p:sp>
    </p:spTree>
    <p:extLst>
      <p:ext uri="{BB962C8B-B14F-4D97-AF65-F5344CB8AC3E}">
        <p14:creationId xmlns:p14="http://schemas.microsoft.com/office/powerpoint/2010/main" val="328548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89D2E-9CD0-4DEB-9845-BEA007D6A2FE}" type="datetimeFigureOut">
              <a:rPr lang="en-IN" smtClean="0"/>
              <a:t>08-10-2022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1B018D1-1C8D-4294-AE9F-2DEFB1042F63}" type="slidenum">
              <a:rPr lang="en-IN" smtClean="0"/>
              <a:t>‹#›</a:t>
            </a:fld>
            <a:endParaRPr lang="en-IN"/>
          </a:p>
        </p:txBody>
      </p:sp>
    </p:spTree>
    <p:extLst>
      <p:ext uri="{BB962C8B-B14F-4D97-AF65-F5344CB8AC3E}">
        <p14:creationId xmlns:p14="http://schemas.microsoft.com/office/powerpoint/2010/main" val="154295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189D2E-9CD0-4DEB-9845-BEA007D6A2FE}" type="datetimeFigureOut">
              <a:rPr lang="en-IN" smtClean="0"/>
              <a:t>08-10-2022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B018D1-1C8D-4294-AE9F-2DEFB1042F63}" type="slidenum">
              <a:rPr lang="en-IN" smtClean="0"/>
              <a:t>‹#›</a:t>
            </a:fld>
            <a:endParaRPr lang="en-IN"/>
          </a:p>
        </p:txBody>
      </p:sp>
    </p:spTree>
    <p:extLst>
      <p:ext uri="{BB962C8B-B14F-4D97-AF65-F5344CB8AC3E}">
        <p14:creationId xmlns:p14="http://schemas.microsoft.com/office/powerpoint/2010/main" val="471477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189D2E-9CD0-4DEB-9845-BEA007D6A2FE}" type="datetimeFigureOut">
              <a:rPr lang="en-IN" smtClean="0"/>
              <a:t>08-10-2022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B018D1-1C8D-4294-AE9F-2DEFB1042F63}" type="slidenum">
              <a:rPr lang="en-IN" smtClean="0"/>
              <a:t>‹#›</a:t>
            </a:fld>
            <a:endParaRPr lang="en-IN"/>
          </a:p>
        </p:txBody>
      </p:sp>
    </p:spTree>
    <p:extLst>
      <p:ext uri="{BB962C8B-B14F-4D97-AF65-F5344CB8AC3E}">
        <p14:creationId xmlns:p14="http://schemas.microsoft.com/office/powerpoint/2010/main" val="3586772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89D2E-9CD0-4DEB-9845-BEA007D6A2FE}" type="datetimeFigureOut">
              <a:rPr lang="en-IN" smtClean="0"/>
              <a:t>08-10-2022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018D1-1C8D-4294-AE9F-2DEFB1042F63}" type="slidenum">
              <a:rPr lang="en-IN" smtClean="0"/>
              <a:t>‹#›</a:t>
            </a:fld>
            <a:endParaRPr lang="en-IN"/>
          </a:p>
        </p:txBody>
      </p:sp>
      <p:pic>
        <p:nvPicPr>
          <p:cNvPr id="7" name="Picture 6" descr="WhatsApp Image 2022-09-20 at 10.49.44 AM"/>
          <p:cNvPicPr>
            <a:picLocks noGrp="1" noChangeAspect="1"/>
          </p:cNvPicPr>
          <p:nvPr isPhoto="1" userDrawn="1"/>
        </p:nvPicPr>
        <p:blipFill>
          <a:blip r:embed="rId1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1149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89401-E353-4159-9802-7481B11AC248}" type="datetimeFigureOut">
              <a:rPr lang="en-US" smtClean="0"/>
              <a:t>10/8/2022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AC7E9-90D0-4F66-948C-A4C9501CF227}" type="slidenum">
              <a:rPr lang="en-US" smtClean="0"/>
              <a:t>‹#›</a:t>
            </a:fld>
            <a:endParaRPr lang="en-US"/>
          </a:p>
        </p:txBody>
      </p:sp>
    </p:spTree>
    <p:extLst>
      <p:ext uri="{BB962C8B-B14F-4D97-AF65-F5344CB8AC3E}">
        <p14:creationId xmlns:p14="http://schemas.microsoft.com/office/powerpoint/2010/main" val="32169246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89401-E353-4159-9802-7481B11AC248}" type="datetimeFigureOut">
              <a:rPr lang="en-US" smtClean="0"/>
              <a:t>10/8/2022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AC7E9-90D0-4F66-948C-A4C9501CF227}" type="slidenum">
              <a:rPr lang="en-US" smtClean="0"/>
              <a:t>‹#›</a:t>
            </a:fld>
            <a:endParaRPr lang="en-US"/>
          </a:p>
        </p:txBody>
      </p:sp>
    </p:spTree>
    <p:extLst>
      <p:ext uri="{BB962C8B-B14F-4D97-AF65-F5344CB8AC3E}">
        <p14:creationId xmlns:p14="http://schemas.microsoft.com/office/powerpoint/2010/main" val="38515317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10" Type="http://schemas.openxmlformats.org/officeDocument/2006/relationships/image" Target="../media/image6.png"/><Relationship Id="rId4" Type="http://schemas.openxmlformats.org/officeDocument/2006/relationships/image" Target="../media/image18.pn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sApp Image 2022-09-20 at 10.49.44 AM"/>
          <p:cNvPicPr>
            <a:picLocks noGrp="1" noChangeAspect="1"/>
          </p:cNvPicPr>
          <p:nvPr isPhoto="1"/>
        </p:nvPicPr>
        <p:blipFill rotWithShape="1">
          <a:blip r:embed="rId2">
            <a:lum/>
            <a:extLst>
              <a:ext uri="{28A0092B-C50C-407E-A947-70E740481C1C}">
                <a14:useLocalDpi xmlns:a14="http://schemas.microsoft.com/office/drawing/2010/main" val="0"/>
              </a:ext>
            </a:extLst>
          </a:blip>
          <a:srcRect r="47343"/>
          <a:stretch/>
        </p:blipFill>
        <p:spPr>
          <a:xfrm>
            <a:off x="0" y="0"/>
            <a:ext cx="6419850" cy="6858000"/>
          </a:xfrm>
          <a:prstGeom prst="rect">
            <a:avLst/>
          </a:prstGeom>
        </p:spPr>
      </p:pic>
      <p:sp>
        <p:nvSpPr>
          <p:cNvPr id="6" name="TextBox 5"/>
          <p:cNvSpPr txBox="1"/>
          <p:nvPr/>
        </p:nvSpPr>
        <p:spPr>
          <a:xfrm>
            <a:off x="447407" y="2192119"/>
            <a:ext cx="4621522" cy="1569660"/>
          </a:xfrm>
          <a:prstGeom prst="rect">
            <a:avLst/>
          </a:prstGeom>
          <a:noFill/>
        </p:spPr>
        <p:txBody>
          <a:bodyPr wrap="none" rtlCol="0">
            <a:spAutoFit/>
          </a:bodyPr>
          <a:lstStyle/>
          <a:p>
            <a:r>
              <a:rPr lang="en-US" sz="3200" b="1" i="1" dirty="0"/>
              <a:t>INTRODUCING,</a:t>
            </a:r>
          </a:p>
          <a:p>
            <a:r>
              <a:rPr lang="en-US" sz="3200" b="1" dirty="0"/>
              <a:t>VESTIGE PRIME ABSORVIT</a:t>
            </a:r>
          </a:p>
          <a:p>
            <a:r>
              <a:rPr lang="en-US" sz="3200" dirty="0"/>
              <a:t>SUBLINGUAL SPRAY</a:t>
            </a:r>
            <a:endParaRPr lang="en-IN" sz="3200" dirty="0"/>
          </a:p>
        </p:txBody>
      </p:sp>
      <p:grpSp>
        <p:nvGrpSpPr>
          <p:cNvPr id="7" name="Group 6"/>
          <p:cNvGrpSpPr/>
          <p:nvPr/>
        </p:nvGrpSpPr>
        <p:grpSpPr>
          <a:xfrm>
            <a:off x="5312001" y="1550239"/>
            <a:ext cx="6497996" cy="4929425"/>
            <a:chOff x="5292951" y="1835989"/>
            <a:chExt cx="6497996" cy="4929425"/>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6731" y="1849924"/>
              <a:ext cx="1664216" cy="484533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7179" y="1835989"/>
              <a:ext cx="1664216" cy="487320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6944" y="1849924"/>
              <a:ext cx="1660235" cy="487320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951" y="1849924"/>
              <a:ext cx="1678656" cy="4915490"/>
            </a:xfrm>
            <a:prstGeom prst="rect">
              <a:avLst/>
            </a:prstGeom>
          </p:spPr>
        </p:pic>
      </p:grpSp>
      <p:sp>
        <p:nvSpPr>
          <p:cNvPr id="12" name="TextBox 11"/>
          <p:cNvSpPr txBox="1"/>
          <p:nvPr/>
        </p:nvSpPr>
        <p:spPr>
          <a:xfrm>
            <a:off x="447406" y="4525059"/>
            <a:ext cx="4293787" cy="954107"/>
          </a:xfrm>
          <a:prstGeom prst="rect">
            <a:avLst/>
          </a:prstGeom>
          <a:noFill/>
        </p:spPr>
        <p:txBody>
          <a:bodyPr wrap="square" rtlCol="0">
            <a:spAutoFit/>
          </a:bodyPr>
          <a:lstStyle/>
          <a:p>
            <a:r>
              <a:rPr lang="en-US" sz="3200" b="1" dirty="0">
                <a:solidFill>
                  <a:srgbClr val="00206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YOUR UPGRADED</a:t>
            </a:r>
          </a:p>
          <a:p>
            <a:r>
              <a:rPr lang="en-US" sz="2400" b="1" dirty="0">
                <a:solidFill>
                  <a:schemeClr val="accent2">
                    <a:lumMod val="75000"/>
                  </a:schemeClr>
                </a:solidFill>
                <a:cs typeface="Arial" panose="020B0604020202020204" pitchFamily="34" charset="0"/>
              </a:rPr>
              <a:t>DOSE OF VITAMINS</a:t>
            </a:r>
            <a:endParaRPr lang="en-IN" sz="2400" b="1" dirty="0">
              <a:solidFill>
                <a:schemeClr val="accent2">
                  <a:lumMod val="75000"/>
                </a:schemeClr>
              </a:solidFill>
              <a:cs typeface="Arial" panose="020B0604020202020204" pitchFamily="34" charset="0"/>
            </a:endParaRPr>
          </a:p>
        </p:txBody>
      </p:sp>
      <p:pic>
        <p:nvPicPr>
          <p:cNvPr id="3" name="Picture 2">
            <a:extLst>
              <a:ext uri="{FF2B5EF4-FFF2-40B4-BE49-F238E27FC236}">
                <a16:creationId xmlns:a16="http://schemas.microsoft.com/office/drawing/2014/main" id="{313FE469-BF0F-2771-480C-ED25BBBD20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1869003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 r="70703" b="72135"/>
          <a:stretch/>
        </p:blipFill>
        <p:spPr>
          <a:xfrm>
            <a:off x="6473184" y="1579961"/>
            <a:ext cx="1860049" cy="1769189"/>
          </a:xfrm>
          <a:prstGeom prst="rect">
            <a:avLst/>
          </a:prstGeom>
        </p:spPr>
      </p:pic>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24866" r="70703" b="46099"/>
          <a:stretch/>
        </p:blipFill>
        <p:spPr>
          <a:xfrm>
            <a:off x="4450481" y="1542826"/>
            <a:ext cx="1860049" cy="1843460"/>
          </a:xfrm>
          <a:prstGeom prst="rect">
            <a:avLst/>
          </a:prstGeom>
        </p:spPr>
      </p:pic>
      <p:sp>
        <p:nvSpPr>
          <p:cNvPr id="2" name="Title 1"/>
          <p:cNvSpPr>
            <a:spLocks noGrp="1"/>
          </p:cNvSpPr>
          <p:nvPr>
            <p:ph type="title"/>
          </p:nvPr>
        </p:nvSpPr>
        <p:spPr>
          <a:xfrm>
            <a:off x="1623575" y="582076"/>
            <a:ext cx="9093926" cy="537663"/>
          </a:xfrm>
          <a:noFill/>
        </p:spPr>
        <p:txBody>
          <a:bodyPr vert="horz" wrap="square" lIns="91440" tIns="45720" rIns="91440" bIns="45720" rtlCol="0" anchor="ctr">
            <a:spAutoFit/>
          </a:bodyPr>
          <a:lstStyle/>
          <a:p>
            <a:pPr algn="ctr"/>
            <a:r>
              <a:rPr lang="en-US" sz="3200" b="1" cap="all" dirty="0">
                <a:solidFill>
                  <a:srgbClr val="002060"/>
                </a:solidFill>
                <a:latin typeface="+mn-lt"/>
                <a:ea typeface="+mn-ea"/>
                <a:cs typeface="+mn-cs"/>
              </a:rPr>
              <a:t>SUBLISPRAY</a:t>
            </a:r>
            <a:r>
              <a:rPr lang="en-US" sz="3200" b="1" cap="all" baseline="30000" dirty="0">
                <a:solidFill>
                  <a:srgbClr val="002060"/>
                </a:solidFill>
              </a:rPr>
              <a:t>TM</a:t>
            </a:r>
            <a:r>
              <a:rPr lang="en-US" sz="3200" b="1" cap="all" dirty="0">
                <a:solidFill>
                  <a:srgbClr val="002060"/>
                </a:solidFill>
                <a:latin typeface="+mn-lt"/>
                <a:ea typeface="+mn-ea"/>
                <a:cs typeface="+mn-cs"/>
              </a:rPr>
              <a:t> TECHNOLOGY</a:t>
            </a:r>
            <a:endParaRPr lang="en-IN" sz="3200" b="1" cap="all" baseline="30000" dirty="0">
              <a:solidFill>
                <a:srgbClr val="002060"/>
              </a:solidFill>
              <a:latin typeface="+mn-lt"/>
              <a:ea typeface="+mn-ea"/>
              <a:cs typeface="+mn-cs"/>
            </a:endParaRPr>
          </a:p>
        </p:txBody>
      </p:sp>
      <p:sp>
        <p:nvSpPr>
          <p:cNvPr id="16" name="Right Arrow 15"/>
          <p:cNvSpPr/>
          <p:nvPr/>
        </p:nvSpPr>
        <p:spPr>
          <a:xfrm>
            <a:off x="4216513" y="2476027"/>
            <a:ext cx="452732" cy="2887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p:cNvSpPr txBox="1"/>
          <p:nvPr/>
        </p:nvSpPr>
        <p:spPr>
          <a:xfrm>
            <a:off x="8839793" y="3488067"/>
            <a:ext cx="1451231" cy="369332"/>
          </a:xfrm>
          <a:prstGeom prst="rect">
            <a:avLst/>
          </a:prstGeom>
          <a:solidFill>
            <a:schemeClr val="tx1"/>
          </a:solidFill>
        </p:spPr>
        <p:txBody>
          <a:bodyPr wrap="none" rtlCol="0">
            <a:spAutoFit/>
          </a:bodyPr>
          <a:lstStyle/>
          <a:p>
            <a:r>
              <a:rPr lang="en-US" dirty="0">
                <a:solidFill>
                  <a:schemeClr val="bg1"/>
                </a:solidFill>
              </a:rPr>
              <a:t>Blood Stream</a:t>
            </a:r>
            <a:endParaRPr lang="en-IN" dirty="0">
              <a:solidFill>
                <a:schemeClr val="bg1"/>
              </a:solidFill>
            </a:endParaRPr>
          </a:p>
        </p:txBody>
      </p:sp>
      <p:sp>
        <p:nvSpPr>
          <p:cNvPr id="31" name="TextBox 30"/>
          <p:cNvSpPr txBox="1"/>
          <p:nvPr/>
        </p:nvSpPr>
        <p:spPr>
          <a:xfrm>
            <a:off x="4791494" y="3488067"/>
            <a:ext cx="1001556" cy="369332"/>
          </a:xfrm>
          <a:prstGeom prst="rect">
            <a:avLst/>
          </a:prstGeom>
          <a:solidFill>
            <a:schemeClr val="tx1"/>
          </a:solidFill>
        </p:spPr>
        <p:txBody>
          <a:bodyPr wrap="none" rtlCol="0">
            <a:spAutoFit/>
          </a:bodyPr>
          <a:lstStyle/>
          <a:p>
            <a:r>
              <a:rPr lang="en-US" dirty="0">
                <a:solidFill>
                  <a:schemeClr val="bg1"/>
                </a:solidFill>
              </a:rPr>
              <a:t>Stomach</a:t>
            </a:r>
            <a:endParaRPr lang="en-IN" dirty="0">
              <a:solidFill>
                <a:schemeClr val="bg1"/>
              </a:solidFill>
            </a:endParaRPr>
          </a:p>
        </p:txBody>
      </p:sp>
      <p:sp>
        <p:nvSpPr>
          <p:cNvPr id="32" name="TextBox 31"/>
          <p:cNvSpPr txBox="1"/>
          <p:nvPr/>
        </p:nvSpPr>
        <p:spPr>
          <a:xfrm>
            <a:off x="7125478" y="3488067"/>
            <a:ext cx="632866" cy="369332"/>
          </a:xfrm>
          <a:prstGeom prst="rect">
            <a:avLst/>
          </a:prstGeom>
          <a:solidFill>
            <a:schemeClr val="tx1"/>
          </a:solidFill>
        </p:spPr>
        <p:txBody>
          <a:bodyPr wrap="none" rtlCol="0">
            <a:spAutoFit/>
          </a:bodyPr>
          <a:lstStyle/>
          <a:p>
            <a:r>
              <a:rPr lang="en-US" dirty="0">
                <a:solidFill>
                  <a:schemeClr val="bg1"/>
                </a:solidFill>
              </a:rPr>
              <a:t>Liver</a:t>
            </a:r>
            <a:endParaRPr lang="en-IN" dirty="0">
              <a:solidFill>
                <a:schemeClr val="bg1"/>
              </a:solidFill>
            </a:endParaRPr>
          </a:p>
        </p:txBody>
      </p:sp>
      <p:sp>
        <p:nvSpPr>
          <p:cNvPr id="33" name="TextBox 32"/>
          <p:cNvSpPr txBox="1"/>
          <p:nvPr/>
        </p:nvSpPr>
        <p:spPr>
          <a:xfrm>
            <a:off x="1456735" y="3488067"/>
            <a:ext cx="2704138" cy="369332"/>
          </a:xfrm>
          <a:prstGeom prst="rect">
            <a:avLst/>
          </a:prstGeom>
          <a:solidFill>
            <a:schemeClr val="tx1"/>
          </a:solidFill>
        </p:spPr>
        <p:txBody>
          <a:bodyPr wrap="none" rtlCol="0">
            <a:spAutoFit/>
          </a:bodyPr>
          <a:lstStyle/>
          <a:p>
            <a:r>
              <a:rPr lang="en-US" dirty="0">
                <a:solidFill>
                  <a:schemeClr val="bg1"/>
                </a:solidFill>
              </a:rPr>
              <a:t>Conventional Dosage Form</a:t>
            </a:r>
            <a:endParaRPr lang="en-IN" dirty="0">
              <a:solidFill>
                <a:schemeClr val="bg1"/>
              </a:solidFill>
            </a:endParaRPr>
          </a:p>
        </p:txBody>
      </p:sp>
      <p:sp>
        <p:nvSpPr>
          <p:cNvPr id="35" name="Right Arrow 34"/>
          <p:cNvSpPr/>
          <p:nvPr/>
        </p:nvSpPr>
        <p:spPr>
          <a:xfrm>
            <a:off x="6048073" y="2476027"/>
            <a:ext cx="452732" cy="2887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ight Arrow 35"/>
          <p:cNvSpPr/>
          <p:nvPr/>
        </p:nvSpPr>
        <p:spPr>
          <a:xfrm>
            <a:off x="8358922" y="2476027"/>
            <a:ext cx="452732" cy="2887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1654" y="1680036"/>
            <a:ext cx="1223924" cy="1529354"/>
          </a:xfrm>
          <a:prstGeom prst="rect">
            <a:avLst/>
          </a:prstGeom>
        </p:spPr>
      </p:pic>
      <p:sp>
        <p:nvSpPr>
          <p:cNvPr id="6" name="Rectangle 5"/>
          <p:cNvSpPr/>
          <p:nvPr/>
        </p:nvSpPr>
        <p:spPr>
          <a:xfrm>
            <a:off x="1240411" y="1453159"/>
            <a:ext cx="9860251" cy="2629651"/>
          </a:xfrm>
          <a:prstGeom prst="rect">
            <a:avLst/>
          </a:prstGeom>
          <a:noFill/>
          <a:ln w="38100">
            <a:solidFill>
              <a:srgbClr val="950D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 name="Group 8"/>
          <p:cNvGrpSpPr/>
          <p:nvPr/>
        </p:nvGrpSpPr>
        <p:grpSpPr>
          <a:xfrm>
            <a:off x="1726127" y="1542826"/>
            <a:ext cx="1945241" cy="1945241"/>
            <a:chOff x="1726127" y="1542826"/>
            <a:chExt cx="1945241" cy="1945241"/>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26127" y="1542826"/>
              <a:ext cx="1945241" cy="1945241"/>
            </a:xfrm>
            <a:prstGeom prst="rect">
              <a:avLst/>
            </a:prstGeom>
          </p:spPr>
        </p:pic>
        <p:pic>
          <p:nvPicPr>
            <p:cNvPr id="2052" name="Picture 4" descr="Pill Pink PNG Images &amp; PSDs for Download | PixelSquid - S116445845"/>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77643">
              <a:off x="2343071" y="2535552"/>
              <a:ext cx="202270" cy="2022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1240412" y="4045422"/>
            <a:ext cx="9860251" cy="2731165"/>
            <a:chOff x="857250" y="4045422"/>
            <a:chExt cx="9860251" cy="2731165"/>
          </a:xfrm>
        </p:grpSpPr>
        <p:grpSp>
          <p:nvGrpSpPr>
            <p:cNvPr id="8" name="Group 7"/>
            <p:cNvGrpSpPr/>
            <p:nvPr/>
          </p:nvGrpSpPr>
          <p:grpSpPr>
            <a:xfrm>
              <a:off x="857250" y="4045422"/>
              <a:ext cx="9860251" cy="2731165"/>
              <a:chOff x="857250" y="4045422"/>
              <a:chExt cx="9860251" cy="2731165"/>
            </a:xfrm>
          </p:grpSpPr>
          <p:grpSp>
            <p:nvGrpSpPr>
              <p:cNvPr id="19" name="Group 18"/>
              <p:cNvGrpSpPr/>
              <p:nvPr/>
            </p:nvGrpSpPr>
            <p:grpSpPr>
              <a:xfrm>
                <a:off x="2406967" y="4045422"/>
                <a:ext cx="7282211" cy="2629356"/>
                <a:chOff x="1677289" y="4045421"/>
                <a:chExt cx="7282211" cy="2629356"/>
              </a:xfrm>
            </p:grpSpPr>
            <p:pic>
              <p:nvPicPr>
                <p:cNvPr id="13" name="Picture 12"/>
                <p:cNvPicPr>
                  <a:picLocks noChangeAspect="1"/>
                </p:cNvPicPr>
                <p:nvPr/>
              </p:nvPicPr>
              <p:blipFill>
                <a:blip r:embed="rId7"/>
                <a:stretch>
                  <a:fillRect/>
                </a:stretch>
              </p:blipFill>
              <p:spPr>
                <a:xfrm>
                  <a:off x="3162725" y="4045421"/>
                  <a:ext cx="4382260" cy="2629356"/>
                </a:xfrm>
                <a:prstGeom prst="rect">
                  <a:avLst/>
                </a:prstGeom>
                <a:ln>
                  <a:noFill/>
                </a:ln>
                <a:effectLst>
                  <a:outerShdw blurRad="292100" dist="139700" dir="2700000" algn="tl" rotWithShape="0">
                    <a:srgbClr val="333333">
                      <a:alpha val="65000"/>
                    </a:srgbClr>
                  </a:outerShdw>
                </a:effectLst>
              </p:spPr>
            </p:pic>
            <p:sp>
              <p:nvSpPr>
                <p:cNvPr id="28" name="Right Arrow 27"/>
                <p:cNvSpPr/>
                <p:nvPr/>
              </p:nvSpPr>
              <p:spPr>
                <a:xfrm>
                  <a:off x="6533203" y="5138035"/>
                  <a:ext cx="736971" cy="2887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p:cNvSpPr txBox="1"/>
                <p:nvPr/>
              </p:nvSpPr>
              <p:spPr>
                <a:xfrm>
                  <a:off x="7508269" y="6106820"/>
                  <a:ext cx="1451231" cy="369332"/>
                </a:xfrm>
                <a:prstGeom prst="rect">
                  <a:avLst/>
                </a:prstGeom>
                <a:solidFill>
                  <a:schemeClr val="tx1"/>
                </a:solidFill>
              </p:spPr>
              <p:txBody>
                <a:bodyPr wrap="none" rtlCol="0">
                  <a:spAutoFit/>
                </a:bodyPr>
                <a:lstStyle/>
                <a:p>
                  <a:r>
                    <a:rPr lang="en-US" dirty="0">
                      <a:solidFill>
                        <a:schemeClr val="bg1"/>
                      </a:solidFill>
                    </a:rPr>
                    <a:t>Blood Stream</a:t>
                  </a:r>
                  <a:endParaRPr lang="en-IN" dirty="0">
                    <a:solidFill>
                      <a:schemeClr val="bg1"/>
                    </a:solidFill>
                  </a:endParaRPr>
                </a:p>
              </p:txBody>
            </p:sp>
            <p:sp>
              <p:nvSpPr>
                <p:cNvPr id="34" name="TextBox 33"/>
                <p:cNvSpPr txBox="1"/>
                <p:nvPr/>
              </p:nvSpPr>
              <p:spPr>
                <a:xfrm>
                  <a:off x="1677289" y="5036934"/>
                  <a:ext cx="2372444" cy="646331"/>
                </a:xfrm>
                <a:prstGeom prst="rect">
                  <a:avLst/>
                </a:prstGeom>
                <a:solidFill>
                  <a:schemeClr val="tx1"/>
                </a:solidFill>
              </p:spPr>
              <p:txBody>
                <a:bodyPr wrap="none" rtlCol="0">
                  <a:spAutoFit/>
                </a:bodyPr>
                <a:lstStyle/>
                <a:p>
                  <a:pPr algn="ctr"/>
                  <a:r>
                    <a:rPr lang="en-US" dirty="0">
                      <a:solidFill>
                        <a:schemeClr val="bg1"/>
                      </a:solidFill>
                    </a:rPr>
                    <a:t>Modern Dosage Form</a:t>
                  </a:r>
                </a:p>
                <a:p>
                  <a:pPr algn="ctr"/>
                  <a:r>
                    <a:rPr lang="en-US" dirty="0">
                      <a:solidFill>
                        <a:schemeClr val="bg1"/>
                      </a:solidFill>
                    </a:rPr>
                    <a:t>(</a:t>
                  </a:r>
                  <a:r>
                    <a:rPr lang="en-US" dirty="0" err="1">
                      <a:solidFill>
                        <a:schemeClr val="bg1"/>
                      </a:solidFill>
                    </a:rPr>
                    <a:t>Sublispray</a:t>
                  </a:r>
                  <a:r>
                    <a:rPr lang="en-US" dirty="0">
                      <a:solidFill>
                        <a:schemeClr val="bg1"/>
                      </a:solidFill>
                    </a:rPr>
                    <a:t> technology)</a:t>
                  </a:r>
                  <a:endParaRPr lang="en-IN" dirty="0">
                    <a:solidFill>
                      <a:schemeClr val="bg1"/>
                    </a:solidFill>
                  </a:endParaRPr>
                </a:p>
              </p:txBody>
            </p:sp>
          </p:grpSp>
          <p:grpSp>
            <p:nvGrpSpPr>
              <p:cNvPr id="7" name="Group 6"/>
              <p:cNvGrpSpPr/>
              <p:nvPr/>
            </p:nvGrpSpPr>
            <p:grpSpPr>
              <a:xfrm>
                <a:off x="857250" y="4146936"/>
                <a:ext cx="9860251" cy="2629651"/>
                <a:chOff x="857250" y="4146936"/>
                <a:chExt cx="9860251" cy="2629651"/>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1362" y="4281435"/>
                  <a:ext cx="1223924" cy="1529354"/>
                </a:xfrm>
                <a:prstGeom prst="rect">
                  <a:avLst/>
                </a:prstGeom>
              </p:spPr>
            </p:pic>
            <p:sp>
              <p:nvSpPr>
                <p:cNvPr id="39" name="Rectangle 38"/>
                <p:cNvSpPr/>
                <p:nvPr/>
              </p:nvSpPr>
              <p:spPr>
                <a:xfrm>
                  <a:off x="857250" y="4146936"/>
                  <a:ext cx="9860251" cy="2629651"/>
                </a:xfrm>
                <a:prstGeom prst="rect">
                  <a:avLst/>
                </a:prstGeom>
                <a:noFill/>
                <a:ln w="38100">
                  <a:solidFill>
                    <a:srgbClr val="950D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pic>
          <p:nvPicPr>
            <p:cNvPr id="27" name="Picture 4" descr="Pill Pink PNG Images &amp; PSDs for Download | PixelSquid - S116445845"/>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77643">
              <a:off x="6042459" y="5214301"/>
              <a:ext cx="440764" cy="44076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EC59407D-1B3C-E487-21EB-E9FEE95EF8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355264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outes of Drug Administration - Nursing Cri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457" y="2268487"/>
            <a:ext cx="3602012" cy="34911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98221" y="508861"/>
            <a:ext cx="9042495" cy="535531"/>
          </a:xfrm>
          <a:prstGeom prst="rect">
            <a:avLst/>
          </a:prstGeom>
          <a:noFill/>
        </p:spPr>
        <p:txBody>
          <a:bodyPr vert="horz" wrap="square" lIns="91440" tIns="45720" rIns="91440" bIns="45720" rtlCol="0" anchor="ctr">
            <a:spAutoFit/>
          </a:bodyPr>
          <a:lstStyle>
            <a:lvl1pPr algn="ctr">
              <a:lnSpc>
                <a:spcPct val="90000"/>
              </a:lnSpc>
              <a:spcBef>
                <a:spcPct val="0"/>
              </a:spcBef>
              <a:buNone/>
              <a:defRPr sz="3200" b="1" cap="all">
                <a:solidFill>
                  <a:srgbClr val="002060"/>
                </a:solidFill>
              </a:defRPr>
            </a:lvl1pPr>
          </a:lstStyle>
          <a:p>
            <a:r>
              <a:rPr lang="en-US" dirty="0"/>
              <a:t>MODERN Dosage Form(Sublingual Route)</a:t>
            </a:r>
            <a:endParaRPr lang="en-IN" dirty="0"/>
          </a:p>
        </p:txBody>
      </p:sp>
      <p:sp>
        <p:nvSpPr>
          <p:cNvPr id="2" name="Rectangle 1"/>
          <p:cNvSpPr/>
          <p:nvPr/>
        </p:nvSpPr>
        <p:spPr>
          <a:xfrm>
            <a:off x="598335" y="1891849"/>
            <a:ext cx="6235602" cy="3970318"/>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400" dirty="0">
                <a:solidFill>
                  <a:srgbClr val="202124"/>
                </a:solidFill>
              </a:rPr>
              <a:t>Sublingual administration of drug refers to </a:t>
            </a:r>
            <a:r>
              <a:rPr lang="en-US" sz="2400" b="1" dirty="0">
                <a:solidFill>
                  <a:srgbClr val="202124"/>
                </a:solidFill>
              </a:rPr>
              <a:t>the placement of drug under the tongue</a:t>
            </a:r>
          </a:p>
          <a:p>
            <a:pPr marL="342900" indent="-342900">
              <a:lnSpc>
                <a:spcPct val="150000"/>
              </a:lnSpc>
              <a:buFont typeface="Wingdings" panose="05000000000000000000" pitchFamily="2" charset="2"/>
              <a:buChar char="§"/>
            </a:pPr>
            <a:endParaRPr lang="en-US" sz="2400" b="1" dirty="0">
              <a:solidFill>
                <a:srgbClr val="202124"/>
              </a:solidFill>
            </a:endParaRPr>
          </a:p>
          <a:p>
            <a:pPr marL="342900" indent="-342900">
              <a:lnSpc>
                <a:spcPct val="150000"/>
              </a:lnSpc>
              <a:buFont typeface="Wingdings" panose="05000000000000000000" pitchFamily="2" charset="2"/>
              <a:buChar char="§"/>
            </a:pPr>
            <a:r>
              <a:rPr lang="en-US" sz="2400" dirty="0">
                <a:solidFill>
                  <a:srgbClr val="202124"/>
                </a:solidFill>
              </a:rPr>
              <a:t>The sublingual route </a:t>
            </a:r>
            <a:r>
              <a:rPr lang="en-US" sz="2400" b="1" dirty="0">
                <a:solidFill>
                  <a:srgbClr val="202124"/>
                </a:solidFill>
              </a:rPr>
              <a:t>bypasses the first-pass metabolism</a:t>
            </a:r>
            <a:r>
              <a:rPr lang="en-US" sz="2400" dirty="0">
                <a:solidFill>
                  <a:srgbClr val="202124"/>
                </a:solidFill>
              </a:rPr>
              <a:t> and hence facilitates </a:t>
            </a:r>
            <a:r>
              <a:rPr lang="en-US" sz="2400" b="1" dirty="0">
                <a:solidFill>
                  <a:srgbClr val="202124"/>
                </a:solidFill>
              </a:rPr>
              <a:t>rapid absorption </a:t>
            </a:r>
            <a:r>
              <a:rPr lang="en-US" sz="2400" dirty="0">
                <a:solidFill>
                  <a:srgbClr val="202124"/>
                </a:solidFill>
              </a:rPr>
              <a:t>of the drug into the systemic circulation (Blood Stream) directly </a:t>
            </a:r>
            <a:endParaRPr lang="en-IN" sz="2400" dirty="0"/>
          </a:p>
        </p:txBody>
      </p:sp>
      <p:pic>
        <p:nvPicPr>
          <p:cNvPr id="4" name="Picture 3">
            <a:extLst>
              <a:ext uri="{FF2B5EF4-FFF2-40B4-BE49-F238E27FC236}">
                <a16:creationId xmlns:a16="http://schemas.microsoft.com/office/drawing/2014/main" id="{B499E0C0-3073-137B-94E9-C54723CA9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1733903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2823" y="2229851"/>
            <a:ext cx="3834063" cy="4401205"/>
          </a:xfrm>
          <a:prstGeom prst="rect">
            <a:avLst/>
          </a:prstGeom>
          <a:noFill/>
        </p:spPr>
        <p:txBody>
          <a:bodyPr wrap="square" rtlCol="0">
            <a:spAutoFit/>
          </a:bodyPr>
          <a:lstStyle/>
          <a:p>
            <a:r>
              <a:rPr lang="en-US" sz="4000" b="1" dirty="0"/>
              <a:t>A-   Absorption</a:t>
            </a:r>
          </a:p>
          <a:p>
            <a:endParaRPr lang="en-US" sz="4000" b="1" dirty="0"/>
          </a:p>
          <a:p>
            <a:r>
              <a:rPr lang="en-US" sz="4000" b="1" dirty="0"/>
              <a:t>D-   Distribution </a:t>
            </a:r>
          </a:p>
          <a:p>
            <a:endParaRPr lang="en-US" sz="4000" b="1" dirty="0"/>
          </a:p>
          <a:p>
            <a:r>
              <a:rPr lang="en-US" sz="4000" b="1" dirty="0"/>
              <a:t>M-  Metabolism </a:t>
            </a:r>
          </a:p>
          <a:p>
            <a:endParaRPr lang="en-US" sz="4000" b="1" dirty="0"/>
          </a:p>
          <a:p>
            <a:r>
              <a:rPr lang="en-US" sz="4000" b="1" dirty="0"/>
              <a:t>E-   Excretion </a:t>
            </a:r>
            <a:endParaRPr lang="en-IN" sz="4000" b="1" dirty="0"/>
          </a:p>
        </p:txBody>
      </p:sp>
      <p:cxnSp>
        <p:nvCxnSpPr>
          <p:cNvPr id="6" name="Straight Arrow Connector 5"/>
          <p:cNvCxnSpPr/>
          <p:nvPr/>
        </p:nvCxnSpPr>
        <p:spPr>
          <a:xfrm>
            <a:off x="6272467" y="5678904"/>
            <a:ext cx="154004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6272467" y="5149514"/>
            <a:ext cx="0" cy="529390"/>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7866214" y="5494238"/>
            <a:ext cx="1432636" cy="369332"/>
          </a:xfrm>
          <a:prstGeom prst="rect">
            <a:avLst/>
          </a:prstGeom>
          <a:noFill/>
        </p:spPr>
        <p:txBody>
          <a:bodyPr wrap="none" rtlCol="0">
            <a:spAutoFit/>
          </a:bodyPr>
          <a:lstStyle/>
          <a:p>
            <a:r>
              <a:rPr lang="en-US" dirty="0"/>
              <a:t>Blood stream</a:t>
            </a:r>
            <a:endParaRPr lang="en-IN" dirty="0"/>
          </a:p>
        </p:txBody>
      </p:sp>
      <p:sp>
        <p:nvSpPr>
          <p:cNvPr id="11" name="TextBox 10"/>
          <p:cNvSpPr txBox="1"/>
          <p:nvPr/>
        </p:nvSpPr>
        <p:spPr>
          <a:xfrm>
            <a:off x="1881575" y="323944"/>
            <a:ext cx="8781784" cy="978729"/>
          </a:xfrm>
          <a:prstGeom prst="rect">
            <a:avLst/>
          </a:prstGeom>
          <a:noFill/>
        </p:spPr>
        <p:txBody>
          <a:bodyPr vert="horz" wrap="square" lIns="91440" tIns="45720" rIns="91440" bIns="45720" rtlCol="0" anchor="ctr">
            <a:spAutoFit/>
          </a:bodyPr>
          <a:lstStyle>
            <a:defPPr>
              <a:defRPr lang="en-US"/>
            </a:defPPr>
            <a:lvl1pPr algn="ctr">
              <a:lnSpc>
                <a:spcPct val="90000"/>
              </a:lnSpc>
              <a:spcBef>
                <a:spcPct val="0"/>
              </a:spcBef>
              <a:buNone/>
              <a:defRPr sz="3200" b="1" cap="all">
                <a:solidFill>
                  <a:srgbClr val="002060"/>
                </a:solidFill>
              </a:defRPr>
            </a:lvl1pPr>
          </a:lstStyle>
          <a:p>
            <a:r>
              <a:rPr lang="en-US" dirty="0"/>
              <a:t>How sublingual spray bypasses first pass metabolism?</a:t>
            </a:r>
            <a:endParaRPr lang="en-IN" dirty="0"/>
          </a:p>
        </p:txBody>
      </p:sp>
      <p:grpSp>
        <p:nvGrpSpPr>
          <p:cNvPr id="14" name="Group 13"/>
          <p:cNvGrpSpPr/>
          <p:nvPr/>
        </p:nvGrpSpPr>
        <p:grpSpPr>
          <a:xfrm>
            <a:off x="68688" y="3002749"/>
            <a:ext cx="3867260" cy="496756"/>
            <a:chOff x="68688" y="2104392"/>
            <a:chExt cx="3867260" cy="496756"/>
          </a:xfrm>
        </p:grpSpPr>
        <p:sp>
          <p:nvSpPr>
            <p:cNvPr id="12" name="Right Arrow 11"/>
            <p:cNvSpPr/>
            <p:nvPr/>
          </p:nvSpPr>
          <p:spPr>
            <a:xfrm rot="10800000">
              <a:off x="2957540" y="2104392"/>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n w="22225">
                  <a:solidFill>
                    <a:schemeClr val="accent2"/>
                  </a:solidFill>
                  <a:prstDash val="solid"/>
                </a:ln>
                <a:solidFill>
                  <a:schemeClr val="accent2">
                    <a:lumMod val="40000"/>
                    <a:lumOff val="60000"/>
                  </a:schemeClr>
                </a:solidFill>
              </a:endParaRPr>
            </a:p>
          </p:txBody>
        </p:sp>
        <p:sp>
          <p:nvSpPr>
            <p:cNvPr id="13" name="TextBox 12"/>
            <p:cNvSpPr txBox="1"/>
            <p:nvPr/>
          </p:nvSpPr>
          <p:spPr>
            <a:xfrm>
              <a:off x="68688" y="2139483"/>
              <a:ext cx="2771849" cy="461665"/>
            </a:xfrm>
            <a:prstGeom prst="rect">
              <a:avLst/>
            </a:prstGeom>
            <a:noFill/>
          </p:spPr>
          <p:txBody>
            <a:bodyPr wrap="none" rtlCol="0">
              <a:spAutoFit/>
            </a:bodyPr>
            <a:lstStyle/>
            <a:p>
              <a:r>
                <a:rPr lang="en-US" sz="2400" b="1" dirty="0"/>
                <a:t>SUBLINGUAL ROUTE</a:t>
              </a:r>
              <a:endParaRPr lang="en-IN" sz="2400" b="1" dirty="0"/>
            </a:p>
          </p:txBody>
        </p:sp>
      </p:grpSp>
      <p:cxnSp>
        <p:nvCxnSpPr>
          <p:cNvPr id="15" name="Straight Arrow Connector 14"/>
          <p:cNvCxnSpPr/>
          <p:nvPr/>
        </p:nvCxnSpPr>
        <p:spPr>
          <a:xfrm>
            <a:off x="386489" y="4049746"/>
            <a:ext cx="154004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86489" y="3520356"/>
            <a:ext cx="0" cy="529390"/>
          </a:xfrm>
          <a:prstGeom prst="line">
            <a:avLst/>
          </a:prstGeom>
          <a:ln w="38100"/>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980236" y="3865080"/>
            <a:ext cx="1432636" cy="369332"/>
          </a:xfrm>
          <a:prstGeom prst="rect">
            <a:avLst/>
          </a:prstGeom>
          <a:noFill/>
        </p:spPr>
        <p:txBody>
          <a:bodyPr wrap="none" rtlCol="0">
            <a:spAutoFit/>
          </a:bodyPr>
          <a:lstStyle/>
          <a:p>
            <a:r>
              <a:rPr lang="en-US" dirty="0"/>
              <a:t>Blood stream</a:t>
            </a:r>
            <a:endParaRPr lang="en-IN" dirty="0"/>
          </a:p>
        </p:txBody>
      </p:sp>
      <p:sp>
        <p:nvSpPr>
          <p:cNvPr id="2" name="TextBox 1"/>
          <p:cNvSpPr txBox="1"/>
          <p:nvPr/>
        </p:nvSpPr>
        <p:spPr>
          <a:xfrm>
            <a:off x="1751976" y="3600385"/>
            <a:ext cx="1729704" cy="369332"/>
          </a:xfrm>
          <a:prstGeom prst="rect">
            <a:avLst/>
          </a:prstGeom>
          <a:noFill/>
        </p:spPr>
        <p:txBody>
          <a:bodyPr wrap="none" rtlCol="0">
            <a:spAutoFit/>
          </a:bodyPr>
          <a:lstStyle/>
          <a:p>
            <a:r>
              <a:rPr lang="en-US" dirty="0"/>
              <a:t>Directly reach to</a:t>
            </a:r>
            <a:endParaRPr lang="en-IN" dirty="0"/>
          </a:p>
        </p:txBody>
      </p:sp>
      <p:pic>
        <p:nvPicPr>
          <p:cNvPr id="3" name="Picture 2">
            <a:extLst>
              <a:ext uri="{FF2B5EF4-FFF2-40B4-BE49-F238E27FC236}">
                <a16:creationId xmlns:a16="http://schemas.microsoft.com/office/drawing/2014/main" id="{07ED4092-9F7D-1C76-F694-FBE3C661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952791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5250" y="1244146"/>
            <a:ext cx="3946438" cy="4339650"/>
          </a:xfrm>
          <a:prstGeom prst="rect">
            <a:avLst/>
          </a:prstGeom>
          <a:noFill/>
        </p:spPr>
        <p:txBody>
          <a:bodyPr vert="horz" wrap="square" lIns="91440" tIns="45720" rIns="91440" bIns="45720" rtlCol="0" anchor="ctr">
            <a:spAutoFit/>
          </a:bodyPr>
          <a:lstStyle/>
          <a:p>
            <a:pPr>
              <a:lnSpc>
                <a:spcPct val="150000"/>
              </a:lnSpc>
              <a:spcBef>
                <a:spcPct val="0"/>
              </a:spcBef>
            </a:pPr>
            <a:r>
              <a:rPr lang="en-US" sz="3200" b="1" cap="all" dirty="0">
                <a:solidFill>
                  <a:srgbClr val="002060"/>
                </a:solidFill>
              </a:rPr>
              <a:t>Up to 90% </a:t>
            </a:r>
            <a:r>
              <a:rPr lang="en-US" sz="3200" b="1" cap="all" dirty="0">
                <a:solidFill>
                  <a:srgbClr val="C00000"/>
                </a:solidFill>
              </a:rPr>
              <a:t>absorption</a:t>
            </a:r>
            <a:r>
              <a:rPr lang="en-US" sz="3200" b="1" cap="all" dirty="0">
                <a:solidFill>
                  <a:srgbClr val="002060"/>
                </a:solidFill>
              </a:rPr>
              <a:t> </a:t>
            </a:r>
            <a:r>
              <a:rPr lang="en-US" sz="2800" b="1" cap="all" dirty="0">
                <a:solidFill>
                  <a:srgbClr val="002060"/>
                </a:solidFill>
              </a:rPr>
              <a:t>of VITAL nutrients</a:t>
            </a:r>
          </a:p>
          <a:p>
            <a:pPr>
              <a:lnSpc>
                <a:spcPct val="150000"/>
              </a:lnSpc>
              <a:spcBef>
                <a:spcPct val="0"/>
              </a:spcBef>
            </a:pPr>
            <a:r>
              <a:rPr lang="en-US" sz="2800" b="1" cap="all" dirty="0">
                <a:solidFill>
                  <a:srgbClr val="002060"/>
                </a:solidFill>
              </a:rPr>
              <a:t>with </a:t>
            </a:r>
            <a:r>
              <a:rPr lang="en-US" sz="3200" b="1" cap="all" dirty="0">
                <a:solidFill>
                  <a:srgbClr val="C00000"/>
                </a:solidFill>
              </a:rPr>
              <a:t>sublingual spray </a:t>
            </a:r>
            <a:r>
              <a:rPr lang="en-US" sz="2800" b="1" cap="all" dirty="0">
                <a:solidFill>
                  <a:srgbClr val="002060"/>
                </a:solidFill>
              </a:rPr>
              <a:t>compared to</a:t>
            </a:r>
          </a:p>
          <a:p>
            <a:pPr>
              <a:lnSpc>
                <a:spcPct val="150000"/>
              </a:lnSpc>
              <a:spcBef>
                <a:spcPct val="0"/>
              </a:spcBef>
            </a:pPr>
            <a:r>
              <a:rPr lang="en-US" sz="2800" b="1" cap="all" dirty="0">
                <a:solidFill>
                  <a:srgbClr val="002060"/>
                </a:solidFill>
              </a:rPr>
              <a:t>other dosage forms</a:t>
            </a:r>
            <a:endParaRPr lang="en-IN" sz="2800" b="1" cap="all" dirty="0">
              <a:solidFill>
                <a:srgbClr val="002060"/>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7793"/>
          <a:stretch/>
        </p:blipFill>
        <p:spPr>
          <a:xfrm>
            <a:off x="4331688" y="157896"/>
            <a:ext cx="7122375" cy="6838501"/>
          </a:xfrm>
          <a:prstGeom prst="rect">
            <a:avLst/>
          </a:prstGeom>
        </p:spPr>
      </p:pic>
      <p:pic>
        <p:nvPicPr>
          <p:cNvPr id="2" name="Picture 1">
            <a:extLst>
              <a:ext uri="{FF2B5EF4-FFF2-40B4-BE49-F238E27FC236}">
                <a16:creationId xmlns:a16="http://schemas.microsoft.com/office/drawing/2014/main" id="{C3112E0E-318D-3584-13FF-0592739F0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2539195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0578" y="486803"/>
            <a:ext cx="7302380" cy="535531"/>
          </a:xfrm>
          <a:prstGeom prst="rect">
            <a:avLst/>
          </a:prstGeom>
          <a:noFill/>
        </p:spPr>
        <p:txBody>
          <a:bodyPr vert="horz" wrap="square" lIns="91440" tIns="45720" rIns="91440" bIns="45720" rtlCol="0" anchor="ctr">
            <a:spAutoFit/>
          </a:bodyPr>
          <a:lstStyle/>
          <a:p>
            <a:pPr>
              <a:lnSpc>
                <a:spcPct val="90000"/>
              </a:lnSpc>
              <a:spcBef>
                <a:spcPct val="0"/>
              </a:spcBef>
            </a:pPr>
            <a:r>
              <a:rPr lang="en-US" sz="3200" b="1" cap="all" dirty="0">
                <a:solidFill>
                  <a:srgbClr val="002060"/>
                </a:solidFill>
              </a:rPr>
              <a:t>STAGES OF Sublingual Pathway</a:t>
            </a:r>
          </a:p>
        </p:txBody>
      </p:sp>
      <p:grpSp>
        <p:nvGrpSpPr>
          <p:cNvPr id="5" name="Group 4"/>
          <p:cNvGrpSpPr/>
          <p:nvPr/>
        </p:nvGrpSpPr>
        <p:grpSpPr>
          <a:xfrm>
            <a:off x="1616397" y="2265628"/>
            <a:ext cx="1965003" cy="2569907"/>
            <a:chOff x="1616397" y="2843141"/>
            <a:chExt cx="1965003" cy="2569907"/>
          </a:xfrm>
        </p:grpSpPr>
        <p:sp>
          <p:nvSpPr>
            <p:cNvPr id="12" name="Flowchart: Connector 11"/>
            <p:cNvSpPr/>
            <p:nvPr/>
          </p:nvSpPr>
          <p:spPr>
            <a:xfrm>
              <a:off x="2133600" y="2843141"/>
              <a:ext cx="1447800" cy="1417530"/>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803" y="2966773"/>
              <a:ext cx="1175394" cy="1162956"/>
            </a:xfrm>
            <a:prstGeom prst="flowChartConnec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ight Arrow 17"/>
            <p:cNvSpPr/>
            <p:nvPr/>
          </p:nvSpPr>
          <p:spPr>
            <a:xfrm>
              <a:off x="1616397" y="4346248"/>
              <a:ext cx="1828800" cy="1066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Sublingual Spray</a:t>
              </a:r>
              <a:endParaRPr lang="en-IN" b="1" dirty="0"/>
            </a:p>
          </p:txBody>
        </p:sp>
      </p:grpSp>
      <p:grpSp>
        <p:nvGrpSpPr>
          <p:cNvPr id="6" name="Group 5"/>
          <p:cNvGrpSpPr/>
          <p:nvPr/>
        </p:nvGrpSpPr>
        <p:grpSpPr>
          <a:xfrm>
            <a:off x="3445197" y="2280502"/>
            <a:ext cx="1828800" cy="2555033"/>
            <a:chOff x="3445197" y="2858015"/>
            <a:chExt cx="1828800" cy="2555033"/>
          </a:xfrm>
        </p:grpSpPr>
        <p:sp>
          <p:nvSpPr>
            <p:cNvPr id="13" name="Flowchart: Connector 12"/>
            <p:cNvSpPr/>
            <p:nvPr/>
          </p:nvSpPr>
          <p:spPr>
            <a:xfrm>
              <a:off x="3810000" y="2858015"/>
              <a:ext cx="1447800" cy="1402656"/>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4156" r="24356" b="12857"/>
            <a:stretch/>
          </p:blipFill>
          <p:spPr bwMode="auto">
            <a:xfrm>
              <a:off x="3962400" y="2996829"/>
              <a:ext cx="1143000" cy="1102844"/>
            </a:xfrm>
            <a:prstGeom prst="flowChartConnec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ight Arrow 23"/>
            <p:cNvSpPr/>
            <p:nvPr/>
          </p:nvSpPr>
          <p:spPr>
            <a:xfrm>
              <a:off x="3445197" y="4346248"/>
              <a:ext cx="1828800" cy="1066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Salivary Gland</a:t>
              </a:r>
              <a:endParaRPr lang="en-IN" b="1" dirty="0"/>
            </a:p>
          </p:txBody>
        </p:sp>
      </p:grpSp>
      <p:grpSp>
        <p:nvGrpSpPr>
          <p:cNvPr id="9" name="Group 8"/>
          <p:cNvGrpSpPr/>
          <p:nvPr/>
        </p:nvGrpSpPr>
        <p:grpSpPr>
          <a:xfrm>
            <a:off x="5268235" y="2265888"/>
            <a:ext cx="1966753" cy="2569647"/>
            <a:chOff x="5268235" y="2843401"/>
            <a:chExt cx="1966753" cy="2569647"/>
          </a:xfrm>
        </p:grpSpPr>
        <p:sp>
          <p:nvSpPr>
            <p:cNvPr id="14" name="Flowchart: Connector 13"/>
            <p:cNvSpPr/>
            <p:nvPr/>
          </p:nvSpPr>
          <p:spPr>
            <a:xfrm>
              <a:off x="5431077" y="2843401"/>
              <a:ext cx="1503123" cy="14172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7781" y="2987435"/>
              <a:ext cx="1189713" cy="1189713"/>
            </a:xfrm>
            <a:prstGeom prst="flowChartConnec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ight Arrow 24"/>
            <p:cNvSpPr/>
            <p:nvPr/>
          </p:nvSpPr>
          <p:spPr>
            <a:xfrm>
              <a:off x="5268235" y="4346248"/>
              <a:ext cx="1966753" cy="1066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t>Jugular Veins</a:t>
              </a:r>
            </a:p>
            <a:p>
              <a:pPr algn="ctr"/>
              <a:r>
                <a:rPr lang="en-US" sz="1200" b="1" dirty="0"/>
                <a:t>(veins in your neck</a:t>
              </a:r>
              <a:r>
                <a:rPr lang="en-US" sz="1400" b="1" dirty="0"/>
                <a:t>)</a:t>
              </a:r>
              <a:endParaRPr lang="en-IN" sz="1400" b="1" dirty="0"/>
            </a:p>
          </p:txBody>
        </p:sp>
      </p:grpSp>
      <p:grpSp>
        <p:nvGrpSpPr>
          <p:cNvPr id="10" name="Group 9"/>
          <p:cNvGrpSpPr/>
          <p:nvPr/>
        </p:nvGrpSpPr>
        <p:grpSpPr>
          <a:xfrm>
            <a:off x="7217792" y="2233553"/>
            <a:ext cx="1839236" cy="2577214"/>
            <a:chOff x="7086600" y="2835834"/>
            <a:chExt cx="1839236" cy="2577214"/>
          </a:xfrm>
        </p:grpSpPr>
        <p:sp>
          <p:nvSpPr>
            <p:cNvPr id="15" name="Flowchart: Connector 14"/>
            <p:cNvSpPr/>
            <p:nvPr/>
          </p:nvSpPr>
          <p:spPr>
            <a:xfrm>
              <a:off x="7086600" y="2835834"/>
              <a:ext cx="1447800" cy="1424837"/>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6223" y="2982635"/>
              <a:ext cx="608554" cy="1147095"/>
            </a:xfrm>
            <a:prstGeom prst="flowChartConnec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ight Arrow 25"/>
            <p:cNvSpPr/>
            <p:nvPr/>
          </p:nvSpPr>
          <p:spPr>
            <a:xfrm>
              <a:off x="7097036" y="4346248"/>
              <a:ext cx="1828800" cy="1066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a:t>Arterial circulation</a:t>
              </a:r>
              <a:endParaRPr lang="en-IN" sz="1400" b="1" dirty="0"/>
            </a:p>
          </p:txBody>
        </p:sp>
      </p:grpSp>
      <p:grpSp>
        <p:nvGrpSpPr>
          <p:cNvPr id="11" name="Group 10"/>
          <p:cNvGrpSpPr/>
          <p:nvPr/>
        </p:nvGrpSpPr>
        <p:grpSpPr>
          <a:xfrm>
            <a:off x="8888431" y="2233553"/>
            <a:ext cx="1905000" cy="2402374"/>
            <a:chOff x="8686800" y="2858274"/>
            <a:chExt cx="1905000" cy="2402374"/>
          </a:xfrm>
        </p:grpSpPr>
        <p:sp>
          <p:nvSpPr>
            <p:cNvPr id="16" name="Flowchart: Connector 15"/>
            <p:cNvSpPr/>
            <p:nvPr/>
          </p:nvSpPr>
          <p:spPr>
            <a:xfrm>
              <a:off x="8686800" y="2858274"/>
              <a:ext cx="1447800" cy="1402396"/>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2996" y="2938761"/>
              <a:ext cx="1015409" cy="1234841"/>
            </a:xfrm>
            <a:prstGeom prst="flowChartConnec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Flowchart: Process 18"/>
            <p:cNvSpPr/>
            <p:nvPr/>
          </p:nvSpPr>
          <p:spPr>
            <a:xfrm>
              <a:off x="8925836" y="4498648"/>
              <a:ext cx="1665964" cy="762000"/>
            </a:xfrm>
            <a:prstGeom prst="flowChart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Absorbed in the body</a:t>
              </a:r>
              <a:endParaRPr lang="en-IN" dirty="0"/>
            </a:p>
          </p:txBody>
        </p:sp>
      </p:grpSp>
      <p:sp>
        <p:nvSpPr>
          <p:cNvPr id="2" name="Oval 1"/>
          <p:cNvSpPr/>
          <p:nvPr/>
        </p:nvSpPr>
        <p:spPr>
          <a:xfrm>
            <a:off x="4278933" y="4865700"/>
            <a:ext cx="4185672" cy="176797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UPTO 90% of vital nutrients are absorbed in the body</a:t>
            </a:r>
            <a:endParaRPr lang="en-IN" sz="2400" b="1" dirty="0"/>
          </a:p>
        </p:txBody>
      </p:sp>
      <p:pic>
        <p:nvPicPr>
          <p:cNvPr id="3" name="Picture 2">
            <a:extLst>
              <a:ext uri="{FF2B5EF4-FFF2-40B4-BE49-F238E27FC236}">
                <a16:creationId xmlns:a16="http://schemas.microsoft.com/office/drawing/2014/main" id="{29EE9A91-0815-96B9-A4B8-3005B8B081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284201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7936" y="437635"/>
            <a:ext cx="7730933" cy="978729"/>
          </a:xfrm>
          <a:prstGeom prst="rect">
            <a:avLst/>
          </a:prstGeom>
          <a:noFill/>
        </p:spPr>
        <p:txBody>
          <a:bodyPr vert="horz" wrap="square" lIns="91440" tIns="45720" rIns="91440" bIns="45720" rtlCol="0" anchor="ctr">
            <a:spAutoFit/>
          </a:bodyPr>
          <a:lstStyle/>
          <a:p>
            <a:pPr algn="ctr">
              <a:lnSpc>
                <a:spcPct val="90000"/>
              </a:lnSpc>
              <a:spcBef>
                <a:spcPct val="0"/>
              </a:spcBef>
            </a:pPr>
            <a:r>
              <a:rPr lang="en-US" sz="3200" b="1" cap="all" dirty="0">
                <a:solidFill>
                  <a:srgbClr val="002060"/>
                </a:solidFill>
              </a:rPr>
              <a:t>Why Sublingual Spray is the need of the hour?</a:t>
            </a:r>
            <a:endParaRPr lang="en-IN" sz="3200" b="1" cap="all" dirty="0">
              <a:solidFill>
                <a:srgbClr val="002060"/>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0440" b="7485"/>
          <a:stretch/>
        </p:blipFill>
        <p:spPr>
          <a:xfrm>
            <a:off x="1355984" y="1416364"/>
            <a:ext cx="9441335" cy="4856099"/>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92823"/>
          <a:stretch/>
        </p:blipFill>
        <p:spPr>
          <a:xfrm>
            <a:off x="7283542" y="6566095"/>
            <a:ext cx="4908458" cy="291905"/>
          </a:xfrm>
          <a:prstGeom prst="rect">
            <a:avLst/>
          </a:prstGeom>
        </p:spPr>
      </p:pic>
      <p:pic>
        <p:nvPicPr>
          <p:cNvPr id="3" name="Picture 2">
            <a:extLst>
              <a:ext uri="{FF2B5EF4-FFF2-40B4-BE49-F238E27FC236}">
                <a16:creationId xmlns:a16="http://schemas.microsoft.com/office/drawing/2014/main" id="{B6FC3D4C-7305-4BA2-C5D0-BB80EFC28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578161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0802" y="1772659"/>
            <a:ext cx="2917095"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90870" y="1299412"/>
            <a:ext cx="8758988" cy="500513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lnSpc>
                <a:spcPct val="150000"/>
              </a:lnSpc>
              <a:buFont typeface="+mj-lt"/>
              <a:buAutoNum type="arabicPeriod"/>
            </a:pPr>
            <a:r>
              <a:rPr lang="en-US" sz="2400" dirty="0">
                <a:solidFill>
                  <a:schemeClr val="tx1"/>
                </a:solidFill>
              </a:rPr>
              <a:t>Faster drug absorption: Quicker onset of action</a:t>
            </a:r>
          </a:p>
          <a:p>
            <a:pPr marL="457200" indent="-457200">
              <a:lnSpc>
                <a:spcPct val="150000"/>
              </a:lnSpc>
              <a:buFont typeface="+mj-lt"/>
              <a:buAutoNum type="arabicPeriod"/>
            </a:pPr>
            <a:r>
              <a:rPr lang="en-US" sz="2400" dirty="0">
                <a:solidFill>
                  <a:schemeClr val="tx1"/>
                </a:solidFill>
              </a:rPr>
              <a:t>Upto 90% absorption of vital nutrients</a:t>
            </a:r>
          </a:p>
          <a:p>
            <a:pPr marL="457200" indent="-457200">
              <a:lnSpc>
                <a:spcPct val="150000"/>
              </a:lnSpc>
              <a:buFont typeface="+mj-lt"/>
              <a:buAutoNum type="arabicPeriod"/>
            </a:pPr>
            <a:r>
              <a:rPr lang="en-US" sz="2400" dirty="0">
                <a:solidFill>
                  <a:schemeClr val="tx1"/>
                </a:solidFill>
              </a:rPr>
              <a:t>Avoids first-pass metabolism</a:t>
            </a:r>
          </a:p>
          <a:p>
            <a:pPr marL="457200" indent="-457200">
              <a:lnSpc>
                <a:spcPct val="150000"/>
              </a:lnSpc>
              <a:buFont typeface="+mj-lt"/>
              <a:buAutoNum type="arabicPeriod"/>
            </a:pPr>
            <a:r>
              <a:rPr lang="en-US" sz="2400" dirty="0">
                <a:solidFill>
                  <a:schemeClr val="tx1"/>
                </a:solidFill>
              </a:rPr>
              <a:t>Convenient to use</a:t>
            </a:r>
          </a:p>
          <a:p>
            <a:pPr marL="457200" indent="-457200">
              <a:lnSpc>
                <a:spcPct val="150000"/>
              </a:lnSpc>
              <a:buFont typeface="+mj-lt"/>
              <a:buAutoNum type="arabicPeriod"/>
            </a:pPr>
            <a:r>
              <a:rPr lang="en-US" sz="2400" dirty="0">
                <a:solidFill>
                  <a:schemeClr val="tx1"/>
                </a:solidFill>
              </a:rPr>
              <a:t>Easy to carry  </a:t>
            </a:r>
          </a:p>
          <a:p>
            <a:pPr marL="457200" indent="-457200">
              <a:buFont typeface="+mj-lt"/>
              <a:buAutoNum type="arabicPeriod"/>
            </a:pPr>
            <a:r>
              <a:rPr lang="en-US" sz="2400" dirty="0">
                <a:solidFill>
                  <a:schemeClr val="tx1"/>
                </a:solidFill>
              </a:rPr>
              <a:t>This route can be also used, who have difficulty in swallowing tablets</a:t>
            </a:r>
          </a:p>
          <a:p>
            <a:pPr marL="457200" indent="-457200">
              <a:lnSpc>
                <a:spcPct val="150000"/>
              </a:lnSpc>
              <a:buFont typeface="+mj-lt"/>
              <a:buAutoNum type="arabicPeriod"/>
            </a:pPr>
            <a:r>
              <a:rPr lang="en-US" sz="2400" dirty="0">
                <a:solidFill>
                  <a:schemeClr val="tx1"/>
                </a:solidFill>
              </a:rPr>
              <a:t>No need of water to take the recommended dose</a:t>
            </a:r>
          </a:p>
          <a:p>
            <a:pPr marL="457200" indent="-457200">
              <a:lnSpc>
                <a:spcPct val="150000"/>
              </a:lnSpc>
              <a:buFont typeface="+mj-lt"/>
              <a:buAutoNum type="arabicPeriod"/>
            </a:pPr>
            <a:r>
              <a:rPr lang="en-US" sz="2400" dirty="0">
                <a:solidFill>
                  <a:schemeClr val="tx1"/>
                </a:solidFill>
              </a:rPr>
              <a:t>Great Taste </a:t>
            </a:r>
          </a:p>
        </p:txBody>
      </p:sp>
      <p:sp>
        <p:nvSpPr>
          <p:cNvPr id="3" name="Rounded Rectangle 2"/>
          <p:cNvSpPr/>
          <p:nvPr/>
        </p:nvSpPr>
        <p:spPr>
          <a:xfrm>
            <a:off x="2603110" y="613903"/>
            <a:ext cx="6766968" cy="592503"/>
          </a:xfrm>
          <a:prstGeom prst="roundRect">
            <a:avLst/>
          </a:prstGeom>
          <a:noFill/>
        </p:spPr>
        <p:txBody>
          <a:bodyPr vert="horz" wrap="square" lIns="91440" tIns="45720" rIns="91440" bIns="45720" rtlCol="0" anchor="ctr">
            <a:spAutoFit/>
          </a:bodyPr>
          <a:lstStyle/>
          <a:p>
            <a:pPr algn="ctr">
              <a:lnSpc>
                <a:spcPct val="90000"/>
              </a:lnSpc>
              <a:spcBef>
                <a:spcPct val="0"/>
              </a:spcBef>
            </a:pPr>
            <a:r>
              <a:rPr lang="en-IN" sz="3200" b="1" cap="all" dirty="0">
                <a:solidFill>
                  <a:srgbClr val="002060"/>
                </a:solidFill>
              </a:rPr>
              <a:t>SUBLINGUAL SPRAY BENEFITS</a:t>
            </a:r>
          </a:p>
        </p:txBody>
      </p:sp>
      <p:pic>
        <p:nvPicPr>
          <p:cNvPr id="4" name="Picture 3">
            <a:extLst>
              <a:ext uri="{FF2B5EF4-FFF2-40B4-BE49-F238E27FC236}">
                <a16:creationId xmlns:a16="http://schemas.microsoft.com/office/drawing/2014/main" id="{ADAABBE0-D05B-10E2-3C4B-9727EC034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246037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itamin deficiency and hair loss - Star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971" y="1664805"/>
            <a:ext cx="8381002" cy="4403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750423" y="248320"/>
            <a:ext cx="8083388" cy="1082850"/>
          </a:xfrm>
          <a:prstGeom prst="roundRect">
            <a:avLst/>
          </a:prstGeom>
          <a:noFill/>
        </p:spPr>
        <p:txBody>
          <a:bodyPr vert="horz" wrap="square" lIns="91440" tIns="45720" rIns="91440" bIns="45720" rtlCol="0" anchor="ctr">
            <a:spAutoFit/>
          </a:bodyPr>
          <a:lstStyle/>
          <a:p>
            <a:pPr algn="ctr">
              <a:lnSpc>
                <a:spcPct val="90000"/>
              </a:lnSpc>
              <a:spcBef>
                <a:spcPct val="0"/>
              </a:spcBef>
            </a:pPr>
            <a:r>
              <a:rPr lang="en-US" sz="3200" b="1" cap="all" dirty="0">
                <a:solidFill>
                  <a:srgbClr val="002060"/>
                </a:solidFill>
              </a:rPr>
              <a:t>Let’s understand more about Vitamin deficiency…</a:t>
            </a:r>
            <a:endParaRPr lang="en-IN" sz="3200" b="1" cap="all" dirty="0">
              <a:solidFill>
                <a:srgbClr val="002060"/>
              </a:solidFill>
            </a:endParaRPr>
          </a:p>
        </p:txBody>
      </p:sp>
      <p:pic>
        <p:nvPicPr>
          <p:cNvPr id="2" name="Picture 1">
            <a:extLst>
              <a:ext uri="{FF2B5EF4-FFF2-40B4-BE49-F238E27FC236}">
                <a16:creationId xmlns:a16="http://schemas.microsoft.com/office/drawing/2014/main" id="{36C791C1-4E51-7C73-EDC7-D7299CD4C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223965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ewspapers, newspaper texture, background, download photos ... | Newspaper  textures, Newspaper background, Printed backgrounds"/>
          <p:cNvPicPr>
            <a:picLocks noChangeAspect="1" noChangeArrowheads="1"/>
          </p:cNvPicPr>
          <p:nvPr/>
        </p:nvPicPr>
        <p:blipFill rotWithShape="1">
          <a:blip r:embed="rId2">
            <a:extLst>
              <a:ext uri="{28A0092B-C50C-407E-A947-70E740481C1C}">
                <a14:useLocalDpi xmlns:a14="http://schemas.microsoft.com/office/drawing/2010/main" val="0"/>
              </a:ext>
            </a:extLst>
          </a:blip>
          <a:srcRect t="25179"/>
          <a:stretch/>
        </p:blipFill>
        <p:spPr bwMode="auto">
          <a:xfrm>
            <a:off x="19050" y="16329"/>
            <a:ext cx="12192000" cy="68416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376877" y="293018"/>
            <a:ext cx="9835577" cy="573914"/>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Vitamin D Insufficiency in India : A Growing Threat </a:t>
            </a:r>
            <a:endParaRPr lang="en-IN" sz="3600" b="1" dirty="0"/>
          </a:p>
        </p:txBody>
      </p:sp>
      <p:sp>
        <p:nvSpPr>
          <p:cNvPr id="5" name="Rectangle 4"/>
          <p:cNvSpPr/>
          <p:nvPr/>
        </p:nvSpPr>
        <p:spPr>
          <a:xfrm>
            <a:off x="1727691" y="2518006"/>
            <a:ext cx="8731340" cy="1446550"/>
          </a:xfrm>
          <a:prstGeom prst="rect">
            <a:avLst/>
          </a:prstGeom>
          <a:solidFill>
            <a:schemeClr val="bg1"/>
          </a:solidFill>
        </p:spPr>
        <p:txBody>
          <a:bodyPr wrap="square">
            <a:spAutoFit/>
          </a:bodyPr>
          <a:lstStyle/>
          <a:p>
            <a:pPr algn="ctr"/>
            <a:r>
              <a:rPr lang="en-US" sz="4400" b="1" i="0" dirty="0">
                <a:solidFill>
                  <a:srgbClr val="202124"/>
                </a:solidFill>
                <a:effectLst/>
                <a:latin typeface="arial" panose="020B0604020202020204" pitchFamily="34" charset="0"/>
              </a:rPr>
              <a:t>Nearly 76 % of Indians suffer from Vitamin D insufficiency</a:t>
            </a:r>
            <a:endParaRPr lang="en-IN" sz="4400" dirty="0"/>
          </a:p>
        </p:txBody>
      </p:sp>
      <p:sp>
        <p:nvSpPr>
          <p:cNvPr id="7" name="TextBox 6"/>
          <p:cNvSpPr txBox="1"/>
          <p:nvPr/>
        </p:nvSpPr>
        <p:spPr>
          <a:xfrm>
            <a:off x="3069771" y="6232687"/>
            <a:ext cx="6662058" cy="369332"/>
          </a:xfrm>
          <a:prstGeom prst="rect">
            <a:avLst/>
          </a:prstGeom>
          <a:solidFill>
            <a:schemeClr val="bg1"/>
          </a:solidFill>
        </p:spPr>
        <p:txBody>
          <a:bodyPr wrap="square" rtlCol="0">
            <a:spAutoFit/>
          </a:bodyPr>
          <a:lstStyle/>
          <a:p>
            <a:r>
              <a:rPr lang="en-US" i="1" dirty="0"/>
              <a:t>Ref: The Print, SUBHASREE RAY 10 December, 2021 11:37 am IST</a:t>
            </a:r>
            <a:endParaRPr lang="en-IN" i="1" dirty="0"/>
          </a:p>
        </p:txBody>
      </p:sp>
      <p:pic>
        <p:nvPicPr>
          <p:cNvPr id="2" name="Picture 1">
            <a:extLst>
              <a:ext uri="{FF2B5EF4-FFF2-40B4-BE49-F238E27FC236}">
                <a16:creationId xmlns:a16="http://schemas.microsoft.com/office/drawing/2014/main" id="{75E2A566-B0C5-5419-52A9-18EFB0562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2034922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7999"/>
            <a:chOff x="656447" y="1011805"/>
            <a:chExt cx="10775869" cy="6428095"/>
          </a:xfrm>
        </p:grpSpPr>
        <p:sp>
          <p:nvSpPr>
            <p:cNvPr id="3" name="Rectangle 2"/>
            <p:cNvSpPr/>
            <p:nvPr/>
          </p:nvSpPr>
          <p:spPr>
            <a:xfrm>
              <a:off x="656447" y="1011805"/>
              <a:ext cx="10775869" cy="6428095"/>
            </a:xfrm>
            <a:prstGeom prst="rect">
              <a:avLst/>
            </a:prstGeom>
            <a:solidFill>
              <a:srgbClr val="F27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266" name="Picture 2" descr="Vitamin D Deficiency: Symptoms &amp; Causes | CK Birla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917" y="1374763"/>
              <a:ext cx="5966929" cy="596693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5" name="Rectangle 4"/>
            <p:cNvSpPr/>
            <p:nvPr/>
          </p:nvSpPr>
          <p:spPr>
            <a:xfrm>
              <a:off x="2741060" y="1261786"/>
              <a:ext cx="466959" cy="5981700"/>
            </a:xfrm>
            <a:prstGeom prst="rect">
              <a:avLst/>
            </a:prstGeom>
            <a:solidFill>
              <a:srgbClr val="F27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8811694" y="1261786"/>
              <a:ext cx="723900" cy="5981700"/>
            </a:xfrm>
            <a:prstGeom prst="rect">
              <a:avLst/>
            </a:prstGeom>
            <a:solidFill>
              <a:srgbClr val="F27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 name="Picture 1">
            <a:extLst>
              <a:ext uri="{FF2B5EF4-FFF2-40B4-BE49-F238E27FC236}">
                <a16:creationId xmlns:a16="http://schemas.microsoft.com/office/drawing/2014/main" id="{B6147CC0-6CE0-C776-1B6A-2F081F135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420774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0153" y="1847086"/>
            <a:ext cx="5789024" cy="295926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Do you know?</a:t>
            </a:r>
          </a:p>
          <a:p>
            <a:pPr algn="ctr"/>
            <a:endParaRPr lang="en-US" sz="4000" dirty="0"/>
          </a:p>
          <a:p>
            <a:pPr algn="ctr"/>
            <a:r>
              <a:rPr lang="en-US" sz="4000" dirty="0"/>
              <a:t>75% of Indians are ‘</a:t>
            </a:r>
            <a:r>
              <a:rPr lang="en-US" sz="4000" b="1" cap="all" dirty="0"/>
              <a:t>vitamin deficient’</a:t>
            </a:r>
            <a:r>
              <a:rPr lang="en-US" sz="4000" b="1" dirty="0"/>
              <a:t>…</a:t>
            </a:r>
          </a:p>
        </p:txBody>
      </p:sp>
      <p:sp>
        <p:nvSpPr>
          <p:cNvPr id="3" name="Rectangle 2"/>
          <p:cNvSpPr/>
          <p:nvPr/>
        </p:nvSpPr>
        <p:spPr>
          <a:xfrm>
            <a:off x="160422" y="6314255"/>
            <a:ext cx="6096000" cy="430887"/>
          </a:xfrm>
          <a:prstGeom prst="rect">
            <a:avLst/>
          </a:prstGeom>
        </p:spPr>
        <p:txBody>
          <a:bodyPr>
            <a:spAutoFit/>
          </a:bodyPr>
          <a:lstStyle/>
          <a:p>
            <a:r>
              <a:rPr lang="en-IN" sz="1100" dirty="0" err="1"/>
              <a:t>Ref:https</a:t>
            </a:r>
            <a:r>
              <a:rPr lang="en-IN" sz="1100" dirty="0"/>
              <a:t>://health.economictimes.indiatimes.com/news/industry/75-of-indians-suffer-vitamin-deficiency-study/49436690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7762" y="405108"/>
            <a:ext cx="5528793" cy="6124590"/>
          </a:xfrm>
          <a:prstGeom prst="rect">
            <a:avLst/>
          </a:prstGeom>
        </p:spPr>
      </p:pic>
      <p:pic>
        <p:nvPicPr>
          <p:cNvPr id="5" name="Picture 4">
            <a:extLst>
              <a:ext uri="{FF2B5EF4-FFF2-40B4-BE49-F238E27FC236}">
                <a16:creationId xmlns:a16="http://schemas.microsoft.com/office/drawing/2014/main" id="{572367D8-CC8B-3163-1890-7BA865C9B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7058" y="5876995"/>
            <a:ext cx="874520" cy="874520"/>
          </a:xfrm>
          <a:prstGeom prst="rect">
            <a:avLst/>
          </a:prstGeom>
        </p:spPr>
      </p:pic>
    </p:spTree>
    <p:extLst>
      <p:ext uri="{BB962C8B-B14F-4D97-AF65-F5344CB8AC3E}">
        <p14:creationId xmlns:p14="http://schemas.microsoft.com/office/powerpoint/2010/main" val="336040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andemic Lessons"/>
          <p:cNvPicPr>
            <a:picLocks noChangeAspect="1" noChangeArrowheads="1"/>
          </p:cNvPicPr>
          <p:nvPr/>
        </p:nvPicPr>
        <p:blipFill rotWithShape="1">
          <a:blip r:embed="rId2">
            <a:extLst>
              <a:ext uri="{28A0092B-C50C-407E-A947-70E740481C1C}">
                <a14:useLocalDpi xmlns:a14="http://schemas.microsoft.com/office/drawing/2010/main" val="0"/>
              </a:ext>
            </a:extLst>
          </a:blip>
          <a:srcRect l="11133" r="16739"/>
          <a:stretch/>
        </p:blipFill>
        <p:spPr bwMode="auto">
          <a:xfrm>
            <a:off x="48986" y="0"/>
            <a:ext cx="121647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122715" y="293018"/>
            <a:ext cx="8392885" cy="573914"/>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Pandemic has made Vitamin C important!</a:t>
            </a:r>
            <a:endParaRPr lang="en-IN" sz="3600" b="1" dirty="0"/>
          </a:p>
        </p:txBody>
      </p:sp>
      <p:sp>
        <p:nvSpPr>
          <p:cNvPr id="6" name="Rectangle 5"/>
          <p:cNvSpPr/>
          <p:nvPr/>
        </p:nvSpPr>
        <p:spPr>
          <a:xfrm>
            <a:off x="4866972" y="4065459"/>
            <a:ext cx="6937816" cy="466086"/>
          </a:xfrm>
          <a:prstGeom prst="rect">
            <a:avLst/>
          </a:prstGeom>
          <a:solidFill>
            <a:schemeClr val="bg1"/>
          </a:solidFill>
        </p:spPr>
        <p:txBody>
          <a:bodyPr>
            <a:spAutoFit/>
          </a:bodyPr>
          <a:lstStyle/>
          <a:p>
            <a:r>
              <a:rPr lang="en-US" sz="2000" b="1" i="0" dirty="0">
                <a:solidFill>
                  <a:srgbClr val="202124"/>
                </a:solidFill>
                <a:effectLst/>
                <a:latin typeface="arial" panose="020B0604020202020204" pitchFamily="34" charset="0"/>
              </a:rPr>
              <a:t>Vitamin C helps you stay immune from vital infections.</a:t>
            </a:r>
            <a:endParaRPr lang="en-IN" sz="2000" dirty="0"/>
          </a:p>
        </p:txBody>
      </p:sp>
      <p:sp>
        <p:nvSpPr>
          <p:cNvPr id="7" name="Rectangle 6"/>
          <p:cNvSpPr/>
          <p:nvPr/>
        </p:nvSpPr>
        <p:spPr>
          <a:xfrm>
            <a:off x="5191627" y="2044005"/>
            <a:ext cx="6096000" cy="954107"/>
          </a:xfrm>
          <a:prstGeom prst="rect">
            <a:avLst/>
          </a:prstGeom>
          <a:solidFill>
            <a:schemeClr val="bg1"/>
          </a:solidFill>
        </p:spPr>
        <p:txBody>
          <a:bodyPr>
            <a:spAutoFit/>
          </a:bodyPr>
          <a:lstStyle/>
          <a:p>
            <a:r>
              <a:rPr lang="en-US" sz="2800" b="1" dirty="0">
                <a:solidFill>
                  <a:srgbClr val="111111"/>
                </a:solidFill>
                <a:latin typeface="Faustina"/>
              </a:rPr>
              <a:t>As per a study 73% Indians are Vitamin C deficient.</a:t>
            </a:r>
            <a:endParaRPr lang="en-US" sz="2800" b="0" i="0" dirty="0">
              <a:solidFill>
                <a:srgbClr val="525252"/>
              </a:solidFill>
              <a:effectLst/>
              <a:latin typeface="Open Sans"/>
            </a:endParaRPr>
          </a:p>
        </p:txBody>
      </p:sp>
      <p:sp>
        <p:nvSpPr>
          <p:cNvPr id="10" name="TextBox 9"/>
          <p:cNvSpPr txBox="1"/>
          <p:nvPr/>
        </p:nvSpPr>
        <p:spPr>
          <a:xfrm>
            <a:off x="1812471" y="6407844"/>
            <a:ext cx="9122230" cy="369332"/>
          </a:xfrm>
          <a:prstGeom prst="rect">
            <a:avLst/>
          </a:prstGeom>
          <a:solidFill>
            <a:schemeClr val="bg1"/>
          </a:solidFill>
        </p:spPr>
        <p:txBody>
          <a:bodyPr wrap="square" rtlCol="0">
            <a:spAutoFit/>
          </a:bodyPr>
          <a:lstStyle/>
          <a:p>
            <a:r>
              <a:rPr lang="it-IT" i="1" dirty="0"/>
              <a:t>Ref: The pubmed ncbi,2011;6(12):e28588. doi:10.1371/journal.pone.0028588. Epub 2011 Dec 6</a:t>
            </a:r>
          </a:p>
        </p:txBody>
      </p:sp>
      <p:pic>
        <p:nvPicPr>
          <p:cNvPr id="2" name="Picture 1">
            <a:extLst>
              <a:ext uri="{FF2B5EF4-FFF2-40B4-BE49-F238E27FC236}">
                <a16:creationId xmlns:a16="http://schemas.microsoft.com/office/drawing/2014/main" id="{3D860AC8-E53B-B235-4773-556F66E12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2409052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0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0833" y="0"/>
            <a:ext cx="6933717" cy="6858000"/>
          </a:xfrm>
          <a:prstGeom prst="rect">
            <a:avLst/>
          </a:prstGeom>
        </p:spPr>
      </p:pic>
      <p:pic>
        <p:nvPicPr>
          <p:cNvPr id="4" name="Picture 3">
            <a:extLst>
              <a:ext uri="{FF2B5EF4-FFF2-40B4-BE49-F238E27FC236}">
                <a16:creationId xmlns:a16="http://schemas.microsoft.com/office/drawing/2014/main" id="{0644DFBD-9CFB-F3D0-93D6-CECA297CA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4190036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Rectangle 3"/>
          <p:cNvSpPr/>
          <p:nvPr/>
        </p:nvSpPr>
        <p:spPr>
          <a:xfrm>
            <a:off x="1179443" y="3366538"/>
            <a:ext cx="3044505" cy="3139321"/>
          </a:xfrm>
          <a:prstGeom prst="rect">
            <a:avLst/>
          </a:prstGeom>
        </p:spPr>
        <p:txBody>
          <a:bodyPr wrap="square">
            <a:spAutoFit/>
          </a:bodyPr>
          <a:lstStyle/>
          <a:p>
            <a:r>
              <a:rPr lang="en-US" b="0" i="0" dirty="0">
                <a:solidFill>
                  <a:srgbClr val="333333"/>
                </a:solidFill>
                <a:effectLst/>
                <a:latin typeface="Fira Sans"/>
              </a:rPr>
              <a:t>Prevalence of vitamin B12 deficiency is 47% in north Indian population. People with diabetes have higher vitamin B12 levels than general population though still have high prevalence of deficiency. This data shows that Vitamin B12 deficiency is widespread in Indian population</a:t>
            </a:r>
            <a:endParaRPr lang="en-IN" dirty="0"/>
          </a:p>
        </p:txBody>
      </p:sp>
      <p:pic>
        <p:nvPicPr>
          <p:cNvPr id="9218" name="Picture 2" descr="Statistify Market Research"/>
          <p:cNvPicPr>
            <a:picLocks noChangeAspect="1" noChangeArrowheads="1"/>
          </p:cNvPicPr>
          <p:nvPr/>
        </p:nvPicPr>
        <p:blipFill rotWithShape="1">
          <a:blip r:embed="rId2">
            <a:extLst>
              <a:ext uri="{28A0092B-C50C-407E-A947-70E740481C1C}">
                <a14:useLocalDpi xmlns:a14="http://schemas.microsoft.com/office/drawing/2010/main" val="0"/>
              </a:ext>
            </a:extLst>
          </a:blip>
          <a:srcRect l="11205" r="12249"/>
          <a:stretch/>
        </p:blipFill>
        <p:spPr bwMode="auto">
          <a:xfrm flipH="1">
            <a:off x="0" y="0"/>
            <a:ext cx="1276184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989654" y="230188"/>
            <a:ext cx="11477329" cy="573914"/>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Vitamin B12 Deficiency is Endemic in Indian Population</a:t>
            </a:r>
            <a:endParaRPr lang="en-IN" sz="3600" b="1" dirty="0"/>
          </a:p>
        </p:txBody>
      </p:sp>
      <p:sp>
        <p:nvSpPr>
          <p:cNvPr id="7" name="Rectangle 6"/>
          <p:cNvSpPr/>
          <p:nvPr/>
        </p:nvSpPr>
        <p:spPr>
          <a:xfrm>
            <a:off x="695951" y="2021464"/>
            <a:ext cx="6691929" cy="1323439"/>
          </a:xfrm>
          <a:prstGeom prst="rect">
            <a:avLst/>
          </a:prstGeom>
          <a:solidFill>
            <a:schemeClr val="bg1"/>
          </a:solidFill>
        </p:spPr>
        <p:txBody>
          <a:bodyPr wrap="square">
            <a:spAutoFit/>
          </a:bodyPr>
          <a:lstStyle/>
          <a:p>
            <a:pPr algn="ctr"/>
            <a:r>
              <a:rPr lang="en-US" sz="4000" b="1" i="0" dirty="0">
                <a:solidFill>
                  <a:srgbClr val="202124"/>
                </a:solidFill>
                <a:effectLst/>
                <a:latin typeface="arial" panose="020B0604020202020204" pitchFamily="34" charset="0"/>
              </a:rPr>
              <a:t>At-least </a:t>
            </a:r>
            <a:r>
              <a:rPr lang="en-US" sz="4000" b="1" dirty="0">
                <a:solidFill>
                  <a:srgbClr val="202124"/>
                </a:solidFill>
                <a:latin typeface="arial" panose="020B0604020202020204" pitchFamily="34" charset="0"/>
              </a:rPr>
              <a:t>47% Indians are </a:t>
            </a:r>
            <a:r>
              <a:rPr lang="en-US" sz="4000" b="1" i="0" dirty="0">
                <a:solidFill>
                  <a:srgbClr val="202124"/>
                </a:solidFill>
                <a:effectLst/>
                <a:latin typeface="arial" panose="020B0604020202020204" pitchFamily="34" charset="0"/>
              </a:rPr>
              <a:t>Vitamin B12 deficient</a:t>
            </a:r>
            <a:endParaRPr lang="en-IN" sz="4000" dirty="0"/>
          </a:p>
        </p:txBody>
      </p:sp>
      <p:sp>
        <p:nvSpPr>
          <p:cNvPr id="9" name="TextBox 8"/>
          <p:cNvSpPr txBox="1"/>
          <p:nvPr/>
        </p:nvSpPr>
        <p:spPr>
          <a:xfrm>
            <a:off x="1577244" y="6299245"/>
            <a:ext cx="9776556" cy="307777"/>
          </a:xfrm>
          <a:prstGeom prst="rect">
            <a:avLst/>
          </a:prstGeom>
          <a:solidFill>
            <a:schemeClr val="bg1"/>
          </a:solidFill>
        </p:spPr>
        <p:txBody>
          <a:bodyPr wrap="square" rtlCol="0">
            <a:spAutoFit/>
          </a:bodyPr>
          <a:lstStyle/>
          <a:p>
            <a:r>
              <a:rPr lang="en-US" sz="1400" i="1" dirty="0"/>
              <a:t>Indian Journal of Endocrinology and Metabolism: Mar–Apr 2019 - Volume 23 - Issue 2 - p 211-214doi: 10.4103/ijem.IJEM_122_19</a:t>
            </a:r>
            <a:endParaRPr lang="it-IT" sz="1400" i="1" dirty="0"/>
          </a:p>
        </p:txBody>
      </p:sp>
      <p:pic>
        <p:nvPicPr>
          <p:cNvPr id="5" name="Picture 4">
            <a:extLst>
              <a:ext uri="{FF2B5EF4-FFF2-40B4-BE49-F238E27FC236}">
                <a16:creationId xmlns:a16="http://schemas.microsoft.com/office/drawing/2014/main" id="{76886773-A769-BE25-7A13-0FB9F9D2D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902689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5CC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5100" y="0"/>
            <a:ext cx="6858000" cy="6858000"/>
          </a:xfrm>
          <a:prstGeom prst="rect">
            <a:avLst/>
          </a:prstGeom>
        </p:spPr>
      </p:pic>
      <p:pic>
        <p:nvPicPr>
          <p:cNvPr id="4" name="Picture 3">
            <a:extLst>
              <a:ext uri="{FF2B5EF4-FFF2-40B4-BE49-F238E27FC236}">
                <a16:creationId xmlns:a16="http://schemas.microsoft.com/office/drawing/2014/main" id="{FFC756A6-0FA0-71B1-1939-622780C91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4064815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1 Tips to Prevent Poor Time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653" y="1058091"/>
            <a:ext cx="5505187" cy="5505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386" y="2422850"/>
            <a:ext cx="4844751" cy="2970685"/>
          </a:xfrm>
          <a:prstGeom prst="rect">
            <a:avLst/>
          </a:prstGeom>
          <a:noFill/>
        </p:spPr>
        <p:txBody>
          <a:bodyPr wrap="square" rtlCol="0">
            <a:spAutoFit/>
          </a:bodyPr>
          <a:lstStyle/>
          <a:p>
            <a:pPr>
              <a:lnSpc>
                <a:spcPct val="150000"/>
              </a:lnSpc>
            </a:pPr>
            <a:r>
              <a:rPr lang="en-US" sz="3200" b="1" dirty="0"/>
              <a:t>  Need of a </a:t>
            </a:r>
          </a:p>
          <a:p>
            <a:pPr>
              <a:lnSpc>
                <a:spcPct val="150000"/>
              </a:lnSpc>
            </a:pPr>
            <a:r>
              <a:rPr lang="en-US" sz="3200" b="1" u="sng" dirty="0"/>
              <a:t>‘</a:t>
            </a:r>
            <a:r>
              <a:rPr lang="en-US" sz="3200" b="1" i="1" u="sng" dirty="0"/>
              <a:t>revolutionary solution</a:t>
            </a:r>
            <a:r>
              <a:rPr lang="en-US" sz="3200" b="1" dirty="0"/>
              <a:t>’ </a:t>
            </a:r>
          </a:p>
          <a:p>
            <a:pPr>
              <a:lnSpc>
                <a:spcPct val="150000"/>
              </a:lnSpc>
            </a:pPr>
            <a:r>
              <a:rPr lang="en-US" sz="3200" b="1" dirty="0"/>
              <a:t>to deal with the conventional issues…  </a:t>
            </a:r>
            <a:endParaRPr lang="en-IN" sz="3200" b="1" dirty="0"/>
          </a:p>
        </p:txBody>
      </p:sp>
      <p:pic>
        <p:nvPicPr>
          <p:cNvPr id="2" name="Picture 1">
            <a:extLst>
              <a:ext uri="{FF2B5EF4-FFF2-40B4-BE49-F238E27FC236}">
                <a16:creationId xmlns:a16="http://schemas.microsoft.com/office/drawing/2014/main" id="{A969B628-6520-DE1F-F2F9-E96FEDCF4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790803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4928" y="374863"/>
            <a:ext cx="6995660" cy="978729"/>
          </a:xfrm>
          <a:prstGeom prst="rect">
            <a:avLst/>
          </a:prstGeom>
          <a:noFill/>
        </p:spPr>
        <p:txBody>
          <a:bodyPr vert="horz" wrap="square" lIns="91440" tIns="45720" rIns="91440" bIns="45720" rtlCol="0" anchor="ctr">
            <a:spAutoFit/>
          </a:bodyPr>
          <a:lstStyle>
            <a:defPPr>
              <a:defRPr lang="en-US"/>
            </a:defPPr>
            <a:lvl1pPr>
              <a:lnSpc>
                <a:spcPct val="90000"/>
              </a:lnSpc>
              <a:spcBef>
                <a:spcPct val="0"/>
              </a:spcBef>
              <a:defRPr sz="3200" b="1" cap="all">
                <a:solidFill>
                  <a:srgbClr val="002060"/>
                </a:solidFill>
              </a:defRPr>
            </a:lvl1pPr>
          </a:lstStyle>
          <a:p>
            <a:r>
              <a:rPr lang="en-US" dirty="0"/>
              <a:t>Wait Is  Over !!</a:t>
            </a:r>
          </a:p>
          <a:p>
            <a:r>
              <a:rPr lang="en-US" dirty="0"/>
              <a:t>The Revolution Is Here…</a:t>
            </a:r>
            <a:endParaRPr lang="en-IN" dirty="0"/>
          </a:p>
        </p:txBody>
      </p:sp>
      <p:sp>
        <p:nvSpPr>
          <p:cNvPr id="6" name="TextBox 5"/>
          <p:cNvSpPr txBox="1"/>
          <p:nvPr/>
        </p:nvSpPr>
        <p:spPr>
          <a:xfrm>
            <a:off x="752677" y="3349179"/>
            <a:ext cx="3995786" cy="1421928"/>
          </a:xfrm>
          <a:prstGeom prst="rect">
            <a:avLst/>
          </a:prstGeom>
          <a:solidFill>
            <a:srgbClr val="002060"/>
          </a:solidFill>
        </p:spPr>
        <p:txBody>
          <a:bodyPr vert="horz" wrap="square" lIns="91440" tIns="45720" rIns="91440" bIns="45720" rtlCol="0" anchor="ctr">
            <a:spAutoFit/>
          </a:bodyPr>
          <a:lstStyle>
            <a:defPPr>
              <a:defRPr lang="en-US"/>
            </a:defPPr>
            <a:lvl1pPr>
              <a:lnSpc>
                <a:spcPct val="90000"/>
              </a:lnSpc>
              <a:spcBef>
                <a:spcPct val="0"/>
              </a:spcBef>
              <a:defRPr sz="3200" b="1" cap="all">
                <a:solidFill>
                  <a:srgbClr val="002060"/>
                </a:solidFill>
              </a:defRPr>
            </a:lvl1pPr>
          </a:lstStyle>
          <a:p>
            <a:r>
              <a:rPr lang="en-US" dirty="0">
                <a:solidFill>
                  <a:schemeClr val="bg1"/>
                </a:solidFill>
              </a:rPr>
              <a:t>Vestige Prime ABSORVIT Sublingual Spray </a:t>
            </a:r>
            <a:endParaRPr lang="en-IN" dirty="0">
              <a:solidFill>
                <a:schemeClr val="bg1"/>
              </a:solidFill>
            </a:endParaRPr>
          </a:p>
        </p:txBody>
      </p:sp>
      <p:grpSp>
        <p:nvGrpSpPr>
          <p:cNvPr id="10" name="Group 9"/>
          <p:cNvGrpSpPr/>
          <p:nvPr/>
        </p:nvGrpSpPr>
        <p:grpSpPr>
          <a:xfrm>
            <a:off x="5292951" y="1835989"/>
            <a:ext cx="6497996" cy="4929425"/>
            <a:chOff x="5292951" y="1835989"/>
            <a:chExt cx="6497996" cy="4929425"/>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6731" y="1849924"/>
              <a:ext cx="1664216" cy="484533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7179" y="1835989"/>
              <a:ext cx="1664216" cy="48732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6944" y="1849924"/>
              <a:ext cx="1660235" cy="487320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951" y="1849924"/>
              <a:ext cx="1678656" cy="4915490"/>
            </a:xfrm>
            <a:prstGeom prst="rect">
              <a:avLst/>
            </a:prstGeom>
          </p:spPr>
        </p:pic>
      </p:grpSp>
      <p:pic>
        <p:nvPicPr>
          <p:cNvPr id="4" name="Picture 3">
            <a:extLst>
              <a:ext uri="{FF2B5EF4-FFF2-40B4-BE49-F238E27FC236}">
                <a16:creationId xmlns:a16="http://schemas.microsoft.com/office/drawing/2014/main" id="{DC0CBACF-F73A-5B1C-C335-4A5272E43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566388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7609" y="1656989"/>
            <a:ext cx="5727079" cy="1193001"/>
          </a:xfrm>
        </p:spPr>
        <p:txBody>
          <a:bodyPr>
            <a:noAutofit/>
          </a:bodyPr>
          <a:lstStyle/>
          <a:p>
            <a:pPr marL="152396" indent="0" algn="ctr">
              <a:buNone/>
            </a:pPr>
            <a:r>
              <a:rPr lang="en-US" sz="2400" dirty="0"/>
              <a:t>An </a:t>
            </a:r>
            <a:r>
              <a:rPr lang="en-US" sz="2400" b="1" dirty="0"/>
              <a:t>innovative dosage form that </a:t>
            </a:r>
          </a:p>
          <a:p>
            <a:pPr marL="152396" indent="0" algn="ctr">
              <a:buNone/>
            </a:pPr>
            <a:r>
              <a:rPr lang="en-US" sz="2400" dirty="0"/>
              <a:t>upgrades the conventional way of taking vitamins</a:t>
            </a:r>
          </a:p>
          <a:p>
            <a:pPr marL="152396" indent="0" algn="ctr">
              <a:buNone/>
            </a:pPr>
            <a:endParaRPr lang="en-US" sz="2400" dirty="0"/>
          </a:p>
        </p:txBody>
      </p:sp>
      <p:sp>
        <p:nvSpPr>
          <p:cNvPr id="17" name="Oval 16"/>
          <p:cNvSpPr/>
          <p:nvPr/>
        </p:nvSpPr>
        <p:spPr>
          <a:xfrm>
            <a:off x="339467" y="1449022"/>
            <a:ext cx="2517913" cy="2365513"/>
          </a:xfrm>
          <a:prstGeom prst="ellipse">
            <a:avLst/>
          </a:prstGeom>
          <a:solidFill>
            <a:srgbClr val="002060"/>
          </a:solidFill>
          <a:ln>
            <a:noFill/>
          </a:ln>
          <a:effectLst>
            <a:outerShdw blurRad="152400" dist="317500" dir="5400000" sx="90000" sy="-19000" rotWithShape="0">
              <a:prstClr val="black">
                <a:alpha val="15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FASTER ABSORPTION OF VITAL NUTRIENTS</a:t>
            </a:r>
          </a:p>
        </p:txBody>
      </p:sp>
      <p:sp>
        <p:nvSpPr>
          <p:cNvPr id="18" name="Oval 17"/>
          <p:cNvSpPr/>
          <p:nvPr/>
        </p:nvSpPr>
        <p:spPr>
          <a:xfrm>
            <a:off x="339466" y="4022502"/>
            <a:ext cx="2517913" cy="2365513"/>
          </a:xfrm>
          <a:prstGeom prst="ellipse">
            <a:avLst/>
          </a:prstGeom>
          <a:solidFill>
            <a:srgbClr val="002060"/>
          </a:solidFill>
          <a:ln>
            <a:noFill/>
          </a:ln>
          <a:effectLst>
            <a:outerShdw blurRad="152400" dist="317500" dir="5400000" sx="90000" sy="-19000" rotWithShape="0">
              <a:prstClr val="black">
                <a:alpha val="15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UPTO 90% ABSORPTION OF VITAL NUTRIENTS</a:t>
            </a:r>
            <a:endParaRPr lang="en-IN" b="1" dirty="0"/>
          </a:p>
        </p:txBody>
      </p:sp>
      <p:sp>
        <p:nvSpPr>
          <p:cNvPr id="19" name="Oval 18"/>
          <p:cNvSpPr/>
          <p:nvPr/>
        </p:nvSpPr>
        <p:spPr>
          <a:xfrm>
            <a:off x="2857379" y="2631778"/>
            <a:ext cx="2517913" cy="2365513"/>
          </a:xfrm>
          <a:prstGeom prst="ellipse">
            <a:avLst/>
          </a:prstGeom>
          <a:solidFill>
            <a:srgbClr val="002060"/>
          </a:solidFill>
          <a:ln>
            <a:noFill/>
          </a:ln>
          <a:effectLst>
            <a:outerShdw blurRad="152400" dist="317500" dir="5400000" sx="90000" sy="-19000" rotWithShape="0">
              <a:prstClr val="black">
                <a:alpha val="15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BETTER COMPLIANCE </a:t>
            </a:r>
          </a:p>
        </p:txBody>
      </p:sp>
      <p:grpSp>
        <p:nvGrpSpPr>
          <p:cNvPr id="6" name="Group 5"/>
          <p:cNvGrpSpPr/>
          <p:nvPr/>
        </p:nvGrpSpPr>
        <p:grpSpPr>
          <a:xfrm>
            <a:off x="6079958" y="3057957"/>
            <a:ext cx="6177214" cy="3800043"/>
            <a:chOff x="5292951" y="1835989"/>
            <a:chExt cx="6497996" cy="4929425"/>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6731" y="1849924"/>
              <a:ext cx="1664216" cy="484533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7179" y="1835989"/>
              <a:ext cx="1664216" cy="487320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6944" y="1849924"/>
              <a:ext cx="1660235" cy="487320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951" y="1849924"/>
              <a:ext cx="1678656" cy="4915490"/>
            </a:xfrm>
            <a:prstGeom prst="rect">
              <a:avLst/>
            </a:prstGeom>
          </p:spPr>
        </p:pic>
      </p:grpSp>
      <p:pic>
        <p:nvPicPr>
          <p:cNvPr id="2" name="Picture 1">
            <a:extLst>
              <a:ext uri="{FF2B5EF4-FFF2-40B4-BE49-F238E27FC236}">
                <a16:creationId xmlns:a16="http://schemas.microsoft.com/office/drawing/2014/main" id="{D45AEE6A-3FFE-BEEB-E329-B2B50E498B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2663124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773" y="1919745"/>
            <a:ext cx="6899414" cy="4678204"/>
          </a:xfrm>
          <a:prstGeom prst="rect">
            <a:avLst/>
          </a:prstGeom>
        </p:spPr>
        <p:txBody>
          <a:bodyPr wrap="square">
            <a:spAutoFit/>
          </a:bodyPr>
          <a:lstStyle/>
          <a:p>
            <a:endParaRPr lang="en-US" sz="2800" dirty="0"/>
          </a:p>
          <a:p>
            <a:pPr marL="457200" indent="-457200">
              <a:buFont typeface="Arial" panose="020B0604020202020204" pitchFamily="34" charset="0"/>
              <a:buChar char="•"/>
            </a:pPr>
            <a:r>
              <a:rPr lang="en-US" sz="2800" dirty="0"/>
              <a:t>Powered with sublispray</a:t>
            </a:r>
            <a:r>
              <a:rPr lang="en-US" sz="2800" baseline="30000" dirty="0"/>
              <a:t>TM</a:t>
            </a:r>
            <a:r>
              <a:rPr lang="en-US" sz="2800" dirty="0"/>
              <a:t> technology (patent pending)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An </a:t>
            </a:r>
            <a:r>
              <a:rPr lang="en-US" sz="2800" b="1" dirty="0"/>
              <a:t>innovative, faster</a:t>
            </a:r>
            <a:r>
              <a:rPr lang="en-US" sz="2800" dirty="0"/>
              <a:t> and </a:t>
            </a:r>
            <a:r>
              <a:rPr lang="en-US" sz="2800" b="1" dirty="0"/>
              <a:t>efficient</a:t>
            </a:r>
            <a:r>
              <a:rPr lang="en-US" sz="2800" dirty="0"/>
              <a:t> sublingual spray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Improves the conventional dosage form and provides quicker absorption for improved outcomes. </a:t>
            </a:r>
          </a:p>
          <a:p>
            <a:endParaRPr lang="en-US" dirty="0"/>
          </a:p>
        </p:txBody>
      </p:sp>
      <p:grpSp>
        <p:nvGrpSpPr>
          <p:cNvPr id="5" name="Group 4"/>
          <p:cNvGrpSpPr/>
          <p:nvPr/>
        </p:nvGrpSpPr>
        <p:grpSpPr>
          <a:xfrm>
            <a:off x="7475621" y="2630905"/>
            <a:ext cx="4716379" cy="4227095"/>
            <a:chOff x="5292951" y="1835989"/>
            <a:chExt cx="6497996" cy="4929425"/>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6731" y="1849924"/>
              <a:ext cx="1664216" cy="484533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7179" y="1835989"/>
              <a:ext cx="1664216" cy="487320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6944" y="1849924"/>
              <a:ext cx="1660235" cy="487320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951" y="1849924"/>
              <a:ext cx="1678656" cy="4915490"/>
            </a:xfrm>
            <a:prstGeom prst="rect">
              <a:avLst/>
            </a:prstGeom>
            <a:ln>
              <a:noFill/>
            </a:ln>
            <a:effectLst>
              <a:outerShdw blurRad="292100" dist="139700" dir="2700000" algn="tl" rotWithShape="0">
                <a:srgbClr val="333333">
                  <a:alpha val="65000"/>
                </a:srgbClr>
              </a:outerShdw>
            </a:effectLst>
          </p:spPr>
        </p:pic>
      </p:grpSp>
      <p:sp>
        <p:nvSpPr>
          <p:cNvPr id="2" name="Rectangle 1"/>
          <p:cNvSpPr/>
          <p:nvPr/>
        </p:nvSpPr>
        <p:spPr>
          <a:xfrm>
            <a:off x="3104795" y="485092"/>
            <a:ext cx="5195012" cy="584775"/>
          </a:xfrm>
          <a:prstGeom prst="rect">
            <a:avLst/>
          </a:prstGeom>
        </p:spPr>
        <p:txBody>
          <a:bodyPr wrap="none">
            <a:spAutoFit/>
          </a:bodyPr>
          <a:lstStyle/>
          <a:p>
            <a:r>
              <a:rPr lang="en-US" sz="3200" b="1" dirty="0">
                <a:solidFill>
                  <a:srgbClr val="002060"/>
                </a:solidFill>
              </a:rPr>
              <a:t>Why Vestige Prime Absorvit? </a:t>
            </a:r>
          </a:p>
        </p:txBody>
      </p:sp>
      <p:pic>
        <p:nvPicPr>
          <p:cNvPr id="3" name="Picture 2">
            <a:extLst>
              <a:ext uri="{FF2B5EF4-FFF2-40B4-BE49-F238E27FC236}">
                <a16:creationId xmlns:a16="http://schemas.microsoft.com/office/drawing/2014/main" id="{2901CBE9-7845-A836-5A37-BED718A7A7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69599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0536" y="1463157"/>
            <a:ext cx="8939349" cy="1384995"/>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t>Shake well before use</a:t>
            </a:r>
          </a:p>
          <a:p>
            <a:pPr marL="457200" indent="-457200">
              <a:lnSpc>
                <a:spcPct val="150000"/>
              </a:lnSpc>
              <a:buFont typeface="Arial" panose="020B0604020202020204" pitchFamily="34" charset="0"/>
              <a:buChar char="•"/>
            </a:pPr>
            <a:r>
              <a:rPr lang="en-US" sz="2800" dirty="0"/>
              <a:t>Spray directly under the tongue</a:t>
            </a:r>
            <a:endParaRPr lang="en-IN" sz="2800" dirty="0"/>
          </a:p>
        </p:txBody>
      </p:sp>
      <p:pic>
        <p:nvPicPr>
          <p:cNvPr id="3" name="Picture 2"/>
          <p:cNvPicPr>
            <a:picLocks noChangeAspect="1"/>
          </p:cNvPicPr>
          <p:nvPr/>
        </p:nvPicPr>
        <p:blipFill rotWithShape="1">
          <a:blip r:embed="rId2"/>
          <a:srcRect l="39648" t="29766" r="40514" b="34538"/>
          <a:stretch/>
        </p:blipFill>
        <p:spPr>
          <a:xfrm>
            <a:off x="8598568" y="2310064"/>
            <a:ext cx="2759243" cy="2791326"/>
          </a:xfrm>
          <a:prstGeom prst="flowChartConnector">
            <a:avLst/>
          </a:prstGeom>
        </p:spPr>
      </p:pic>
      <p:sp>
        <p:nvSpPr>
          <p:cNvPr id="2" name="Rectangle 1"/>
          <p:cNvSpPr/>
          <p:nvPr/>
        </p:nvSpPr>
        <p:spPr>
          <a:xfrm>
            <a:off x="2615138" y="535122"/>
            <a:ext cx="6667955" cy="688400"/>
          </a:xfrm>
          <a:prstGeom prst="rect">
            <a:avLst/>
          </a:prstGeom>
        </p:spPr>
        <p:txBody>
          <a:bodyPr wrap="square">
            <a:spAutoFit/>
          </a:bodyPr>
          <a:lstStyle/>
          <a:p>
            <a:r>
              <a:rPr lang="en-US" sz="3200" b="1" dirty="0">
                <a:solidFill>
                  <a:srgbClr val="002060"/>
                </a:solidFill>
              </a:rPr>
              <a:t>How to Use Vestige Prime Absorvit?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874" y="3303043"/>
            <a:ext cx="973863" cy="28585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7683" y="3294951"/>
            <a:ext cx="976199" cy="285853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3378" y="3294951"/>
            <a:ext cx="973435" cy="285044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5637" y="3261145"/>
            <a:ext cx="990646" cy="2884248"/>
          </a:xfrm>
          <a:prstGeom prst="rect">
            <a:avLst/>
          </a:prstGeom>
        </p:spPr>
      </p:pic>
      <p:sp>
        <p:nvSpPr>
          <p:cNvPr id="10" name="Oval 9"/>
          <p:cNvSpPr/>
          <p:nvPr/>
        </p:nvSpPr>
        <p:spPr>
          <a:xfrm>
            <a:off x="1189817" y="5920045"/>
            <a:ext cx="1063976" cy="696423"/>
          </a:xfrm>
          <a:prstGeom prst="ellipse">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i="1"/>
              <a:t>Just 3 sprays a day</a:t>
            </a:r>
            <a:endParaRPr lang="en-IN" sz="1600" b="1" i="1"/>
          </a:p>
        </p:txBody>
      </p:sp>
      <p:sp>
        <p:nvSpPr>
          <p:cNvPr id="11" name="Oval 10"/>
          <p:cNvSpPr/>
          <p:nvPr/>
        </p:nvSpPr>
        <p:spPr>
          <a:xfrm>
            <a:off x="2879074" y="5920045"/>
            <a:ext cx="1093415" cy="696423"/>
          </a:xfrm>
          <a:prstGeom prst="ellipse">
            <a:avLst/>
          </a:prstGeom>
          <a:effectLst>
            <a:outerShdw blurRad="152400" dist="317500" dir="5400000" sx="90000" sy="-19000" rotWithShape="0">
              <a:prstClr val="black">
                <a:alpha val="15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i="1" dirty="0"/>
              <a:t>Just 1 spray a day</a:t>
            </a:r>
            <a:endParaRPr lang="en-IN" sz="1600" b="1" i="1" dirty="0"/>
          </a:p>
        </p:txBody>
      </p:sp>
      <p:sp>
        <p:nvSpPr>
          <p:cNvPr id="12" name="Oval 11"/>
          <p:cNvSpPr/>
          <p:nvPr/>
        </p:nvSpPr>
        <p:spPr>
          <a:xfrm>
            <a:off x="4701435" y="5920045"/>
            <a:ext cx="1094789" cy="653143"/>
          </a:xfrm>
          <a:prstGeom prst="ellipse">
            <a:avLst/>
          </a:prstGeom>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i="1" dirty="0"/>
              <a:t>Just 1 spray a day</a:t>
            </a:r>
            <a:endParaRPr lang="en-IN" sz="1600" b="1" i="1" dirty="0"/>
          </a:p>
        </p:txBody>
      </p:sp>
      <p:sp>
        <p:nvSpPr>
          <p:cNvPr id="13" name="Oval 12"/>
          <p:cNvSpPr/>
          <p:nvPr/>
        </p:nvSpPr>
        <p:spPr>
          <a:xfrm>
            <a:off x="6717360" y="5906285"/>
            <a:ext cx="1139562" cy="652101"/>
          </a:xfrm>
          <a:prstGeom prst="ellipse">
            <a:avLst/>
          </a:prstGeom>
          <a:solidFill>
            <a:srgbClr val="950D5A"/>
          </a:solidFill>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i="1" dirty="0"/>
              <a:t>Just 3 sprays a day</a:t>
            </a:r>
            <a:endParaRPr lang="en-IN" sz="1600" b="1" i="1" dirty="0"/>
          </a:p>
        </p:txBody>
      </p:sp>
      <p:pic>
        <p:nvPicPr>
          <p:cNvPr id="4" name="Picture 3">
            <a:extLst>
              <a:ext uri="{FF2B5EF4-FFF2-40B4-BE49-F238E27FC236}">
                <a16:creationId xmlns:a16="http://schemas.microsoft.com/office/drawing/2014/main" id="{51B19A5B-A8DF-4007-ADBA-8AD08D091E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2437213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2525" y="1122611"/>
            <a:ext cx="7081336" cy="584775"/>
          </a:xfrm>
          <a:prstGeom prst="rect">
            <a:avLst/>
          </a:prstGeom>
        </p:spPr>
        <p:txBody>
          <a:bodyPr wrap="square">
            <a:spAutoFit/>
          </a:bodyPr>
          <a:lstStyle/>
          <a:p>
            <a:r>
              <a:rPr lang="fi-FI" sz="3200" b="1" dirty="0"/>
              <a:t>VESTIGE PRIME Absorvit Vitamin C:</a:t>
            </a:r>
            <a:endParaRPr lang="en-IN" sz="3200" b="1" dirty="0"/>
          </a:p>
        </p:txBody>
      </p:sp>
      <p:sp>
        <p:nvSpPr>
          <p:cNvPr id="7" name="Rectangle 6"/>
          <p:cNvSpPr/>
          <p:nvPr/>
        </p:nvSpPr>
        <p:spPr>
          <a:xfrm>
            <a:off x="452525" y="1917031"/>
            <a:ext cx="6096000" cy="4154984"/>
          </a:xfrm>
          <a:prstGeom prst="rect">
            <a:avLst/>
          </a:prstGeom>
        </p:spPr>
        <p:txBody>
          <a:bodyPr>
            <a:spAutoFit/>
          </a:bodyPr>
          <a:lstStyle/>
          <a:p>
            <a:pPr marL="342900" indent="-342900">
              <a:buFont typeface="Arial" panose="020B0604020202020204" pitchFamily="34" charset="0"/>
              <a:buChar char="•"/>
            </a:pPr>
            <a:r>
              <a:rPr lang="en-US" sz="2400" dirty="0"/>
              <a:t>Acts as an antioxidant by preventing cell damage from free radicals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Helps to maintain immunity and protects the body from infections like cold &amp; cough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Helps in maintaining healthy skin, blood vessels, bones and cartilage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As per ICMR* </a:t>
            </a:r>
            <a:r>
              <a:rPr lang="en-US" sz="2400" dirty="0"/>
              <a:t>it's recommended to have 80 mg of Vitamin C daily for an adult</a:t>
            </a:r>
            <a:endParaRPr lang="en-IN" sz="2400" dirty="0"/>
          </a:p>
        </p:txBody>
      </p:sp>
      <p:sp>
        <p:nvSpPr>
          <p:cNvPr id="9" name="Oval 8"/>
          <p:cNvSpPr/>
          <p:nvPr/>
        </p:nvSpPr>
        <p:spPr>
          <a:xfrm>
            <a:off x="9486343" y="3635412"/>
            <a:ext cx="1832464" cy="1376583"/>
          </a:xfrm>
          <a:prstGeom prst="ellipse">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i="1"/>
              <a:t>Just 3 sprays a day</a:t>
            </a:r>
            <a:endParaRPr lang="en-IN" sz="2800" b="1" i="1"/>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5314" y="678172"/>
            <a:ext cx="2014982" cy="5914479"/>
          </a:xfrm>
          <a:prstGeom prst="rect">
            <a:avLst/>
          </a:prstGeom>
        </p:spPr>
      </p:pic>
      <p:sp>
        <p:nvSpPr>
          <p:cNvPr id="2" name="TextBox 1"/>
          <p:cNvSpPr txBox="1"/>
          <p:nvPr/>
        </p:nvSpPr>
        <p:spPr>
          <a:xfrm>
            <a:off x="705853" y="6400147"/>
            <a:ext cx="4258153" cy="369332"/>
          </a:xfrm>
          <a:prstGeom prst="rect">
            <a:avLst/>
          </a:prstGeom>
          <a:noFill/>
        </p:spPr>
        <p:txBody>
          <a:bodyPr wrap="none" rtlCol="0">
            <a:spAutoFit/>
          </a:bodyPr>
          <a:lstStyle/>
          <a:p>
            <a:r>
              <a:rPr lang="en-US" i="1" dirty="0"/>
              <a:t>* ICMR- Indian Council of Medical Research</a:t>
            </a:r>
            <a:endParaRPr lang="en-IN" i="1" dirty="0"/>
          </a:p>
        </p:txBody>
      </p:sp>
      <p:pic>
        <p:nvPicPr>
          <p:cNvPr id="3" name="Picture 2">
            <a:extLst>
              <a:ext uri="{FF2B5EF4-FFF2-40B4-BE49-F238E27FC236}">
                <a16:creationId xmlns:a16="http://schemas.microsoft.com/office/drawing/2014/main" id="{70F1CC01-3053-B733-B076-E17C67439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148800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9326" y="857029"/>
            <a:ext cx="8256519" cy="1323439"/>
          </a:xfrm>
          <a:prstGeom prst="rect">
            <a:avLst/>
          </a:prstGeom>
          <a:noFill/>
        </p:spPr>
        <p:txBody>
          <a:bodyPr wrap="square" rtlCol="0">
            <a:spAutoFit/>
          </a:bodyPr>
          <a:lstStyle/>
          <a:p>
            <a:pPr algn="ctr"/>
            <a:r>
              <a:rPr lang="en-US" sz="4000" b="1" cap="all" dirty="0">
                <a:solidFill>
                  <a:srgbClr val="002060"/>
                </a:solidFill>
              </a:rPr>
              <a:t>Vitamin deficiency may lead to serious health issues!</a:t>
            </a:r>
            <a:endParaRPr lang="en-IN" sz="4000" b="1" cap="all" dirty="0">
              <a:solidFill>
                <a:srgbClr val="002060"/>
              </a:solidFill>
            </a:endParaRPr>
          </a:p>
        </p:txBody>
      </p:sp>
      <p:pic>
        <p:nvPicPr>
          <p:cNvPr id="7170" name="Picture 2" descr="Health Problems: Common Health Issues in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211" y="2918121"/>
            <a:ext cx="7524750" cy="3286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C4AC1C6-7E49-3305-7B00-FE1475581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3489401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2525" y="1122611"/>
            <a:ext cx="7081336" cy="584775"/>
          </a:xfrm>
          <a:prstGeom prst="rect">
            <a:avLst/>
          </a:prstGeom>
        </p:spPr>
        <p:txBody>
          <a:bodyPr wrap="square">
            <a:spAutoFit/>
          </a:bodyPr>
          <a:lstStyle/>
          <a:p>
            <a:r>
              <a:rPr lang="fi-FI" sz="3200" b="1" dirty="0"/>
              <a:t>VESTIGE PRIME Absorvit Vitamin B12:</a:t>
            </a:r>
            <a:endParaRPr lang="en-IN" sz="3200" b="1" dirty="0"/>
          </a:p>
        </p:txBody>
      </p:sp>
      <p:sp>
        <p:nvSpPr>
          <p:cNvPr id="7" name="Rectangle 6"/>
          <p:cNvSpPr/>
          <p:nvPr/>
        </p:nvSpPr>
        <p:spPr>
          <a:xfrm>
            <a:off x="452525" y="1917031"/>
            <a:ext cx="6096000" cy="3785652"/>
          </a:xfrm>
          <a:prstGeom prst="rect">
            <a:avLst/>
          </a:prstGeom>
        </p:spPr>
        <p:txBody>
          <a:bodyPr>
            <a:spAutoFit/>
          </a:bodyPr>
          <a:lstStyle/>
          <a:p>
            <a:pPr marL="342900" indent="-342900">
              <a:buFont typeface="Arial" panose="020B0604020202020204" pitchFamily="34" charset="0"/>
              <a:buChar char="•"/>
            </a:pPr>
            <a:r>
              <a:rPr lang="en-US" sz="2400" dirty="0"/>
              <a:t>Improves the body's ability to convert food into cellular energy thus maintaining healthy energy levels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Supports nerve health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Supports red blood cells formation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As per ICMR* </a:t>
            </a:r>
            <a:r>
              <a:rPr lang="en-US" sz="2400" dirty="0"/>
              <a:t>it's recommended to have</a:t>
            </a:r>
          </a:p>
          <a:p>
            <a:r>
              <a:rPr lang="en-US" sz="2400" dirty="0"/>
              <a:t>    2.2 mcg of Vitamin B12 daily for an adult</a:t>
            </a:r>
            <a:endParaRPr lang="en-IN" sz="2400" dirty="0"/>
          </a:p>
        </p:txBody>
      </p:sp>
      <p:sp>
        <p:nvSpPr>
          <p:cNvPr id="9" name="Oval 8"/>
          <p:cNvSpPr/>
          <p:nvPr/>
        </p:nvSpPr>
        <p:spPr>
          <a:xfrm>
            <a:off x="9517886" y="3173993"/>
            <a:ext cx="2043554" cy="1641060"/>
          </a:xfrm>
          <a:prstGeom prst="ellipse">
            <a:avLst/>
          </a:prstGeom>
          <a:effectLst>
            <a:outerShdw blurRad="152400" dist="317500" dir="5400000" sx="90000" sy="-19000" rotWithShape="0">
              <a:prstClr val="black">
                <a:alpha val="15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i="1" dirty="0"/>
              <a:t>Just 1 spray a day</a:t>
            </a:r>
            <a:endParaRPr lang="en-IN" sz="2800" b="1" i="1"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5618" y="464922"/>
            <a:ext cx="2051167" cy="6006287"/>
          </a:xfrm>
          <a:prstGeom prst="rect">
            <a:avLst/>
          </a:prstGeom>
        </p:spPr>
      </p:pic>
      <p:sp>
        <p:nvSpPr>
          <p:cNvPr id="6" name="TextBox 5"/>
          <p:cNvSpPr txBox="1"/>
          <p:nvPr/>
        </p:nvSpPr>
        <p:spPr>
          <a:xfrm>
            <a:off x="705853" y="6400147"/>
            <a:ext cx="4258153" cy="369332"/>
          </a:xfrm>
          <a:prstGeom prst="rect">
            <a:avLst/>
          </a:prstGeom>
          <a:noFill/>
        </p:spPr>
        <p:txBody>
          <a:bodyPr wrap="none" rtlCol="0">
            <a:spAutoFit/>
          </a:bodyPr>
          <a:lstStyle/>
          <a:p>
            <a:r>
              <a:rPr lang="en-US" i="1" dirty="0"/>
              <a:t>* ICMR- Indian Council of Medical Research</a:t>
            </a:r>
            <a:endParaRPr lang="en-IN" i="1" dirty="0"/>
          </a:p>
        </p:txBody>
      </p:sp>
      <p:pic>
        <p:nvPicPr>
          <p:cNvPr id="2" name="Picture 1">
            <a:extLst>
              <a:ext uri="{FF2B5EF4-FFF2-40B4-BE49-F238E27FC236}">
                <a16:creationId xmlns:a16="http://schemas.microsoft.com/office/drawing/2014/main" id="{73ABD66E-B35B-F41A-D17F-46E7E15F2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2758013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2525" y="1122611"/>
            <a:ext cx="7081336" cy="584775"/>
          </a:xfrm>
          <a:prstGeom prst="rect">
            <a:avLst/>
          </a:prstGeom>
        </p:spPr>
        <p:txBody>
          <a:bodyPr wrap="square">
            <a:spAutoFit/>
          </a:bodyPr>
          <a:lstStyle/>
          <a:p>
            <a:r>
              <a:rPr lang="fi-FI" sz="3200" b="1" dirty="0"/>
              <a:t>VESTIGE PRIME Absorvit Vitamin D:</a:t>
            </a:r>
            <a:endParaRPr lang="en-IN" sz="3200" b="1" dirty="0"/>
          </a:p>
        </p:txBody>
      </p:sp>
      <p:sp>
        <p:nvSpPr>
          <p:cNvPr id="7" name="Rectangle 6"/>
          <p:cNvSpPr/>
          <p:nvPr/>
        </p:nvSpPr>
        <p:spPr>
          <a:xfrm>
            <a:off x="452525" y="1917031"/>
            <a:ext cx="6096000" cy="3785652"/>
          </a:xfrm>
          <a:prstGeom prst="rect">
            <a:avLst/>
          </a:prstGeom>
        </p:spPr>
        <p:txBody>
          <a:bodyPr>
            <a:spAutoFit/>
          </a:bodyPr>
          <a:lstStyle/>
          <a:p>
            <a:pPr marL="342900" indent="-342900">
              <a:buFont typeface="Arial" panose="020B0604020202020204" pitchFamily="34" charset="0"/>
              <a:buChar char="•"/>
            </a:pPr>
            <a:r>
              <a:rPr lang="en-US" sz="2400" dirty="0"/>
              <a:t>Supports immune function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Helps in the absorption and regulation of </a:t>
            </a:r>
            <a:r>
              <a:rPr lang="en-US" sz="2400" b="1" dirty="0"/>
              <a:t>calcium and phosphorus </a:t>
            </a:r>
            <a:r>
              <a:rPr lang="en-US" sz="2400" dirty="0"/>
              <a:t>in the body thus </a:t>
            </a:r>
            <a:r>
              <a:rPr lang="en-US" sz="2400" b="1" dirty="0"/>
              <a:t>maintaining good bone health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Has </a:t>
            </a:r>
            <a:r>
              <a:rPr lang="en-US" sz="2400" b="1" dirty="0"/>
              <a:t>anti-inflammatory properties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As per ICMR* </a:t>
            </a:r>
            <a:r>
              <a:rPr lang="en-US" sz="2400" dirty="0"/>
              <a:t>it's recommended to have 600 IU of Vitamin D daily for an adult</a:t>
            </a:r>
            <a:endParaRPr lang="en-IN" sz="2400" dirty="0"/>
          </a:p>
        </p:txBody>
      </p:sp>
      <p:sp>
        <p:nvSpPr>
          <p:cNvPr id="9" name="Oval 8"/>
          <p:cNvSpPr/>
          <p:nvPr/>
        </p:nvSpPr>
        <p:spPr>
          <a:xfrm>
            <a:off x="9366263" y="3403441"/>
            <a:ext cx="1895295" cy="1470922"/>
          </a:xfrm>
          <a:prstGeom prst="ellipse">
            <a:avLst/>
          </a:prstGeom>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i="1" dirty="0"/>
              <a:t>Just 1 spray a day</a:t>
            </a:r>
            <a:endParaRPr lang="en-IN" sz="2800" b="1" i="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7746" y="98189"/>
            <a:ext cx="2248517" cy="6584174"/>
          </a:xfrm>
          <a:prstGeom prst="rect">
            <a:avLst/>
          </a:prstGeom>
        </p:spPr>
      </p:pic>
      <p:sp>
        <p:nvSpPr>
          <p:cNvPr id="6" name="TextBox 5"/>
          <p:cNvSpPr txBox="1"/>
          <p:nvPr/>
        </p:nvSpPr>
        <p:spPr>
          <a:xfrm>
            <a:off x="705853" y="6400147"/>
            <a:ext cx="4258153" cy="369332"/>
          </a:xfrm>
          <a:prstGeom prst="rect">
            <a:avLst/>
          </a:prstGeom>
          <a:noFill/>
        </p:spPr>
        <p:txBody>
          <a:bodyPr wrap="none" rtlCol="0">
            <a:spAutoFit/>
          </a:bodyPr>
          <a:lstStyle/>
          <a:p>
            <a:r>
              <a:rPr lang="en-US" i="1" dirty="0"/>
              <a:t>* ICMR- Indian Council of Medical Research</a:t>
            </a:r>
            <a:endParaRPr lang="en-IN" i="1" dirty="0"/>
          </a:p>
        </p:txBody>
      </p:sp>
      <p:pic>
        <p:nvPicPr>
          <p:cNvPr id="2" name="Picture 1">
            <a:extLst>
              <a:ext uri="{FF2B5EF4-FFF2-40B4-BE49-F238E27FC236}">
                <a16:creationId xmlns:a16="http://schemas.microsoft.com/office/drawing/2014/main" id="{416F5242-4299-D6CC-6880-CED8FCA96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1500701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2525" y="1122611"/>
            <a:ext cx="7081336" cy="584775"/>
          </a:xfrm>
          <a:prstGeom prst="rect">
            <a:avLst/>
          </a:prstGeom>
        </p:spPr>
        <p:txBody>
          <a:bodyPr wrap="square">
            <a:spAutoFit/>
          </a:bodyPr>
          <a:lstStyle/>
          <a:p>
            <a:r>
              <a:rPr lang="fi-FI" sz="3200" b="1" dirty="0"/>
              <a:t>VESTIGE PRIME Absorvit Multivitamin:</a:t>
            </a:r>
            <a:endParaRPr lang="en-IN" sz="3200" b="1" dirty="0"/>
          </a:p>
        </p:txBody>
      </p:sp>
      <p:sp>
        <p:nvSpPr>
          <p:cNvPr id="7" name="Rectangle 6"/>
          <p:cNvSpPr/>
          <p:nvPr/>
        </p:nvSpPr>
        <p:spPr>
          <a:xfrm>
            <a:off x="452525" y="2574755"/>
            <a:ext cx="6096000" cy="3416320"/>
          </a:xfrm>
          <a:prstGeom prst="rect">
            <a:avLst/>
          </a:prstGeom>
        </p:spPr>
        <p:txBody>
          <a:bodyPr>
            <a:spAutoFit/>
          </a:bodyPr>
          <a:lstStyle/>
          <a:p>
            <a:pPr marL="342900" indent="-342900">
              <a:buFont typeface="Arial" panose="020B0604020202020204" pitchFamily="34" charset="0"/>
              <a:buChar char="•"/>
            </a:pPr>
            <a:r>
              <a:rPr lang="en-US" sz="2400" dirty="0"/>
              <a:t>Helps in fulfilling the nutrition gap between the diet &amp; the body's requirement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Improves overall health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Helps in overall growth and daily maintenance of the body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Helps in maintaining higher energy levels</a:t>
            </a:r>
            <a:endParaRPr lang="en-IN" sz="2400" dirty="0"/>
          </a:p>
        </p:txBody>
      </p:sp>
      <p:sp>
        <p:nvSpPr>
          <p:cNvPr id="9" name="Oval 8"/>
          <p:cNvSpPr/>
          <p:nvPr/>
        </p:nvSpPr>
        <p:spPr>
          <a:xfrm>
            <a:off x="9368595" y="3421705"/>
            <a:ext cx="2325756" cy="1530647"/>
          </a:xfrm>
          <a:prstGeom prst="ellipse">
            <a:avLst/>
          </a:prstGeom>
          <a:solidFill>
            <a:srgbClr val="950D5A"/>
          </a:solidFill>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i="1" dirty="0"/>
              <a:t>Just 3 sprays a day</a:t>
            </a:r>
            <a:endParaRPr lang="en-IN" sz="2800" b="1"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5814" y="303912"/>
            <a:ext cx="2251117" cy="6554088"/>
          </a:xfrm>
          <a:prstGeom prst="rect">
            <a:avLst/>
          </a:prstGeom>
        </p:spPr>
      </p:pic>
      <p:pic>
        <p:nvPicPr>
          <p:cNvPr id="2" name="Picture 1">
            <a:extLst>
              <a:ext uri="{FF2B5EF4-FFF2-40B4-BE49-F238E27FC236}">
                <a16:creationId xmlns:a16="http://schemas.microsoft.com/office/drawing/2014/main" id="{661A5320-6401-AE79-DAC4-62DF2F9CB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3246520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7503" y="845002"/>
            <a:ext cx="9218417" cy="584775"/>
          </a:xfrm>
          <a:prstGeom prst="rect">
            <a:avLst/>
          </a:prstGeom>
        </p:spPr>
        <p:txBody>
          <a:bodyPr wrap="square">
            <a:spAutoFit/>
          </a:bodyPr>
          <a:lstStyle/>
          <a:p>
            <a:r>
              <a:rPr lang="fi-FI" sz="3200" b="1" dirty="0"/>
              <a:t>VESTIGE PRIME Absorvit sublingual sprays </a:t>
            </a:r>
            <a:endParaRPr lang="en-IN" sz="3200" b="1" dirty="0"/>
          </a:p>
        </p:txBody>
      </p:sp>
      <p:sp>
        <p:nvSpPr>
          <p:cNvPr id="5" name="Oval 4"/>
          <p:cNvSpPr/>
          <p:nvPr/>
        </p:nvSpPr>
        <p:spPr>
          <a:xfrm>
            <a:off x="4113848" y="1734450"/>
            <a:ext cx="4228046" cy="1983783"/>
          </a:xfrm>
          <a:prstGeom prst="ellipse">
            <a:avLst/>
          </a:prstGeom>
          <a:solidFill>
            <a:srgbClr val="002060"/>
          </a:solidFill>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t>Solves the major issues of </a:t>
            </a:r>
            <a:endParaRPr lang="en-IN" sz="3200" dirty="0"/>
          </a:p>
        </p:txBody>
      </p:sp>
      <p:sp>
        <p:nvSpPr>
          <p:cNvPr id="6" name="Rounded Rectangle 5"/>
          <p:cNvSpPr/>
          <p:nvPr/>
        </p:nvSpPr>
        <p:spPr>
          <a:xfrm>
            <a:off x="7876674" y="4348393"/>
            <a:ext cx="3499353" cy="1555102"/>
          </a:xfrm>
          <a:prstGeom prst="roundRect">
            <a:avLst/>
          </a:prstGeom>
          <a:solidFill>
            <a:srgbClr val="002060"/>
          </a:solidFill>
          <a:effectLst>
            <a:outerShdw blurRad="152400" dist="317500" dir="5400000" sx="90000" sy="-19000" rotWithShape="0">
              <a:prstClr val="black">
                <a:alpha val="1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r>
              <a:rPr lang="en-US" sz="3200" dirty="0"/>
              <a:t>Non-Compliance</a:t>
            </a:r>
            <a:endParaRPr lang="en-IN" sz="3200" dirty="0"/>
          </a:p>
        </p:txBody>
      </p:sp>
      <p:sp>
        <p:nvSpPr>
          <p:cNvPr id="7" name="Rounded Rectangle 6"/>
          <p:cNvSpPr/>
          <p:nvPr/>
        </p:nvSpPr>
        <p:spPr>
          <a:xfrm>
            <a:off x="1188761" y="4408860"/>
            <a:ext cx="3880543" cy="1494635"/>
          </a:xfrm>
          <a:prstGeom prst="roundRect">
            <a:avLst/>
          </a:prstGeom>
          <a:solidFill>
            <a:srgbClr val="002060"/>
          </a:solidFill>
          <a:effectLst>
            <a:outerShdw blurRad="152400" dist="317500" dir="5400000" sx="90000" sy="-19000" rotWithShape="0">
              <a:prstClr val="black">
                <a:alpha val="1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r>
              <a:rPr lang="en-US" sz="3200" dirty="0"/>
              <a:t>Poor oral absorption</a:t>
            </a:r>
            <a:endParaRPr lang="en-IN" sz="3200" dirty="0"/>
          </a:p>
        </p:txBody>
      </p:sp>
      <p:pic>
        <p:nvPicPr>
          <p:cNvPr id="2" name="Picture 1">
            <a:extLst>
              <a:ext uri="{FF2B5EF4-FFF2-40B4-BE49-F238E27FC236}">
                <a16:creationId xmlns:a16="http://schemas.microsoft.com/office/drawing/2014/main" id="{82A9C415-5FFC-56FC-BD88-BF8AF34D5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2199879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0325" t="85032" r="18719" b="7205"/>
          <a:stretch/>
        </p:blipFill>
        <p:spPr>
          <a:xfrm>
            <a:off x="2470483" y="5149516"/>
            <a:ext cx="6849979" cy="1235242"/>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3139863" y="358008"/>
            <a:ext cx="5988095" cy="4615044"/>
            <a:chOff x="3717379" y="1849924"/>
            <a:chExt cx="6345608" cy="491549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379" y="1885001"/>
              <a:ext cx="1664216" cy="484533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2740" y="1871066"/>
              <a:ext cx="1664216" cy="487320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2752" y="1871065"/>
              <a:ext cx="1660235" cy="487320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951" y="1849924"/>
              <a:ext cx="1678656" cy="4915490"/>
            </a:xfrm>
            <a:prstGeom prst="rect">
              <a:avLst/>
            </a:prstGeom>
          </p:spPr>
        </p:pic>
      </p:grpSp>
      <p:pic>
        <p:nvPicPr>
          <p:cNvPr id="2" name="Picture 1">
            <a:extLst>
              <a:ext uri="{FF2B5EF4-FFF2-40B4-BE49-F238E27FC236}">
                <a16:creationId xmlns:a16="http://schemas.microsoft.com/office/drawing/2014/main" id="{EE562253-DAC1-8E51-636E-69AD7D0B1D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2282868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39110" y="1505759"/>
            <a:ext cx="5507164" cy="4321631"/>
          </a:xfrm>
          <a:prstGeom prst="ellipse">
            <a:avLst/>
          </a:prstGeom>
          <a:solidFill>
            <a:srgbClr val="002060"/>
          </a:solidFill>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50000"/>
              </a:lnSpc>
            </a:pPr>
            <a:r>
              <a:rPr lang="en-US" sz="4800" b="1" dirty="0"/>
              <a:t>Why Swallow when you can </a:t>
            </a:r>
          </a:p>
          <a:p>
            <a:pPr algn="ctr">
              <a:lnSpc>
                <a:spcPct val="150000"/>
              </a:lnSpc>
            </a:pPr>
            <a:r>
              <a:rPr lang="en-US" sz="4800" b="1" dirty="0" err="1"/>
              <a:t>Subli</a:t>
            </a:r>
            <a:r>
              <a:rPr lang="en-US" sz="4800" b="1" dirty="0"/>
              <a:t>-Spray?</a:t>
            </a:r>
            <a:endParaRPr lang="en-IN" sz="4800" b="1" dirty="0"/>
          </a:p>
        </p:txBody>
      </p:sp>
      <p:grpSp>
        <p:nvGrpSpPr>
          <p:cNvPr id="3" name="Group 2"/>
          <p:cNvGrpSpPr/>
          <p:nvPr/>
        </p:nvGrpSpPr>
        <p:grpSpPr>
          <a:xfrm>
            <a:off x="6203905" y="1673461"/>
            <a:ext cx="5988095" cy="4615044"/>
            <a:chOff x="3717379" y="1849924"/>
            <a:chExt cx="6345608" cy="491549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7379" y="1885001"/>
              <a:ext cx="1664216" cy="484533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740" y="1871066"/>
              <a:ext cx="1664216" cy="487320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2752" y="1871065"/>
              <a:ext cx="1660235" cy="487320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951" y="1849924"/>
              <a:ext cx="1678656" cy="4915490"/>
            </a:xfrm>
            <a:prstGeom prst="rect">
              <a:avLst/>
            </a:prstGeom>
          </p:spPr>
        </p:pic>
      </p:grpSp>
      <p:pic>
        <p:nvPicPr>
          <p:cNvPr id="2" name="Picture 1">
            <a:extLst>
              <a:ext uri="{FF2B5EF4-FFF2-40B4-BE49-F238E27FC236}">
                <a16:creationId xmlns:a16="http://schemas.microsoft.com/office/drawing/2014/main" id="{9252CA22-3573-2546-C175-9267EEEF38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1311075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3825" y="1928032"/>
            <a:ext cx="4980615" cy="3529263"/>
          </a:xfrm>
          <a:prstGeom prst="rect">
            <a:avLst/>
          </a:prstGeom>
          <a:solidFill>
            <a:srgbClr val="002060"/>
          </a:solidFill>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50000"/>
              </a:lnSpc>
            </a:pPr>
            <a:r>
              <a:rPr lang="en-US" sz="2400" b="1" dirty="0"/>
              <a:t>Visit our nearest Branch/DLCP or MINI DLCP or you may shop online at www.shopmyvestige.com or on our</a:t>
            </a:r>
          </a:p>
          <a:p>
            <a:pPr algn="ctr">
              <a:lnSpc>
                <a:spcPct val="150000"/>
              </a:lnSpc>
            </a:pPr>
            <a:r>
              <a:rPr lang="en-US" sz="2400" b="1" dirty="0"/>
              <a:t> mobile shopping app</a:t>
            </a:r>
            <a:endParaRPr lang="en-IN" sz="2400" b="1" dirty="0"/>
          </a:p>
        </p:txBody>
      </p:sp>
      <p:grpSp>
        <p:nvGrpSpPr>
          <p:cNvPr id="3" name="Group 2"/>
          <p:cNvGrpSpPr/>
          <p:nvPr/>
        </p:nvGrpSpPr>
        <p:grpSpPr>
          <a:xfrm>
            <a:off x="6203905" y="1660397"/>
            <a:ext cx="5988095" cy="4615044"/>
            <a:chOff x="3717379" y="1849924"/>
            <a:chExt cx="6345608" cy="491549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7379" y="1885001"/>
              <a:ext cx="1664216" cy="484533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740" y="1871066"/>
              <a:ext cx="1664216" cy="487320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2752" y="1871065"/>
              <a:ext cx="1660235" cy="487320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951" y="1849924"/>
              <a:ext cx="1678656" cy="4915490"/>
            </a:xfrm>
            <a:prstGeom prst="rect">
              <a:avLst/>
            </a:prstGeom>
          </p:spPr>
        </p:pic>
      </p:grpSp>
      <p:pic>
        <p:nvPicPr>
          <p:cNvPr id="2" name="Picture 1">
            <a:extLst>
              <a:ext uri="{FF2B5EF4-FFF2-40B4-BE49-F238E27FC236}">
                <a16:creationId xmlns:a16="http://schemas.microsoft.com/office/drawing/2014/main" id="{408AA330-B8B0-8193-49FD-34AAA96A63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463722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29613" y="1492696"/>
            <a:ext cx="5507164" cy="4321631"/>
          </a:xfrm>
          <a:prstGeom prst="ellipse">
            <a:avLst/>
          </a:prstGeom>
          <a:solidFill>
            <a:srgbClr val="002060"/>
          </a:solidFill>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50000"/>
              </a:lnSpc>
            </a:pPr>
            <a:r>
              <a:rPr lang="en-US" sz="4800" b="1" dirty="0"/>
              <a:t>Thank You</a:t>
            </a:r>
            <a:endParaRPr lang="en-IN" sz="4800" b="1" dirty="0"/>
          </a:p>
        </p:txBody>
      </p:sp>
      <p:pic>
        <p:nvPicPr>
          <p:cNvPr id="2" name="Picture 1">
            <a:extLst>
              <a:ext uri="{FF2B5EF4-FFF2-40B4-BE49-F238E27FC236}">
                <a16:creationId xmlns:a16="http://schemas.microsoft.com/office/drawing/2014/main" id="{BEB87D26-1641-346B-FA0A-E106D355D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2063758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69975" y="353043"/>
            <a:ext cx="8174405" cy="1191816"/>
          </a:xfrm>
          <a:prstGeom prst="roundRect">
            <a:avLst/>
          </a:prstGeom>
          <a:noFill/>
        </p:spPr>
        <p:txBody>
          <a:bodyPr wrap="square" rtlCol="0">
            <a:spAutoFit/>
          </a:bodyPr>
          <a:lstStyle/>
          <a:p>
            <a:pPr algn="ctr"/>
            <a:r>
              <a:rPr lang="en-US" sz="3200" b="1" dirty="0">
                <a:solidFill>
                  <a:srgbClr val="002060"/>
                </a:solidFill>
              </a:rPr>
              <a:t>TWO MAJOR REASONS THAT LEADS TO VITAMIN DEFICIENCY ARE</a:t>
            </a:r>
            <a:endParaRPr lang="en-IN" sz="3200" b="1" dirty="0">
              <a:solidFill>
                <a:srgbClr val="002060"/>
              </a:solidFill>
            </a:endParaRPr>
          </a:p>
        </p:txBody>
      </p:sp>
      <p:sp>
        <p:nvSpPr>
          <p:cNvPr id="6" name="Oval 5"/>
          <p:cNvSpPr/>
          <p:nvPr/>
        </p:nvSpPr>
        <p:spPr>
          <a:xfrm>
            <a:off x="8288601" y="2249077"/>
            <a:ext cx="3836510" cy="1849739"/>
          </a:xfrm>
          <a:prstGeom prst="ellipse">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cap="all" dirty="0"/>
              <a:t>Non-Compliance (Difficulty in swallowing)</a:t>
            </a:r>
            <a:endParaRPr lang="en-IN" sz="2400" b="1" cap="all" dirty="0"/>
          </a:p>
        </p:txBody>
      </p:sp>
      <p:sp>
        <p:nvSpPr>
          <p:cNvPr id="7" name="Oval 6"/>
          <p:cNvSpPr/>
          <p:nvPr/>
        </p:nvSpPr>
        <p:spPr>
          <a:xfrm>
            <a:off x="403907" y="2461024"/>
            <a:ext cx="3332136" cy="1425844"/>
          </a:xfrm>
          <a:prstGeom prst="ellipse">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cap="all" dirty="0"/>
              <a:t>Poor Oral absorption </a:t>
            </a:r>
            <a:endParaRPr lang="en-IN" sz="2400" b="1" cap="all" dirty="0"/>
          </a:p>
        </p:txBody>
      </p:sp>
      <p:pic>
        <p:nvPicPr>
          <p:cNvPr id="8194" name="Picture 2" descr="Dysphagia: Symptoms, diagnosis, and treat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1718" y="3427997"/>
            <a:ext cx="3865784" cy="28993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Oval 7"/>
          <p:cNvSpPr/>
          <p:nvPr/>
        </p:nvSpPr>
        <p:spPr>
          <a:xfrm>
            <a:off x="235466" y="2003824"/>
            <a:ext cx="914400" cy="914400"/>
          </a:xfrm>
          <a:prstGeom prst="ellipse">
            <a:avLst/>
          </a:prstGeom>
          <a:solidFill>
            <a:schemeClr val="accent5">
              <a:lumMod val="75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dirty="0"/>
              <a:t>1</a:t>
            </a:r>
            <a:endParaRPr lang="en-IN" sz="4000" dirty="0"/>
          </a:p>
        </p:txBody>
      </p:sp>
      <p:sp>
        <p:nvSpPr>
          <p:cNvPr id="10" name="Oval 9"/>
          <p:cNvSpPr/>
          <p:nvPr/>
        </p:nvSpPr>
        <p:spPr>
          <a:xfrm>
            <a:off x="7959738" y="1994364"/>
            <a:ext cx="914400" cy="914400"/>
          </a:xfrm>
          <a:prstGeom prst="ellipse">
            <a:avLst/>
          </a:prstGeom>
          <a:solidFill>
            <a:srgbClr val="0070C0"/>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a:t>2</a:t>
            </a:r>
            <a:endParaRPr lang="en-IN" sz="4400" dirty="0"/>
          </a:p>
        </p:txBody>
      </p:sp>
      <p:pic>
        <p:nvPicPr>
          <p:cNvPr id="2" name="Picture 1">
            <a:extLst>
              <a:ext uri="{FF2B5EF4-FFF2-40B4-BE49-F238E27FC236}">
                <a16:creationId xmlns:a16="http://schemas.microsoft.com/office/drawing/2014/main" id="{934215AA-CEFA-D036-9F85-05B42F89C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1774247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737" y="1597761"/>
            <a:ext cx="5091091" cy="3739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6283340" y="2573709"/>
            <a:ext cx="5473231" cy="2468553"/>
          </a:xfrm>
          <a:prstGeom prst="roundRect">
            <a:avLst/>
          </a:prstGeom>
          <a:solidFill>
            <a:srgbClr val="00206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cap="all" dirty="0">
                <a:solidFill>
                  <a:schemeClr val="bg1"/>
                </a:solidFill>
                <a:latin typeface="arial"/>
              </a:rPr>
              <a:t>Very less QUANTITY of</a:t>
            </a:r>
            <a:r>
              <a:rPr lang="en-US" sz="2000" b="1" cap="all" dirty="0">
                <a:solidFill>
                  <a:schemeClr val="bg1"/>
                </a:solidFill>
                <a:latin typeface="arial"/>
              </a:rPr>
              <a:t> </a:t>
            </a:r>
          </a:p>
          <a:p>
            <a:pPr algn="ctr"/>
            <a:r>
              <a:rPr lang="en-US" sz="2800" b="1" cap="all" dirty="0">
                <a:solidFill>
                  <a:schemeClr val="bg1"/>
                </a:solidFill>
                <a:latin typeface="arial"/>
              </a:rPr>
              <a:t>vital nutrients </a:t>
            </a:r>
          </a:p>
          <a:p>
            <a:pPr algn="ctr"/>
            <a:r>
              <a:rPr lang="en-US" sz="2400" dirty="0">
                <a:solidFill>
                  <a:schemeClr val="bg1"/>
                </a:solidFill>
                <a:latin typeface="arial"/>
              </a:rPr>
              <a:t>reaches to systemic circulation through the conventional dosage form *</a:t>
            </a:r>
            <a:endParaRPr lang="en-IN" sz="2400" dirty="0">
              <a:solidFill>
                <a:schemeClr val="bg1"/>
              </a:solidFill>
            </a:endParaRPr>
          </a:p>
        </p:txBody>
      </p:sp>
      <p:sp>
        <p:nvSpPr>
          <p:cNvPr id="3" name="Rectangle 2"/>
          <p:cNvSpPr/>
          <p:nvPr/>
        </p:nvSpPr>
        <p:spPr>
          <a:xfrm>
            <a:off x="986970" y="6052319"/>
            <a:ext cx="10109815" cy="276999"/>
          </a:xfrm>
          <a:prstGeom prst="rect">
            <a:avLst/>
          </a:prstGeom>
        </p:spPr>
        <p:txBody>
          <a:bodyPr wrap="square">
            <a:spAutoFit/>
          </a:bodyPr>
          <a:lstStyle/>
          <a:p>
            <a:r>
              <a:rPr lang="en-IN" sz="1200" dirty="0"/>
              <a:t>*Ref: https://www.nutrivitality.com/body-absorb-vitamins/.</a:t>
            </a:r>
          </a:p>
        </p:txBody>
      </p:sp>
      <p:sp>
        <p:nvSpPr>
          <p:cNvPr id="5" name="TextBox 4"/>
          <p:cNvSpPr txBox="1"/>
          <p:nvPr/>
        </p:nvSpPr>
        <p:spPr>
          <a:xfrm>
            <a:off x="2042600" y="549172"/>
            <a:ext cx="8272474" cy="584775"/>
          </a:xfrm>
          <a:prstGeom prst="rect">
            <a:avLst/>
          </a:prstGeom>
          <a:noFill/>
        </p:spPr>
        <p:txBody>
          <a:bodyPr wrap="square" rtlCol="0">
            <a:spAutoFit/>
          </a:bodyPr>
          <a:lstStyle>
            <a:defPPr>
              <a:defRPr lang="en-US"/>
            </a:defPPr>
            <a:lvl1pPr algn="ctr">
              <a:defRPr sz="3200" b="1">
                <a:solidFill>
                  <a:srgbClr val="002060"/>
                </a:solidFill>
              </a:defRPr>
            </a:lvl1pPr>
          </a:lstStyle>
          <a:p>
            <a:r>
              <a:rPr lang="en-US" dirty="0"/>
              <a:t>WHY POOR ORAL ABSORPTION IS SERIOUS?</a:t>
            </a:r>
            <a:endParaRPr lang="en-IN" dirty="0"/>
          </a:p>
        </p:txBody>
      </p:sp>
      <p:pic>
        <p:nvPicPr>
          <p:cNvPr id="4" name="Picture 3">
            <a:extLst>
              <a:ext uri="{FF2B5EF4-FFF2-40B4-BE49-F238E27FC236}">
                <a16:creationId xmlns:a16="http://schemas.microsoft.com/office/drawing/2014/main" id="{B86392C4-DBF8-1F32-EFDF-1EDE18551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301925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585" y="579350"/>
            <a:ext cx="9381793" cy="584775"/>
          </a:xfrm>
          <a:prstGeom prst="rect">
            <a:avLst/>
          </a:prstGeom>
          <a:noFill/>
        </p:spPr>
        <p:txBody>
          <a:bodyPr wrap="square" rtlCol="0">
            <a:spAutoFit/>
          </a:bodyPr>
          <a:lstStyle>
            <a:defPPr>
              <a:defRPr lang="en-US"/>
            </a:defPPr>
            <a:lvl1pPr algn="ctr">
              <a:defRPr sz="3200" b="1">
                <a:solidFill>
                  <a:srgbClr val="002060"/>
                </a:solidFill>
              </a:defRPr>
            </a:lvl1pPr>
          </a:lstStyle>
          <a:p>
            <a:r>
              <a:rPr lang="en-US" dirty="0"/>
              <a:t>MAJOR REASONS FOR NON–COMPLIANCE OF DRUG </a:t>
            </a:r>
            <a:endParaRPr lang="en-IN" dirty="0"/>
          </a:p>
        </p:txBody>
      </p:sp>
      <p:sp>
        <p:nvSpPr>
          <p:cNvPr id="3" name="TextBox 2"/>
          <p:cNvSpPr txBox="1"/>
          <p:nvPr/>
        </p:nvSpPr>
        <p:spPr>
          <a:xfrm>
            <a:off x="539014" y="1585805"/>
            <a:ext cx="10090484" cy="507831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cap="all" dirty="0"/>
              <a:t>Difficulty in swallowing</a:t>
            </a:r>
          </a:p>
          <a:p>
            <a:pPr marL="457200" indent="-457200">
              <a:lnSpc>
                <a:spcPct val="150000"/>
              </a:lnSpc>
              <a:buFont typeface="Arial" panose="020B0604020202020204" pitchFamily="34" charset="0"/>
              <a:buChar char="•"/>
            </a:pPr>
            <a:r>
              <a:rPr lang="en-US" sz="2400" cap="all" dirty="0"/>
              <a:t>Missed Dose</a:t>
            </a:r>
          </a:p>
          <a:p>
            <a:pPr marL="457200" indent="-457200">
              <a:lnSpc>
                <a:spcPct val="150000"/>
              </a:lnSpc>
              <a:buFont typeface="Arial" panose="020B0604020202020204" pitchFamily="34" charset="0"/>
              <a:buChar char="•"/>
            </a:pPr>
            <a:r>
              <a:rPr lang="en-US" sz="2400" cap="all" dirty="0"/>
              <a:t>Age factor : Kids , Geriatric patients </a:t>
            </a:r>
          </a:p>
          <a:p>
            <a:pPr marL="457200" indent="-457200">
              <a:lnSpc>
                <a:spcPct val="150000"/>
              </a:lnSpc>
              <a:buFont typeface="Arial" panose="020B0604020202020204" pitchFamily="34" charset="0"/>
              <a:buChar char="•"/>
            </a:pPr>
            <a:r>
              <a:rPr lang="en-US" sz="2400" cap="all" dirty="0"/>
              <a:t>Cultural Issues  </a:t>
            </a:r>
          </a:p>
          <a:p>
            <a:pPr marL="457200" indent="-457200">
              <a:lnSpc>
                <a:spcPct val="150000"/>
              </a:lnSpc>
              <a:buFont typeface="Arial" panose="020B0604020202020204" pitchFamily="34" charset="0"/>
              <a:buChar char="•"/>
            </a:pPr>
            <a:r>
              <a:rPr lang="en-US" sz="2400" cap="all" dirty="0"/>
              <a:t>Too many medications </a:t>
            </a:r>
          </a:p>
          <a:p>
            <a:pPr marL="457200" indent="-457200">
              <a:lnSpc>
                <a:spcPct val="150000"/>
              </a:lnSpc>
              <a:buFont typeface="Arial" panose="020B0604020202020204" pitchFamily="34" charset="0"/>
              <a:buChar char="•"/>
            </a:pPr>
            <a:r>
              <a:rPr lang="en-US" sz="2400" cap="all" dirty="0"/>
              <a:t>Busy Lifestyle : Frequent Travelling </a:t>
            </a:r>
          </a:p>
          <a:p>
            <a:pPr marL="457200" indent="-457200">
              <a:lnSpc>
                <a:spcPct val="150000"/>
              </a:lnSpc>
              <a:buFont typeface="Arial" panose="020B0604020202020204" pitchFamily="34" charset="0"/>
              <a:buChar char="•"/>
            </a:pPr>
            <a:r>
              <a:rPr lang="en-US" sz="2400" cap="all" dirty="0"/>
              <a:t>POOR availability of drinking water</a:t>
            </a:r>
          </a:p>
          <a:p>
            <a:pPr marL="457200" indent="-457200">
              <a:lnSpc>
                <a:spcPct val="150000"/>
              </a:lnSpc>
              <a:buFont typeface="Arial" panose="020B0604020202020204" pitchFamily="34" charset="0"/>
              <a:buChar char="•"/>
            </a:pPr>
            <a:r>
              <a:rPr lang="en-US" sz="2400" cap="all" dirty="0"/>
              <a:t>Poor taste &amp; </a:t>
            </a:r>
            <a:r>
              <a:rPr lang="en-US" sz="2400" cap="all" dirty="0" err="1"/>
              <a:t>odour</a:t>
            </a:r>
            <a:r>
              <a:rPr lang="en-US" sz="2400" cap="all" dirty="0"/>
              <a:t> of medication</a:t>
            </a:r>
          </a:p>
          <a:p>
            <a:pPr marL="457200" indent="-457200">
              <a:lnSpc>
                <a:spcPct val="150000"/>
              </a:lnSpc>
              <a:buFont typeface="Arial" panose="020B0604020202020204" pitchFamily="34" charset="0"/>
              <a:buChar char="•"/>
            </a:pPr>
            <a:endParaRPr lang="en-IN" sz="2400" cap="al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366" y="2011391"/>
            <a:ext cx="5295734" cy="353048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B83F029-BA16-1E7C-D7DC-A2D7AB59E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197805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3992" y="1868368"/>
            <a:ext cx="6327933" cy="390350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cap="all" dirty="0"/>
              <a:t>Frequent illness, </a:t>
            </a:r>
          </a:p>
          <a:p>
            <a:pPr marL="457200" indent="-457200">
              <a:lnSpc>
                <a:spcPct val="150000"/>
              </a:lnSpc>
              <a:buFont typeface="Arial" panose="020B0604020202020204" pitchFamily="34" charset="0"/>
              <a:buChar char="•"/>
            </a:pPr>
            <a:r>
              <a:rPr lang="en-US" sz="2800" cap="all" dirty="0"/>
              <a:t>Low energy, </a:t>
            </a:r>
          </a:p>
          <a:p>
            <a:pPr marL="457200" indent="-457200">
              <a:lnSpc>
                <a:spcPct val="150000"/>
              </a:lnSpc>
              <a:buFont typeface="Arial" panose="020B0604020202020204" pitchFamily="34" charset="0"/>
              <a:buChar char="•"/>
            </a:pPr>
            <a:r>
              <a:rPr lang="en-US" sz="2800" cap="all" dirty="0"/>
              <a:t>Malnutrition </a:t>
            </a:r>
          </a:p>
          <a:p>
            <a:pPr marL="457200" indent="-457200">
              <a:lnSpc>
                <a:spcPct val="150000"/>
              </a:lnSpc>
              <a:buFont typeface="Arial" panose="020B0604020202020204" pitchFamily="34" charset="0"/>
              <a:buChar char="•"/>
            </a:pPr>
            <a:r>
              <a:rPr lang="en-US" sz="2800" cap="all" dirty="0"/>
              <a:t>Fatigue and </a:t>
            </a:r>
          </a:p>
          <a:p>
            <a:pPr marL="457200" indent="-457200">
              <a:lnSpc>
                <a:spcPct val="150000"/>
              </a:lnSpc>
              <a:buFont typeface="Arial" panose="020B0604020202020204" pitchFamily="34" charset="0"/>
              <a:buChar char="•"/>
            </a:pPr>
            <a:r>
              <a:rPr lang="en-US" sz="2800" cap="all" dirty="0"/>
              <a:t>Host of other diseases that can put you down</a:t>
            </a:r>
            <a:endParaRPr lang="en-IN" sz="2800" cap="all" dirty="0"/>
          </a:p>
        </p:txBody>
      </p:sp>
      <p:sp>
        <p:nvSpPr>
          <p:cNvPr id="5" name="Rectangle 4"/>
          <p:cNvSpPr/>
          <p:nvPr/>
        </p:nvSpPr>
        <p:spPr>
          <a:xfrm>
            <a:off x="3071626" y="455031"/>
            <a:ext cx="6365486" cy="584775"/>
          </a:xfrm>
          <a:prstGeom prst="rect">
            <a:avLst/>
          </a:prstGeom>
          <a:noFill/>
        </p:spPr>
        <p:txBody>
          <a:bodyPr wrap="square" rtlCol="0">
            <a:spAutoFit/>
          </a:bodyPr>
          <a:lstStyle/>
          <a:p>
            <a:pPr algn="ctr"/>
            <a:r>
              <a:rPr lang="en-US" sz="3200" b="1" dirty="0">
                <a:solidFill>
                  <a:srgbClr val="002060"/>
                </a:solidFill>
              </a:rPr>
              <a:t>DEFICIENCY OF VITAMINS LEADS TO:</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4815" y="2085136"/>
            <a:ext cx="5204618" cy="3469969"/>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60DDFEC-E624-331F-76DF-31891291D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1805838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0088" y="2607314"/>
            <a:ext cx="4199850" cy="1569660"/>
          </a:xfrm>
          <a:prstGeom prst="rect">
            <a:avLst/>
          </a:prstGeom>
          <a:noFill/>
        </p:spPr>
        <p:txBody>
          <a:bodyPr wrap="square" rtlCol="0">
            <a:spAutoFit/>
          </a:bodyPr>
          <a:lstStyle>
            <a:defPPr>
              <a:defRPr lang="en-US"/>
            </a:defPPr>
            <a:lvl1pPr algn="ctr">
              <a:defRPr sz="3200" b="1">
                <a:solidFill>
                  <a:srgbClr val="002060"/>
                </a:solidFill>
              </a:defRPr>
            </a:lvl1pPr>
          </a:lstStyle>
          <a:p>
            <a:r>
              <a:rPr lang="en-US" cap="all" dirty="0"/>
              <a:t>How to deal with these conventional issues ?</a:t>
            </a:r>
            <a:endParaRPr lang="en-IN" cap="all"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5450" y="1866900"/>
            <a:ext cx="5372100" cy="358140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74F875F3-1684-A6A4-4016-268F37837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317018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745" y="486097"/>
            <a:ext cx="9339672" cy="978729"/>
          </a:xfrm>
          <a:noFill/>
        </p:spPr>
        <p:txBody>
          <a:bodyPr wrap="square" rtlCol="0">
            <a:spAutoFit/>
          </a:bodyPr>
          <a:lstStyle/>
          <a:p>
            <a:pPr algn="ctr"/>
            <a:r>
              <a:rPr lang="en-US" sz="3200" b="1" cap="all" dirty="0">
                <a:solidFill>
                  <a:srgbClr val="002060"/>
                </a:solidFill>
                <a:latin typeface="+mn-lt"/>
                <a:ea typeface="+mn-ea"/>
                <a:cs typeface="+mn-cs"/>
              </a:rPr>
              <a:t>Technology has helped to improve the effectiveness of Vitamins</a:t>
            </a:r>
            <a:endParaRPr lang="en-IN" sz="3200" b="1" cap="all" dirty="0">
              <a:solidFill>
                <a:srgbClr val="002060"/>
              </a:solidFill>
              <a:latin typeface="+mn-lt"/>
              <a:ea typeface="+mn-ea"/>
              <a:cs typeface="+mn-cs"/>
            </a:endParaRPr>
          </a:p>
        </p:txBody>
      </p:sp>
      <p:sp>
        <p:nvSpPr>
          <p:cNvPr id="5" name="TextBox 4"/>
          <p:cNvSpPr txBox="1"/>
          <p:nvPr/>
        </p:nvSpPr>
        <p:spPr>
          <a:xfrm>
            <a:off x="345013" y="5799341"/>
            <a:ext cx="5612434" cy="369332"/>
          </a:xfrm>
          <a:prstGeom prst="rect">
            <a:avLst/>
          </a:prstGeom>
          <a:noFill/>
        </p:spPr>
        <p:txBody>
          <a:bodyPr vert="horz" wrap="square" lIns="91440" tIns="45720" rIns="91440" bIns="45720" rtlCol="0" anchor="ctr">
            <a:spAutoFit/>
          </a:bodyPr>
          <a:lstStyle>
            <a:lvl1pPr algn="ctr">
              <a:lnSpc>
                <a:spcPct val="90000"/>
              </a:lnSpc>
              <a:spcBef>
                <a:spcPct val="0"/>
              </a:spcBef>
              <a:buNone/>
              <a:defRPr sz="3200" b="1" cap="all">
                <a:solidFill>
                  <a:srgbClr val="002060"/>
                </a:solidFill>
              </a:defRPr>
            </a:lvl1pPr>
          </a:lstStyle>
          <a:p>
            <a:r>
              <a:rPr lang="en-US" sz="2000" dirty="0"/>
              <a:t>Conventional Dosage Form</a:t>
            </a:r>
            <a:endParaRPr lang="en-IN" sz="2000" dirty="0"/>
          </a:p>
        </p:txBody>
      </p:sp>
      <p:sp>
        <p:nvSpPr>
          <p:cNvPr id="8" name="TextBox 7"/>
          <p:cNvSpPr txBox="1"/>
          <p:nvPr/>
        </p:nvSpPr>
        <p:spPr>
          <a:xfrm>
            <a:off x="5088203" y="5810954"/>
            <a:ext cx="8682762" cy="369332"/>
          </a:xfrm>
          <a:prstGeom prst="rect">
            <a:avLst/>
          </a:prstGeom>
          <a:noFill/>
        </p:spPr>
        <p:txBody>
          <a:bodyPr vert="horz" wrap="square" lIns="91440" tIns="45720" rIns="91440" bIns="45720" rtlCol="0" anchor="ctr">
            <a:spAutoFit/>
          </a:bodyPr>
          <a:lstStyle>
            <a:defPPr>
              <a:defRPr lang="en-US"/>
            </a:defPPr>
            <a:lvl1pPr algn="ctr">
              <a:lnSpc>
                <a:spcPct val="90000"/>
              </a:lnSpc>
              <a:spcBef>
                <a:spcPct val="0"/>
              </a:spcBef>
              <a:buNone/>
              <a:defRPr sz="3200" b="1" cap="all">
                <a:solidFill>
                  <a:srgbClr val="002060"/>
                </a:solidFill>
              </a:defRPr>
            </a:lvl1pPr>
          </a:lstStyle>
          <a:p>
            <a:r>
              <a:rPr lang="en-US" sz="2000" dirty="0"/>
              <a:t>Upgraded Dosage Form (Sublingual sprays)</a:t>
            </a:r>
            <a:endParaRPr lang="en-IN" sz="2000" dirty="0"/>
          </a:p>
        </p:txBody>
      </p:sp>
      <p:sp>
        <p:nvSpPr>
          <p:cNvPr id="3" name="Right Arrow 2"/>
          <p:cNvSpPr/>
          <p:nvPr/>
        </p:nvSpPr>
        <p:spPr>
          <a:xfrm>
            <a:off x="5560703" y="3456105"/>
            <a:ext cx="1502228" cy="966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descr="Capsules vs. Tablets: Which Is Be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13" y="1773786"/>
            <a:ext cx="5053274" cy="3364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16423" t="18432" r="18955"/>
          <a:stretch/>
        </p:blipFill>
        <p:spPr>
          <a:xfrm>
            <a:off x="7422776" y="2353234"/>
            <a:ext cx="3894391" cy="276362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B3623B22-8299-2203-5DAC-CB475506FE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03" y="5953898"/>
            <a:ext cx="874520" cy="874520"/>
          </a:xfrm>
          <a:prstGeom prst="rect">
            <a:avLst/>
          </a:prstGeom>
        </p:spPr>
      </p:pic>
    </p:spTree>
    <p:extLst>
      <p:ext uri="{BB962C8B-B14F-4D97-AF65-F5344CB8AC3E}">
        <p14:creationId xmlns:p14="http://schemas.microsoft.com/office/powerpoint/2010/main" val="1734554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8358</TotalTime>
  <Words>986</Words>
  <Application>Microsoft Office PowerPoint</Application>
  <PresentationFormat>Widescreen</PresentationFormat>
  <Paragraphs>170</Paragraphs>
  <Slides>37</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37</vt:i4>
      </vt:variant>
    </vt:vector>
  </HeadingPairs>
  <TitlesOfParts>
    <vt:vector size="49" baseType="lpstr">
      <vt:lpstr>Malgun Gothic Semilight</vt:lpstr>
      <vt:lpstr>Arial</vt:lpstr>
      <vt:lpstr>Arial</vt:lpstr>
      <vt:lpstr>Calibri</vt:lpstr>
      <vt:lpstr>Calibri Light</vt:lpstr>
      <vt:lpstr>Faustina</vt:lpstr>
      <vt:lpstr>Fira Sans</vt:lpstr>
      <vt:lpstr>Open Sans</vt:lpstr>
      <vt:lpstr>Wingdings</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Technology has helped to improve the effectiveness of Vitamins</vt:lpstr>
      <vt:lpstr>SUBLISPRAYTM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Gautam Arora</dc:creator>
  <cp:lastModifiedBy>Bappi Dasgupta</cp:lastModifiedBy>
  <cp:revision>126</cp:revision>
  <dcterms:created xsi:type="dcterms:W3CDTF">2022-09-18T17:17:22Z</dcterms:created>
  <dcterms:modified xsi:type="dcterms:W3CDTF">2022-10-08T13:38:21Z</dcterms:modified>
</cp:coreProperties>
</file>