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3" r:id="rId5"/>
    <p:sldId id="272" r:id="rId6"/>
    <p:sldId id="271" r:id="rId7"/>
    <p:sldId id="269" r:id="rId8"/>
    <p:sldId id="270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29"/>
  </p:normalViewPr>
  <p:slideViewPr>
    <p:cSldViewPr snapToGrid="0" snapToObjects="1" showGuides="1">
      <p:cViewPr varScale="1">
        <p:scale>
          <a:sx n="112" d="100"/>
          <a:sy n="112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6" y="3904343"/>
            <a:ext cx="6357255" cy="636134"/>
          </a:xfrm>
        </p:spPr>
        <p:txBody>
          <a:bodyPr anchor="b">
            <a:normAutofit/>
          </a:bodyPr>
          <a:lstStyle>
            <a:lvl1pPr algn="l"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3486" y="4731656"/>
            <a:ext cx="6357255" cy="52614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>
            <a:lvl1pPr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5"/>
            <a:ext cx="10651982" cy="4351338"/>
          </a:xfr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83380"/>
            <a:ext cx="5583464" cy="661305"/>
          </a:xfrm>
        </p:spPr>
        <p:txBody>
          <a:bodyPr anchor="b">
            <a:noAutofit/>
          </a:bodyPr>
          <a:lstStyle>
            <a:lvl1pPr>
              <a:defRPr sz="3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49725"/>
            <a:ext cx="5583464" cy="44359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B91F-F246-3C41-BD6C-27F85C95E570}" type="datetimeFigureOut">
              <a:rPr lang="en-US" smtClean="0"/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DF55-B194-A343-970A-905388BC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4197" y="4672960"/>
            <a:ext cx="6357255" cy="636134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VESTIGE </a:t>
            </a:r>
            <a:br>
              <a:rPr lang="en-US" sz="4400" b="1" dirty="0" smtClean="0"/>
            </a:br>
            <a:r>
              <a:rPr lang="en-US" sz="4400" b="1" dirty="0" smtClean="0"/>
              <a:t>CURCUMIN PLUS</a:t>
            </a:r>
            <a:endParaRPr lang="en-US" sz="44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444197" y="3496834"/>
            <a:ext cx="6357255" cy="54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43589" y="5292482"/>
            <a:ext cx="6357255" cy="54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3</a:t>
            </a:r>
            <a:r>
              <a:rPr lang="en-US" sz="2500" baseline="30000" dirty="0"/>
              <a:t>r</a:t>
            </a:r>
            <a:r>
              <a:rPr lang="en-US" sz="2500" baseline="30000" dirty="0" smtClean="0"/>
              <a:t>d</a:t>
            </a:r>
            <a:r>
              <a:rPr lang="en-US" sz="2500" dirty="0" smtClean="0"/>
              <a:t> October,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15727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6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urcumin benef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8" b="17944"/>
          <a:stretch/>
        </p:blipFill>
        <p:spPr bwMode="auto">
          <a:xfrm>
            <a:off x="4903304" y="1689297"/>
            <a:ext cx="7288696" cy="51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5" y="1825625"/>
            <a:ext cx="6709145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>
                <a:latin typeface="+mn-lt"/>
              </a:rPr>
              <a:t>Curcumin</a:t>
            </a:r>
            <a:r>
              <a:rPr lang="en-US" sz="2800" dirty="0">
                <a:latin typeface="+mn-lt"/>
              </a:rPr>
              <a:t> is a naturally occurring chemical compound found in </a:t>
            </a:r>
            <a:r>
              <a:rPr lang="en-US" sz="2800" dirty="0" smtClean="0">
                <a:latin typeface="+mn-lt"/>
              </a:rPr>
              <a:t>Turmeric</a:t>
            </a:r>
            <a:endParaRPr lang="en-US" sz="7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From centuries </a:t>
            </a:r>
            <a:r>
              <a:rPr lang="en-US" sz="2800" dirty="0">
                <a:latin typeface="+mn-lt"/>
              </a:rPr>
              <a:t>turmeric was used for </a:t>
            </a:r>
            <a:r>
              <a:rPr lang="en-US" sz="2800" dirty="0" smtClean="0">
                <a:latin typeface="+mn-lt"/>
              </a:rPr>
              <a:t>many known </a:t>
            </a:r>
            <a:r>
              <a:rPr lang="en-US" sz="2800" dirty="0">
                <a:latin typeface="+mn-lt"/>
              </a:rPr>
              <a:t>health </a:t>
            </a:r>
            <a:r>
              <a:rPr lang="en-US" sz="2800" dirty="0" smtClean="0">
                <a:latin typeface="+mn-lt"/>
              </a:rPr>
              <a:t>condition</a:t>
            </a:r>
            <a:r>
              <a:rPr lang="en-US" sz="2800" dirty="0">
                <a:latin typeface="+mn-lt"/>
              </a:rPr>
              <a:t> </a:t>
            </a:r>
            <a:endParaRPr lang="en-US" sz="28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>
                <a:latin typeface="+mn-lt"/>
              </a:rPr>
              <a:t>Curcumin</a:t>
            </a:r>
            <a:r>
              <a:rPr lang="en-US" sz="2800" dirty="0">
                <a:latin typeface="+mn-lt"/>
              </a:rPr>
              <a:t> has been used extensively in </a:t>
            </a:r>
            <a:r>
              <a:rPr lang="en-US" sz="2800" dirty="0" err="1">
                <a:latin typeface="+mn-lt"/>
              </a:rPr>
              <a:t>Ayurvedic</a:t>
            </a:r>
            <a:r>
              <a:rPr lang="en-US" sz="2800" dirty="0">
                <a:latin typeface="+mn-lt"/>
              </a:rPr>
              <a:t> medicine for centuries, as it is nontoxic and has a variety of therapeutic properties including anti-oxidant, analgesic, anti-inflammatory and antiseptic </a:t>
            </a:r>
            <a:r>
              <a:rPr lang="en-US" sz="2800" dirty="0" smtClean="0">
                <a:latin typeface="+mn-lt"/>
              </a:rPr>
              <a:t>activity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</a:rPr>
              <a:t>Curcumin</a:t>
            </a:r>
            <a:r>
              <a:rPr lang="en-US" sz="2800" dirty="0" smtClean="0">
                <a:latin typeface="+mn-lt"/>
              </a:rPr>
              <a:t> is now </a:t>
            </a:r>
            <a:r>
              <a:rPr lang="en-US" sz="2800" dirty="0">
                <a:latin typeface="+mn-lt"/>
              </a:rPr>
              <a:t>being recognized and used worldwide in many different forms for multiple potential health </a:t>
            </a:r>
            <a:r>
              <a:rPr lang="en-US" sz="2800" dirty="0" smtClean="0">
                <a:latin typeface="+mn-lt"/>
              </a:rPr>
              <a:t>benefits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It is </a:t>
            </a:r>
            <a:r>
              <a:rPr lang="en-US" sz="2800" dirty="0">
                <a:latin typeface="+mn-lt"/>
              </a:rPr>
              <a:t>used </a:t>
            </a:r>
            <a:r>
              <a:rPr lang="en-US" sz="2800" dirty="0" smtClean="0">
                <a:latin typeface="+mn-lt"/>
              </a:rPr>
              <a:t>in</a:t>
            </a:r>
            <a:r>
              <a:rPr lang="en-US" sz="2800" dirty="0">
                <a:latin typeface="+mn-lt"/>
              </a:rPr>
              <a:t> </a:t>
            </a:r>
            <a:r>
              <a:rPr lang="en-US" sz="2800" dirty="0" smtClean="0">
                <a:latin typeface="+mn-lt"/>
              </a:rPr>
              <a:t>cosmetics, </a:t>
            </a:r>
            <a:r>
              <a:rPr lang="en-US" sz="2800" dirty="0">
                <a:latin typeface="+mn-lt"/>
              </a:rPr>
              <a:t>food </a:t>
            </a:r>
            <a:r>
              <a:rPr lang="en-US" sz="2800" dirty="0" err="1" smtClean="0">
                <a:latin typeface="+mn-lt"/>
              </a:rPr>
              <a:t>flavouring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and </a:t>
            </a:r>
            <a:r>
              <a:rPr lang="en-US" sz="2800" dirty="0" smtClean="0">
                <a:latin typeface="+mn-lt"/>
              </a:rPr>
              <a:t>as food </a:t>
            </a:r>
            <a:r>
              <a:rPr lang="en-US" sz="2800" dirty="0">
                <a:latin typeface="+mn-lt"/>
              </a:rPr>
              <a:t>coloring </a:t>
            </a:r>
            <a:r>
              <a:rPr lang="en-US" sz="2800" dirty="0" smtClean="0">
                <a:latin typeface="+mn-lt"/>
              </a:rPr>
              <a:t>ingredient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</a:t>
            </a:r>
            <a:r>
              <a:rPr lang="en-US" b="1" dirty="0" err="1" smtClean="0"/>
              <a:t>Curcumin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urcumin benef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/>
          <a:stretch/>
        </p:blipFill>
        <p:spPr bwMode="auto">
          <a:xfrm>
            <a:off x="887897" y="1412745"/>
            <a:ext cx="6162280" cy="51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urcum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" b="9187"/>
          <a:stretch/>
        </p:blipFill>
        <p:spPr bwMode="auto">
          <a:xfrm rot="5400000">
            <a:off x="7132578" y="1798578"/>
            <a:ext cx="6858821" cy="32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US" b="1" dirty="0" smtClean="0"/>
              <a:t>BENEFITS of </a:t>
            </a:r>
            <a:r>
              <a:rPr lang="en-US" b="1" dirty="0" err="1" smtClean="0"/>
              <a:t>Curcumin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8437" r="10587" b="15218"/>
          <a:stretch/>
        </p:blipFill>
        <p:spPr bwMode="auto">
          <a:xfrm>
            <a:off x="689489" y="4452730"/>
            <a:ext cx="3060876" cy="208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r="7642"/>
          <a:stretch/>
        </p:blipFill>
        <p:spPr>
          <a:xfrm>
            <a:off x="7922322" y="1364974"/>
            <a:ext cx="4269678" cy="33482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1" y="1532587"/>
            <a:ext cx="7114461" cy="2668352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err="1">
                <a:latin typeface="+mn-lt"/>
              </a:rPr>
              <a:t>Curcumin</a:t>
            </a:r>
            <a:r>
              <a:rPr lang="en-US" sz="1800" dirty="0">
                <a:latin typeface="+mn-lt"/>
              </a:rPr>
              <a:t> has shown anti-proliferative effect in </a:t>
            </a:r>
            <a:r>
              <a:rPr lang="en-US" sz="1800" dirty="0" smtClean="0">
                <a:latin typeface="+mn-lt"/>
              </a:rPr>
              <a:t>various types of cancers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err="1" smtClean="0">
                <a:latin typeface="+mn-lt"/>
              </a:rPr>
              <a:t>Curcumin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has been shown to have a wide variety of therapeutic effects, ranging from anti-inflammatory, </a:t>
            </a:r>
            <a:r>
              <a:rPr lang="en-US" sz="1800" dirty="0" smtClean="0">
                <a:latin typeface="+mn-lt"/>
              </a:rPr>
              <a:t>chemo-preventive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and anti-proliferative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err="1">
                <a:latin typeface="+mn-lt"/>
              </a:rPr>
              <a:t>Curcumin's</a:t>
            </a:r>
            <a:r>
              <a:rPr lang="en-US" sz="1800" dirty="0">
                <a:latin typeface="+mn-lt"/>
              </a:rPr>
              <a:t> potent anti-oxidant </a:t>
            </a:r>
            <a:r>
              <a:rPr lang="en-US" sz="1800" dirty="0" smtClean="0">
                <a:latin typeface="+mn-lt"/>
              </a:rPr>
              <a:t>properties plays </a:t>
            </a:r>
            <a:r>
              <a:rPr lang="en-US" sz="1800" dirty="0">
                <a:latin typeface="+mn-lt"/>
              </a:rPr>
              <a:t>an important role in the inhibitory effects of the compound on the initial stages of </a:t>
            </a:r>
            <a:r>
              <a:rPr lang="en-US" sz="1800" dirty="0" smtClean="0">
                <a:latin typeface="+mn-lt"/>
              </a:rPr>
              <a:t>carcinogenesis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Supports and makes chemotherapy more effective &amp; protects healthy cells from </a:t>
            </a:r>
            <a:r>
              <a:rPr lang="en-US" sz="1800" dirty="0" smtClean="0">
                <a:latin typeface="+mn-lt"/>
              </a:rPr>
              <a:t>damage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8088" y="365125"/>
            <a:ext cx="10875617" cy="1325563"/>
          </a:xfrm>
        </p:spPr>
        <p:txBody>
          <a:bodyPr/>
          <a:lstStyle/>
          <a:p>
            <a:r>
              <a:rPr lang="en-IN" b="1" dirty="0" smtClean="0"/>
              <a:t>ANTI-CARCINOGENIC Properties of </a:t>
            </a:r>
            <a:r>
              <a:rPr lang="en-IN" b="1" dirty="0" err="1" smtClean="0"/>
              <a:t>Curcumin</a:t>
            </a:r>
            <a:endParaRPr lang="en-GB" b="1" dirty="0"/>
          </a:p>
        </p:txBody>
      </p:sp>
      <p:sp>
        <p:nvSpPr>
          <p:cNvPr id="2" name="AutoShape 2" descr="Image result for curcumin benef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50365" y="4820122"/>
            <a:ext cx="8362670" cy="114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Studies </a:t>
            </a:r>
            <a:r>
              <a:rPr lang="en-US" sz="1800" dirty="0">
                <a:latin typeface="+mn-lt"/>
              </a:rPr>
              <a:t>suggest it prevents cancer by slowing down its </a:t>
            </a:r>
            <a:r>
              <a:rPr lang="en-US" sz="1800" dirty="0" smtClean="0">
                <a:latin typeface="+mn-lt"/>
              </a:rPr>
              <a:t>spread and tumor growth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Interferes with tumor invasion &amp; blocks molecules from penetration to healthy </a:t>
            </a:r>
            <a:r>
              <a:rPr lang="en-US" sz="1800" dirty="0" smtClean="0">
                <a:latin typeface="+mn-lt"/>
              </a:rPr>
              <a:t>tissues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Daily use of miracle compound helps in flushing out toxin from our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1913" y="6387547"/>
            <a:ext cx="807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Source: </a:t>
            </a:r>
            <a:r>
              <a:rPr lang="en-US" sz="1200" b="1" i="1" dirty="0" err="1" smtClean="0"/>
              <a:t>Curcumin</a:t>
            </a:r>
            <a:r>
              <a:rPr lang="en-US" sz="1200" b="1" i="1" dirty="0" smtClean="0"/>
              <a:t>: A review of anti-cancer properties </a:t>
            </a:r>
            <a:r>
              <a:rPr lang="en-US" sz="1200" i="1" dirty="0" smtClean="0"/>
              <a:t>and therapeutic </a:t>
            </a:r>
            <a:r>
              <a:rPr lang="en-US" sz="1200" i="1" dirty="0"/>
              <a:t>activity in head and neck </a:t>
            </a:r>
            <a:r>
              <a:rPr lang="en-US" sz="1200" i="1" dirty="0" smtClean="0"/>
              <a:t>squamous </a:t>
            </a:r>
            <a:r>
              <a:rPr lang="en-GB" sz="1200" i="1" dirty="0" smtClean="0"/>
              <a:t>cell carcinoma, </a:t>
            </a:r>
            <a:r>
              <a:rPr lang="es-ES" sz="1200" i="1" dirty="0" err="1"/>
              <a:t>Wilken</a:t>
            </a:r>
            <a:r>
              <a:rPr lang="es-ES" sz="1200" i="1" dirty="0"/>
              <a:t> et al. Molecular </a:t>
            </a:r>
            <a:r>
              <a:rPr lang="es-ES" sz="1200" i="1" dirty="0" err="1"/>
              <a:t>Cancer</a:t>
            </a:r>
            <a:r>
              <a:rPr lang="es-ES" sz="1200" i="1" dirty="0"/>
              <a:t> 2011, 10:12</a:t>
            </a:r>
            <a:endParaRPr lang="en-GB" sz="1200" i="1" dirty="0"/>
          </a:p>
        </p:txBody>
      </p:sp>
      <p:sp>
        <p:nvSpPr>
          <p:cNvPr id="9" name="AutoShape 2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56" y="365125"/>
            <a:ext cx="9855200" cy="1325563"/>
          </a:xfrm>
        </p:spPr>
        <p:txBody>
          <a:bodyPr/>
          <a:lstStyle/>
          <a:p>
            <a:r>
              <a:rPr lang="en-US" b="1" dirty="0" smtClean="0"/>
              <a:t>VESTIGE </a:t>
            </a:r>
            <a:r>
              <a:rPr lang="en-US" b="1" dirty="0" err="1" smtClean="0"/>
              <a:t>Curcumin</a:t>
            </a:r>
            <a:r>
              <a:rPr lang="en-US" b="1" dirty="0" smtClean="0"/>
              <a:t> Plus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49069"/>
              </p:ext>
            </p:extLst>
          </p:nvPr>
        </p:nvGraphicFramePr>
        <p:xfrm>
          <a:off x="982639" y="1788245"/>
          <a:ext cx="11068334" cy="467133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36088"/>
                <a:gridCol w="2031195"/>
                <a:gridCol w="6701051"/>
              </a:tblGrid>
              <a:tr h="54066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PICTURE</a:t>
                      </a:r>
                      <a:endParaRPr lang="en-US" sz="25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INGREDIENTS</a:t>
                      </a:r>
                      <a:endParaRPr lang="en-US" sz="25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FUNCTIONS</a:t>
                      </a:r>
                      <a:endParaRPr lang="en-US" sz="25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38169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Curcumin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potent anti-oxidant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anti-inflammatory and analgesic. Supports respiratory function, cardiovascular function, joint health and flexibility. Prevents abnormal cell growth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42694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Amla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tannins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Potent anti-oxidant and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anti-ageing ingredient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2203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Piprine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Helps in increasing the bio-availability of the nutrients.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It has anti-inflammatory properties and improves metabolism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 r="4922"/>
          <a:stretch/>
        </p:blipFill>
        <p:spPr>
          <a:xfrm>
            <a:off x="1386869" y="3795572"/>
            <a:ext cx="1510748" cy="1284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9020" r="5548"/>
          <a:stretch/>
        </p:blipFill>
        <p:spPr>
          <a:xfrm>
            <a:off x="1391829" y="2463210"/>
            <a:ext cx="1500828" cy="1112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26" y="5232381"/>
            <a:ext cx="1944035" cy="1145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56" y="365125"/>
            <a:ext cx="9855200" cy="1325563"/>
          </a:xfrm>
        </p:spPr>
        <p:txBody>
          <a:bodyPr/>
          <a:lstStyle/>
          <a:p>
            <a:r>
              <a:rPr lang="en-US" b="1" dirty="0" smtClean="0"/>
              <a:t>BENEFITS of Vestige </a:t>
            </a:r>
            <a:r>
              <a:rPr lang="en-US" b="1" dirty="0" err="1" smtClean="0"/>
              <a:t>Curcumin</a:t>
            </a:r>
            <a:r>
              <a:rPr lang="en-US" b="1" dirty="0" smtClean="0"/>
              <a:t> Plus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b="1" dirty="0" err="1">
                <a:ea typeface="ＭＳ Ｐゴシック" charset="0"/>
              </a:rPr>
              <a:t>Hepato</a:t>
            </a:r>
            <a:r>
              <a:rPr lang="en-US" b="1" dirty="0">
                <a:ea typeface="ＭＳ Ｐゴシック" charset="0"/>
              </a:rPr>
              <a:t>-protective Effects</a:t>
            </a:r>
            <a:r>
              <a:rPr lang="en-US" dirty="0">
                <a:ea typeface="ＭＳ Ｐゴシック" charset="0"/>
              </a:rPr>
              <a:t>: It has shown liver-protective properties as it protects the liver from free radical damage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b="1" dirty="0">
                <a:ea typeface="ＭＳ Ｐゴシック" charset="0"/>
              </a:rPr>
              <a:t>Anti-inflammatory Effects</a:t>
            </a:r>
            <a:r>
              <a:rPr lang="en-US" dirty="0">
                <a:ea typeface="ＭＳ Ｐゴシック" charset="0"/>
              </a:rPr>
              <a:t>: It has found to be very effective in instances of acute inflammation as well as for chronic inflammation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b="1" dirty="0">
                <a:ea typeface="ＭＳ Ｐゴシック" charset="0"/>
              </a:rPr>
              <a:t>Anti-carcinogenic Effects</a:t>
            </a:r>
            <a:r>
              <a:rPr lang="en-US" dirty="0">
                <a:ea typeface="ＭＳ Ｐゴシック" charset="0"/>
              </a:rPr>
              <a:t>: It has the ability to inhibit carcinogenesis at three stages: tumor promotion, angiogenesis, and tumor growth.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b="1" dirty="0">
                <a:ea typeface="ＭＳ Ｐゴシック" charset="0"/>
              </a:rPr>
              <a:t>Antimicrobial Effects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err="1">
                <a:ea typeface="ＭＳ Ｐゴシック" charset="0"/>
              </a:rPr>
              <a:t>Curcumin</a:t>
            </a:r>
            <a:r>
              <a:rPr lang="en-US" dirty="0">
                <a:ea typeface="ＭＳ Ｐゴシック" charset="0"/>
              </a:rPr>
              <a:t> helps in inhibiting the growth of a variety of bacteria, parasites, and pathogenic fungi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Cardiovascular</a:t>
            </a:r>
            <a:r>
              <a:rPr lang="en-US" dirty="0"/>
              <a:t> </a:t>
            </a:r>
            <a:r>
              <a:rPr lang="en-US" b="1" dirty="0"/>
              <a:t>Effects</a:t>
            </a:r>
            <a:r>
              <a:rPr lang="en-US" dirty="0"/>
              <a:t>: </a:t>
            </a:r>
            <a:r>
              <a:rPr lang="en-US" dirty="0" err="1"/>
              <a:t>Curcumin</a:t>
            </a:r>
            <a:r>
              <a:rPr lang="en-US" altLang="en-US" dirty="0" err="1"/>
              <a:t>’</a:t>
            </a:r>
            <a:r>
              <a:rPr lang="en-US" dirty="0" err="1"/>
              <a:t>s</a:t>
            </a:r>
            <a:r>
              <a:rPr lang="en-US" dirty="0"/>
              <a:t> protective effects on the cardiovascular system include lowering cholesterol and triglyceride levels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Gastrointestinal</a:t>
            </a:r>
            <a:r>
              <a:rPr lang="en-US" dirty="0"/>
              <a:t> </a:t>
            </a:r>
            <a:r>
              <a:rPr lang="en-US" b="1" dirty="0"/>
              <a:t>Effects</a:t>
            </a:r>
            <a:r>
              <a:rPr lang="en-US" dirty="0"/>
              <a:t>: It has protective effects on the gastrointestinal tract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Immunity Booster</a:t>
            </a:r>
            <a:r>
              <a:rPr lang="en-US" dirty="0" smtClean="0"/>
              <a:t>: </a:t>
            </a:r>
            <a:r>
              <a:rPr lang="en-US" dirty="0"/>
              <a:t>It helps in increasing antibodies and enhancing immunity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It may also help in the management of exercise-induced inflammation and muscle soreness, thus enhancing recovery and subsequent performance in active people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56" y="365125"/>
            <a:ext cx="9855200" cy="1325563"/>
          </a:xfrm>
        </p:spPr>
        <p:txBody>
          <a:bodyPr/>
          <a:lstStyle/>
          <a:p>
            <a:r>
              <a:rPr lang="en-US" b="1" dirty="0" smtClean="0"/>
              <a:t>DIFFERENCE between Turmeric &amp; </a:t>
            </a:r>
            <a:r>
              <a:rPr lang="en-US" b="1" dirty="0" err="1" smtClean="0"/>
              <a:t>Curcumin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40" y="1825624"/>
            <a:ext cx="4973108" cy="4879975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The plant turmeric (Curcuma longa) is very well known in </a:t>
            </a:r>
            <a:r>
              <a:rPr lang="en-US" dirty="0" smtClean="0">
                <a:latin typeface="+mn-lt"/>
              </a:rPr>
              <a:t>India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root is harvested, cleaned, dried, and powdered to be used as a spice (turmeric gives curry its beautiful golden yellow color) and as a </a:t>
            </a:r>
            <a:r>
              <a:rPr lang="en-US" dirty="0" smtClean="0">
                <a:latin typeface="+mn-lt"/>
              </a:rPr>
              <a:t>medicine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But, a typical turmeric root contains about 2-5% </a:t>
            </a:r>
            <a:r>
              <a:rPr lang="en-US" dirty="0" err="1">
                <a:latin typeface="+mn-lt"/>
              </a:rPr>
              <a:t>curcumin</a:t>
            </a:r>
            <a:r>
              <a:rPr lang="en-US" dirty="0">
                <a:latin typeface="+mn-lt"/>
              </a:rPr>
              <a:t>, so taking an unstandardized, powdered turmeric root product means that very large amounts would be required to get a beneficial amount of </a:t>
            </a:r>
            <a:r>
              <a:rPr lang="en-US" dirty="0" err="1" smtClean="0">
                <a:latin typeface="+mn-lt"/>
              </a:rPr>
              <a:t>curcumin</a:t>
            </a:r>
            <a:endParaRPr lang="en-US" dirty="0" smtClean="0">
              <a:latin typeface="+mn-lt"/>
            </a:endParaRPr>
          </a:p>
          <a:p>
            <a:pPr marL="274320" indent="-27432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While turmeric is excellent when used as a spice, a </a:t>
            </a:r>
            <a:r>
              <a:rPr lang="en-US" dirty="0" err="1">
                <a:latin typeface="+mn-lt"/>
              </a:rPr>
              <a:t>curcumin</a:t>
            </a:r>
            <a:r>
              <a:rPr lang="en-US" dirty="0">
                <a:latin typeface="+mn-lt"/>
              </a:rPr>
              <a:t> extract is a better choice </a:t>
            </a:r>
            <a:r>
              <a:rPr lang="en-US" dirty="0" smtClean="0">
                <a:latin typeface="+mn-lt"/>
              </a:rPr>
              <a:t>for specific </a:t>
            </a:r>
            <a:r>
              <a:rPr lang="en-US" dirty="0">
                <a:latin typeface="+mn-lt"/>
              </a:rPr>
              <a:t>health </a:t>
            </a:r>
            <a:r>
              <a:rPr lang="en-US" dirty="0" smtClean="0">
                <a:latin typeface="+mn-lt"/>
              </a:rPr>
              <a:t>benefits</a:t>
            </a:r>
            <a:endParaRPr lang="en-US" dirty="0">
              <a:latin typeface="+mn-lt"/>
            </a:endParaRPr>
          </a:p>
        </p:txBody>
      </p:sp>
      <p:pic>
        <p:nvPicPr>
          <p:cNvPr id="5122" name="Picture 2" descr="Image result for turmeric vs curcum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6085"/>
          <a:stretch/>
        </p:blipFill>
        <p:spPr bwMode="auto">
          <a:xfrm>
            <a:off x="6402727" y="1825624"/>
            <a:ext cx="5776022" cy="47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DOSAGE of Vestige </a:t>
            </a:r>
            <a:r>
              <a:rPr lang="en-IN" b="1" dirty="0" err="1" smtClean="0"/>
              <a:t>Curcumin</a:t>
            </a:r>
            <a:r>
              <a:rPr lang="en-IN" b="1" dirty="0" smtClean="0"/>
              <a:t> Plus</a:t>
            </a:r>
            <a:endParaRPr lang="en-GB" b="1" dirty="0"/>
          </a:p>
        </p:txBody>
      </p:sp>
      <p:pic>
        <p:nvPicPr>
          <p:cNvPr id="6" name="Picture 2" descr="C:\Users\shalini\AppData\Local\Temp\Rar$DIa0.434\Curcumin-Plus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15" y="2279561"/>
            <a:ext cx="2571631" cy="41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9640" y="1825624"/>
            <a:ext cx="6497108" cy="48799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+mn-lt"/>
              </a:rPr>
              <a:t>One capsule thrice daily or as advised by the physician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Vestige </a:t>
            </a:r>
            <a:r>
              <a:rPr lang="en-IN" b="1" dirty="0" err="1" smtClean="0"/>
              <a:t>Curcumin</a:t>
            </a:r>
            <a:r>
              <a:rPr lang="en-IN" b="1" dirty="0" smtClean="0"/>
              <a:t> Plus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6148" y="1992122"/>
            <a:ext cx="3096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 Capsules </a:t>
            </a:r>
          </a:p>
          <a:p>
            <a:endParaRPr lang="en-US" sz="2800" dirty="0" smtClean="0"/>
          </a:p>
          <a:p>
            <a:r>
              <a:rPr lang="en-US" sz="2800" b="1" dirty="0" smtClean="0"/>
              <a:t>MRP </a:t>
            </a:r>
            <a:r>
              <a:rPr lang="en-US" sz="2800" dirty="0" err="1" smtClean="0"/>
              <a:t>Rs</a:t>
            </a:r>
            <a:r>
              <a:rPr lang="en-US" sz="2800" dirty="0" smtClean="0"/>
              <a:t>. 1050</a:t>
            </a:r>
            <a:endParaRPr lang="en-US" sz="2800" dirty="0"/>
          </a:p>
          <a:p>
            <a:r>
              <a:rPr lang="en-US" sz="2800" b="1" dirty="0" smtClean="0"/>
              <a:t>DP </a:t>
            </a:r>
            <a:r>
              <a:rPr lang="en-US" sz="2800" dirty="0" err="1" smtClean="0"/>
              <a:t>Rs</a:t>
            </a:r>
            <a:r>
              <a:rPr lang="en-US" sz="2800" dirty="0" smtClean="0"/>
              <a:t>. 900</a:t>
            </a:r>
          </a:p>
          <a:p>
            <a:r>
              <a:rPr lang="en-US" sz="2800" b="1" dirty="0" smtClean="0"/>
              <a:t>BV </a:t>
            </a:r>
            <a:r>
              <a:rPr lang="en-US" sz="2800" dirty="0" smtClean="0"/>
              <a:t>540</a:t>
            </a:r>
          </a:p>
          <a:p>
            <a:r>
              <a:rPr lang="en-US" sz="2800" b="1" dirty="0"/>
              <a:t>P</a:t>
            </a:r>
            <a:r>
              <a:rPr lang="en-US" sz="2800" b="1" dirty="0" smtClean="0"/>
              <a:t>V </a:t>
            </a:r>
            <a:r>
              <a:rPr lang="en-US" sz="2800" dirty="0" smtClean="0"/>
              <a:t>30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pic>
        <p:nvPicPr>
          <p:cNvPr id="6" name="Picture 2" descr="C:\Users\shalini\AppData\Local\Temp\Rar$DIa0.434\Curcumin-Plus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15" y="2279561"/>
            <a:ext cx="2571631" cy="41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488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Theme</vt:lpstr>
      <vt:lpstr>VESTIGE  CURCUMIN PLUS</vt:lpstr>
      <vt:lpstr>INTRODUCTION to Curcumin</vt:lpstr>
      <vt:lpstr>BENEFITS of Curcumin</vt:lpstr>
      <vt:lpstr>ANTI-CARCINOGENIC Properties of Curcumin</vt:lpstr>
      <vt:lpstr>VESTIGE Curcumin Plus</vt:lpstr>
      <vt:lpstr>BENEFITS of Vestige Curcumin Plus</vt:lpstr>
      <vt:lpstr>DIFFERENCE between Turmeric &amp; Curcumin</vt:lpstr>
      <vt:lpstr>DOSAGE of Vestige Curcumin Plus</vt:lpstr>
      <vt:lpstr>Vestige Curcumin Plus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Bappi Dasgupta</cp:lastModifiedBy>
  <cp:revision>68</cp:revision>
  <dcterms:created xsi:type="dcterms:W3CDTF">2018-06-07T11:36:25Z</dcterms:created>
  <dcterms:modified xsi:type="dcterms:W3CDTF">2018-10-05T12:47:27Z</dcterms:modified>
</cp:coreProperties>
</file>