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9" r:id="rId2"/>
    <p:sldId id="287" r:id="rId3"/>
    <p:sldId id="288" r:id="rId4"/>
    <p:sldId id="289" r:id="rId5"/>
    <p:sldId id="290" r:id="rId6"/>
    <p:sldId id="292" r:id="rId7"/>
    <p:sldId id="291" r:id="rId8"/>
    <p:sldId id="301" r:id="rId9"/>
    <p:sldId id="293" r:id="rId10"/>
    <p:sldId id="295" r:id="rId11"/>
    <p:sldId id="296" r:id="rId12"/>
    <p:sldId id="297" r:id="rId13"/>
    <p:sldId id="299" r:id="rId14"/>
    <p:sldId id="302" r:id="rId15"/>
    <p:sldId id="303" r:id="rId16"/>
    <p:sldId id="304" r:id="rId17"/>
    <p:sldId id="305" r:id="rId18"/>
    <p:sldId id="300" r:id="rId19"/>
    <p:sldId id="306" r:id="rId20"/>
    <p:sldId id="294" r:id="rId21"/>
    <p:sldId id="307" r:id="rId22"/>
    <p:sldId id="308" r:id="rId23"/>
    <p:sldId id="282" r:id="rId24"/>
  </p:sldIdLst>
  <p:sldSz cx="10972800" cy="64008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45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8F83"/>
    <a:srgbClr val="F3ADA3"/>
    <a:srgbClr val="FF99CC"/>
    <a:srgbClr val="EB6E62"/>
    <a:srgbClr val="9E140A"/>
    <a:srgbClr val="E75445"/>
    <a:srgbClr val="C32E5D"/>
    <a:srgbClr val="74ADBF"/>
    <a:srgbClr val="774F34"/>
    <a:srgbClr val="BD39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2" autoAdjust="0"/>
    <p:restoredTop sz="94660"/>
  </p:normalViewPr>
  <p:slideViewPr>
    <p:cSldViewPr snapToGrid="0" showGuides="1">
      <p:cViewPr>
        <p:scale>
          <a:sx n="60" d="100"/>
          <a:sy n="60" d="100"/>
        </p:scale>
        <p:origin x="-1200" y="-276"/>
      </p:cViewPr>
      <p:guideLst>
        <p:guide orient="horz" pos="2016"/>
        <p:guide pos="34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957565-09A1-4A87-819C-49F750418585}" type="doc">
      <dgm:prSet loTypeId="urn:microsoft.com/office/officeart/2005/8/layout/radial3" loCatId="relationship" qsTypeId="urn:microsoft.com/office/officeart/2005/8/quickstyle/3d4" qsCatId="3D" csTypeId="urn:microsoft.com/office/officeart/2005/8/colors/colorful2" csCatId="colorful" phldr="1"/>
      <dgm:spPr/>
      <dgm:t>
        <a:bodyPr/>
        <a:lstStyle/>
        <a:p>
          <a:endParaRPr lang="en-US"/>
        </a:p>
      </dgm:t>
    </dgm:pt>
    <dgm:pt modelId="{2483920B-AC8E-4463-BB47-E187A3DC0324}">
      <dgm:prSet phldrT="[Text]" custT="1"/>
      <dgm:spPr>
        <a:solidFill>
          <a:srgbClr val="EE8F83">
            <a:alpha val="50000"/>
          </a:srgbClr>
        </a:solidFill>
      </dgm:spPr>
      <dgm:t>
        <a:bodyPr/>
        <a:lstStyle/>
        <a:p>
          <a:r>
            <a:rPr lang="en-US" sz="3600" b="1" dirty="0" smtClean="0">
              <a:solidFill>
                <a:schemeClr val="accent4">
                  <a:lumMod val="40000"/>
                  <a:lumOff val="60000"/>
                </a:schemeClr>
              </a:solidFill>
              <a:effectLst>
                <a:outerShdw blurRad="38100" dist="38100" dir="2700000" algn="tl">
                  <a:srgbClr val="000000">
                    <a:alpha val="43137"/>
                  </a:srgbClr>
                </a:outerShdw>
              </a:effectLst>
              <a:latin typeface="Arial Narrow" panose="020B0606020202030204" pitchFamily="34" charset="0"/>
            </a:rPr>
            <a:t>The Tri Active System</a:t>
          </a:r>
          <a:endParaRPr lang="en-US" sz="3600" dirty="0">
            <a:solidFill>
              <a:schemeClr val="accent4">
                <a:lumMod val="40000"/>
                <a:lumOff val="60000"/>
              </a:schemeClr>
            </a:solidFill>
            <a:effectLst>
              <a:outerShdw blurRad="38100" dist="38100" dir="2700000" algn="tl">
                <a:srgbClr val="000000">
                  <a:alpha val="43137"/>
                </a:srgbClr>
              </a:outerShdw>
            </a:effectLst>
            <a:latin typeface="Arial Narrow" panose="020B0606020202030204" pitchFamily="34" charset="0"/>
          </a:endParaRPr>
        </a:p>
      </dgm:t>
    </dgm:pt>
    <dgm:pt modelId="{C1635026-5F09-4E87-B820-BC2DC03DD3D5}" type="parTrans" cxnId="{74D12801-82C0-48F3-A8FD-9D4DCC8A1DC5}">
      <dgm:prSet/>
      <dgm:spPr/>
      <dgm:t>
        <a:bodyPr/>
        <a:lstStyle/>
        <a:p>
          <a:endParaRPr lang="en-US"/>
        </a:p>
      </dgm:t>
    </dgm:pt>
    <dgm:pt modelId="{515FC11C-D731-4743-8304-0FF7ACFF362E}" type="sibTrans" cxnId="{74D12801-82C0-48F3-A8FD-9D4DCC8A1DC5}">
      <dgm:prSet/>
      <dgm:spPr/>
      <dgm:t>
        <a:bodyPr/>
        <a:lstStyle/>
        <a:p>
          <a:endParaRPr lang="en-US"/>
        </a:p>
      </dgm:t>
    </dgm:pt>
    <dgm:pt modelId="{F7000CB5-A397-49E4-A9CC-F3D326DAC82D}">
      <dgm:prSet phldrT="[Text]" custT="1"/>
      <dgm:spPr>
        <a:solidFill>
          <a:srgbClr val="FC84A1">
            <a:alpha val="50000"/>
          </a:srgbClr>
        </a:solidFill>
      </dgm:spPr>
      <dgm:t>
        <a:bodyPr/>
        <a:lstStyle/>
        <a:p>
          <a:r>
            <a:rPr lang="en-US" sz="1800" smtClean="0"/>
            <a:t>smoothens</a:t>
          </a:r>
          <a:endParaRPr lang="en-US" sz="1800" dirty="0"/>
        </a:p>
      </dgm:t>
    </dgm:pt>
    <dgm:pt modelId="{1B419B2D-795D-42D5-BB28-000D1C94799B}" type="parTrans" cxnId="{B5B1E204-CAE3-4347-9A66-4182BB98BD54}">
      <dgm:prSet/>
      <dgm:spPr/>
      <dgm:t>
        <a:bodyPr/>
        <a:lstStyle/>
        <a:p>
          <a:endParaRPr lang="en-US"/>
        </a:p>
      </dgm:t>
    </dgm:pt>
    <dgm:pt modelId="{3E888E9E-4E3C-4759-8F00-34AFDB5CCA5E}" type="sibTrans" cxnId="{B5B1E204-CAE3-4347-9A66-4182BB98BD54}">
      <dgm:prSet/>
      <dgm:spPr/>
      <dgm:t>
        <a:bodyPr/>
        <a:lstStyle/>
        <a:p>
          <a:endParaRPr lang="en-US"/>
        </a:p>
      </dgm:t>
    </dgm:pt>
    <dgm:pt modelId="{06F8C47F-A925-42D3-87BF-880F5C961247}">
      <dgm:prSet phldrT="[Text]" custT="1"/>
      <dgm:spPr>
        <a:solidFill>
          <a:srgbClr val="FFFF00">
            <a:alpha val="50000"/>
          </a:srgbClr>
        </a:solidFill>
      </dgm:spPr>
      <dgm:t>
        <a:bodyPr/>
        <a:lstStyle/>
        <a:p>
          <a:r>
            <a:rPr lang="en-US" sz="1800" smtClean="0"/>
            <a:t>protects</a:t>
          </a:r>
          <a:endParaRPr lang="en-US" sz="1800" dirty="0"/>
        </a:p>
      </dgm:t>
    </dgm:pt>
    <dgm:pt modelId="{5A7F7DD7-144E-4330-9F3F-34D9109768C5}" type="parTrans" cxnId="{EF0FAEEA-F189-4DE3-94E9-DB36E3E04A73}">
      <dgm:prSet/>
      <dgm:spPr/>
      <dgm:t>
        <a:bodyPr/>
        <a:lstStyle/>
        <a:p>
          <a:endParaRPr lang="en-US"/>
        </a:p>
      </dgm:t>
    </dgm:pt>
    <dgm:pt modelId="{BB1C05EE-6AE7-4FDD-AC6D-ED5E60FC71E6}" type="sibTrans" cxnId="{EF0FAEEA-F189-4DE3-94E9-DB36E3E04A73}">
      <dgm:prSet/>
      <dgm:spPr/>
      <dgm:t>
        <a:bodyPr/>
        <a:lstStyle/>
        <a:p>
          <a:endParaRPr lang="en-US"/>
        </a:p>
      </dgm:t>
    </dgm:pt>
    <dgm:pt modelId="{EA8B9177-FEA4-4A8B-B400-B9121AE81889}">
      <dgm:prSet phldrT="[Text]" custT="1"/>
      <dgm:spPr>
        <a:solidFill>
          <a:schemeClr val="accent6">
            <a:lumMod val="60000"/>
            <a:lumOff val="40000"/>
            <a:alpha val="50000"/>
          </a:schemeClr>
        </a:solidFill>
      </dgm:spPr>
      <dgm:t>
        <a:bodyPr/>
        <a:lstStyle/>
        <a:p>
          <a:r>
            <a:rPr lang="en-US" sz="1800" smtClean="0"/>
            <a:t>moisturizes </a:t>
          </a:r>
          <a:endParaRPr lang="en-US" sz="1800" dirty="0"/>
        </a:p>
      </dgm:t>
    </dgm:pt>
    <dgm:pt modelId="{5D826801-235F-4FDA-BA3D-C8E73883EEAA}" type="parTrans" cxnId="{2B00E5BE-4D58-4049-955F-CB5E5305E055}">
      <dgm:prSet/>
      <dgm:spPr/>
      <dgm:t>
        <a:bodyPr/>
        <a:lstStyle/>
        <a:p>
          <a:endParaRPr lang="en-US"/>
        </a:p>
      </dgm:t>
    </dgm:pt>
    <dgm:pt modelId="{C3300F90-1935-4630-9977-A5C7E4C05D51}" type="sibTrans" cxnId="{2B00E5BE-4D58-4049-955F-CB5E5305E055}">
      <dgm:prSet/>
      <dgm:spPr/>
      <dgm:t>
        <a:bodyPr/>
        <a:lstStyle/>
        <a:p>
          <a:endParaRPr lang="en-US"/>
        </a:p>
      </dgm:t>
    </dgm:pt>
    <dgm:pt modelId="{4A8D9701-6E6F-4933-B112-36E811E4A728}" type="pres">
      <dgm:prSet presAssocID="{48957565-09A1-4A87-819C-49F750418585}" presName="composite" presStyleCnt="0">
        <dgm:presLayoutVars>
          <dgm:chMax val="1"/>
          <dgm:dir/>
          <dgm:resizeHandles val="exact"/>
        </dgm:presLayoutVars>
      </dgm:prSet>
      <dgm:spPr/>
      <dgm:t>
        <a:bodyPr/>
        <a:lstStyle/>
        <a:p>
          <a:endParaRPr lang="en-US"/>
        </a:p>
      </dgm:t>
    </dgm:pt>
    <dgm:pt modelId="{063F7477-39F3-4EB9-99E7-03F8A9E92E81}" type="pres">
      <dgm:prSet presAssocID="{48957565-09A1-4A87-819C-49F750418585}" presName="radial" presStyleCnt="0">
        <dgm:presLayoutVars>
          <dgm:animLvl val="ctr"/>
        </dgm:presLayoutVars>
      </dgm:prSet>
      <dgm:spPr/>
    </dgm:pt>
    <dgm:pt modelId="{E4D0774E-E900-4F6F-B1BA-4D8362F766E1}" type="pres">
      <dgm:prSet presAssocID="{2483920B-AC8E-4463-BB47-E187A3DC0324}" presName="centerShape" presStyleLbl="vennNode1" presStyleIdx="0" presStyleCnt="4" custScaleX="98131" custScaleY="97566"/>
      <dgm:spPr/>
      <dgm:t>
        <a:bodyPr/>
        <a:lstStyle/>
        <a:p>
          <a:endParaRPr lang="en-US"/>
        </a:p>
      </dgm:t>
    </dgm:pt>
    <dgm:pt modelId="{F98724F3-02D7-4BF6-952F-99CC491452A8}" type="pres">
      <dgm:prSet presAssocID="{F7000CB5-A397-49E4-A9CC-F3D326DAC82D}" presName="node" presStyleLbl="vennNode1" presStyleIdx="1" presStyleCnt="4" custScaleX="137642" custScaleY="137642">
        <dgm:presLayoutVars>
          <dgm:bulletEnabled val="1"/>
        </dgm:presLayoutVars>
      </dgm:prSet>
      <dgm:spPr/>
      <dgm:t>
        <a:bodyPr/>
        <a:lstStyle/>
        <a:p>
          <a:endParaRPr lang="en-US"/>
        </a:p>
      </dgm:t>
    </dgm:pt>
    <dgm:pt modelId="{5510FB03-5B3D-46EE-B05E-47956945F7C3}" type="pres">
      <dgm:prSet presAssocID="{06F8C47F-A925-42D3-87BF-880F5C961247}" presName="node" presStyleLbl="vennNode1" presStyleIdx="2" presStyleCnt="4" custScaleX="137642" custScaleY="137642">
        <dgm:presLayoutVars>
          <dgm:bulletEnabled val="1"/>
        </dgm:presLayoutVars>
      </dgm:prSet>
      <dgm:spPr/>
      <dgm:t>
        <a:bodyPr/>
        <a:lstStyle/>
        <a:p>
          <a:endParaRPr lang="en-US"/>
        </a:p>
      </dgm:t>
    </dgm:pt>
    <dgm:pt modelId="{D1EB8E0A-6C96-43A4-80F0-58510E606929}" type="pres">
      <dgm:prSet presAssocID="{EA8B9177-FEA4-4A8B-B400-B9121AE81889}" presName="node" presStyleLbl="vennNode1" presStyleIdx="3" presStyleCnt="4" custScaleX="137642" custScaleY="137642">
        <dgm:presLayoutVars>
          <dgm:bulletEnabled val="1"/>
        </dgm:presLayoutVars>
      </dgm:prSet>
      <dgm:spPr/>
      <dgm:t>
        <a:bodyPr/>
        <a:lstStyle/>
        <a:p>
          <a:endParaRPr lang="en-US"/>
        </a:p>
      </dgm:t>
    </dgm:pt>
  </dgm:ptLst>
  <dgm:cxnLst>
    <dgm:cxn modelId="{8316CFF5-6D5C-426D-AF13-C7E733983D6B}" type="presOf" srcId="{06F8C47F-A925-42D3-87BF-880F5C961247}" destId="{5510FB03-5B3D-46EE-B05E-47956945F7C3}" srcOrd="0" destOrd="0" presId="urn:microsoft.com/office/officeart/2005/8/layout/radial3"/>
    <dgm:cxn modelId="{9B45442C-6B26-4BEA-8B23-D5CEE8F422A5}" type="presOf" srcId="{48957565-09A1-4A87-819C-49F750418585}" destId="{4A8D9701-6E6F-4933-B112-36E811E4A728}" srcOrd="0" destOrd="0" presId="urn:microsoft.com/office/officeart/2005/8/layout/radial3"/>
    <dgm:cxn modelId="{74D12801-82C0-48F3-A8FD-9D4DCC8A1DC5}" srcId="{48957565-09A1-4A87-819C-49F750418585}" destId="{2483920B-AC8E-4463-BB47-E187A3DC0324}" srcOrd="0" destOrd="0" parTransId="{C1635026-5F09-4E87-B820-BC2DC03DD3D5}" sibTransId="{515FC11C-D731-4743-8304-0FF7ACFF362E}"/>
    <dgm:cxn modelId="{B60384EE-01C4-47C7-9A92-B3CD911EBCF0}" type="presOf" srcId="{EA8B9177-FEA4-4A8B-B400-B9121AE81889}" destId="{D1EB8E0A-6C96-43A4-80F0-58510E606929}" srcOrd="0" destOrd="0" presId="urn:microsoft.com/office/officeart/2005/8/layout/radial3"/>
    <dgm:cxn modelId="{B5B1E204-CAE3-4347-9A66-4182BB98BD54}" srcId="{2483920B-AC8E-4463-BB47-E187A3DC0324}" destId="{F7000CB5-A397-49E4-A9CC-F3D326DAC82D}" srcOrd="0" destOrd="0" parTransId="{1B419B2D-795D-42D5-BB28-000D1C94799B}" sibTransId="{3E888E9E-4E3C-4759-8F00-34AFDB5CCA5E}"/>
    <dgm:cxn modelId="{2B00E5BE-4D58-4049-955F-CB5E5305E055}" srcId="{2483920B-AC8E-4463-BB47-E187A3DC0324}" destId="{EA8B9177-FEA4-4A8B-B400-B9121AE81889}" srcOrd="2" destOrd="0" parTransId="{5D826801-235F-4FDA-BA3D-C8E73883EEAA}" sibTransId="{C3300F90-1935-4630-9977-A5C7E4C05D51}"/>
    <dgm:cxn modelId="{E5F92908-C5AD-44F1-82A1-2E18BE52771B}" type="presOf" srcId="{F7000CB5-A397-49E4-A9CC-F3D326DAC82D}" destId="{F98724F3-02D7-4BF6-952F-99CC491452A8}" srcOrd="0" destOrd="0" presId="urn:microsoft.com/office/officeart/2005/8/layout/radial3"/>
    <dgm:cxn modelId="{EF0FAEEA-F189-4DE3-94E9-DB36E3E04A73}" srcId="{2483920B-AC8E-4463-BB47-E187A3DC0324}" destId="{06F8C47F-A925-42D3-87BF-880F5C961247}" srcOrd="1" destOrd="0" parTransId="{5A7F7DD7-144E-4330-9F3F-34D9109768C5}" sibTransId="{BB1C05EE-6AE7-4FDD-AC6D-ED5E60FC71E6}"/>
    <dgm:cxn modelId="{61CAF70C-E20E-42B5-B2C4-256682989E8D}" type="presOf" srcId="{2483920B-AC8E-4463-BB47-E187A3DC0324}" destId="{E4D0774E-E900-4F6F-B1BA-4D8362F766E1}" srcOrd="0" destOrd="0" presId="urn:microsoft.com/office/officeart/2005/8/layout/radial3"/>
    <dgm:cxn modelId="{5DCD9E3F-3FF4-4515-A8A4-E73CE83CA140}" type="presParOf" srcId="{4A8D9701-6E6F-4933-B112-36E811E4A728}" destId="{063F7477-39F3-4EB9-99E7-03F8A9E92E81}" srcOrd="0" destOrd="0" presId="urn:microsoft.com/office/officeart/2005/8/layout/radial3"/>
    <dgm:cxn modelId="{AD9510DA-CB29-4972-AED9-D718FF693967}" type="presParOf" srcId="{063F7477-39F3-4EB9-99E7-03F8A9E92E81}" destId="{E4D0774E-E900-4F6F-B1BA-4D8362F766E1}" srcOrd="0" destOrd="0" presId="urn:microsoft.com/office/officeart/2005/8/layout/radial3"/>
    <dgm:cxn modelId="{C099B4DE-5172-4DC1-BC3E-A6740863894D}" type="presParOf" srcId="{063F7477-39F3-4EB9-99E7-03F8A9E92E81}" destId="{F98724F3-02D7-4BF6-952F-99CC491452A8}" srcOrd="1" destOrd="0" presId="urn:microsoft.com/office/officeart/2005/8/layout/radial3"/>
    <dgm:cxn modelId="{3E142C32-288A-42AD-B13E-5CA9631CC06A}" type="presParOf" srcId="{063F7477-39F3-4EB9-99E7-03F8A9E92E81}" destId="{5510FB03-5B3D-46EE-B05E-47956945F7C3}" srcOrd="2" destOrd="0" presId="urn:microsoft.com/office/officeart/2005/8/layout/radial3"/>
    <dgm:cxn modelId="{D5B2D148-1559-43B2-BE71-205F64BB5971}" type="presParOf" srcId="{063F7477-39F3-4EB9-99E7-03F8A9E92E81}" destId="{D1EB8E0A-6C96-43A4-80F0-58510E606929}"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D0774E-E900-4F6F-B1BA-4D8362F766E1}">
      <dsp:nvSpPr>
        <dsp:cNvPr id="0" name=""/>
        <dsp:cNvSpPr/>
      </dsp:nvSpPr>
      <dsp:spPr>
        <a:xfrm>
          <a:off x="1086033" y="1404904"/>
          <a:ext cx="2820420" cy="2804181"/>
        </a:xfrm>
        <a:prstGeom prst="ellipse">
          <a:avLst/>
        </a:prstGeom>
        <a:solidFill>
          <a:srgbClr val="EE8F83">
            <a:alpha val="5000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b="1" kern="1200" dirty="0" smtClean="0">
              <a:solidFill>
                <a:schemeClr val="accent4">
                  <a:lumMod val="40000"/>
                  <a:lumOff val="60000"/>
                </a:schemeClr>
              </a:solidFill>
              <a:effectLst>
                <a:outerShdw blurRad="38100" dist="38100" dir="2700000" algn="tl">
                  <a:srgbClr val="000000">
                    <a:alpha val="43137"/>
                  </a:srgbClr>
                </a:outerShdw>
              </a:effectLst>
              <a:latin typeface="Arial Narrow" panose="020B0606020202030204" pitchFamily="34" charset="0"/>
            </a:rPr>
            <a:t>The Tri Active System</a:t>
          </a:r>
          <a:endParaRPr lang="en-US" sz="3600" kern="1200" dirty="0">
            <a:solidFill>
              <a:schemeClr val="accent4">
                <a:lumMod val="40000"/>
                <a:lumOff val="60000"/>
              </a:schemeClr>
            </a:solidFill>
            <a:effectLst>
              <a:outerShdw blurRad="38100" dist="38100" dir="2700000" algn="tl">
                <a:srgbClr val="000000">
                  <a:alpha val="43137"/>
                </a:srgbClr>
              </a:outerShdw>
            </a:effectLst>
            <a:latin typeface="Arial Narrow" panose="020B0606020202030204" pitchFamily="34" charset="0"/>
          </a:endParaRPr>
        </a:p>
      </dsp:txBody>
      <dsp:txXfrm>
        <a:off x="1499074" y="1815567"/>
        <a:ext cx="1994338" cy="1982855"/>
      </dsp:txXfrm>
    </dsp:sp>
    <dsp:sp modelId="{F98724F3-02D7-4BF6-952F-99CC491452A8}">
      <dsp:nvSpPr>
        <dsp:cNvPr id="0" name=""/>
        <dsp:cNvSpPr/>
      </dsp:nvSpPr>
      <dsp:spPr>
        <a:xfrm>
          <a:off x="1507238" y="-51905"/>
          <a:ext cx="1978010" cy="1978010"/>
        </a:xfrm>
        <a:prstGeom prst="ellipse">
          <a:avLst/>
        </a:prstGeom>
        <a:solidFill>
          <a:srgbClr val="FC84A1">
            <a:alpha val="5000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smtClean="0"/>
            <a:t>smoothens</a:t>
          </a:r>
          <a:endParaRPr lang="en-US" sz="1800" kern="1200" dirty="0"/>
        </a:p>
      </dsp:txBody>
      <dsp:txXfrm>
        <a:off x="1796911" y="237768"/>
        <a:ext cx="1398664" cy="1398664"/>
      </dsp:txXfrm>
    </dsp:sp>
    <dsp:sp modelId="{5510FB03-5B3D-46EE-B05E-47956945F7C3}">
      <dsp:nvSpPr>
        <dsp:cNvPr id="0" name=""/>
        <dsp:cNvSpPr/>
      </dsp:nvSpPr>
      <dsp:spPr>
        <a:xfrm>
          <a:off x="3126615" y="2752937"/>
          <a:ext cx="1978010" cy="1978010"/>
        </a:xfrm>
        <a:prstGeom prst="ellipse">
          <a:avLst/>
        </a:prstGeom>
        <a:solidFill>
          <a:srgbClr val="FFFF00">
            <a:alpha val="5000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smtClean="0"/>
            <a:t>protects</a:t>
          </a:r>
          <a:endParaRPr lang="en-US" sz="1800" kern="1200" dirty="0"/>
        </a:p>
      </dsp:txBody>
      <dsp:txXfrm>
        <a:off x="3416288" y="3042610"/>
        <a:ext cx="1398664" cy="1398664"/>
      </dsp:txXfrm>
    </dsp:sp>
    <dsp:sp modelId="{D1EB8E0A-6C96-43A4-80F0-58510E606929}">
      <dsp:nvSpPr>
        <dsp:cNvPr id="0" name=""/>
        <dsp:cNvSpPr/>
      </dsp:nvSpPr>
      <dsp:spPr>
        <a:xfrm>
          <a:off x="-112138" y="2752937"/>
          <a:ext cx="1978010" cy="1978010"/>
        </a:xfrm>
        <a:prstGeom prst="ellipse">
          <a:avLst/>
        </a:prstGeom>
        <a:solidFill>
          <a:schemeClr val="accent6">
            <a:lumMod val="60000"/>
            <a:lumOff val="40000"/>
            <a:alpha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smtClean="0"/>
            <a:t>moisturizes </a:t>
          </a:r>
          <a:endParaRPr lang="en-US" sz="1800" kern="1200" dirty="0"/>
        </a:p>
      </dsp:txBody>
      <dsp:txXfrm>
        <a:off x="177535" y="3042610"/>
        <a:ext cx="1398664" cy="1398664"/>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057432-145D-4AC5-AA78-5B14CEBC9739}" type="datetimeFigureOut">
              <a:rPr lang="en-US" smtClean="0"/>
              <a:t>3/10/2017</a:t>
            </a:fld>
            <a:endParaRPr lang="en-US"/>
          </a:p>
        </p:txBody>
      </p:sp>
      <p:sp>
        <p:nvSpPr>
          <p:cNvPr id="4" name="Slide Image Placeholder 3"/>
          <p:cNvSpPr>
            <a:spLocks noGrp="1" noRot="1" noChangeAspect="1"/>
          </p:cNvSpPr>
          <p:nvPr>
            <p:ph type="sldImg" idx="2"/>
          </p:nvPr>
        </p:nvSpPr>
        <p:spPr>
          <a:xfrm>
            <a:off x="490538" y="685800"/>
            <a:ext cx="58769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5A0DB2-4C8F-4C5F-A892-CB06E052558C}" type="slidenum">
              <a:rPr lang="en-US" smtClean="0"/>
              <a:t>‹#›</a:t>
            </a:fld>
            <a:endParaRPr lang="en-US"/>
          </a:p>
        </p:txBody>
      </p:sp>
    </p:spTree>
    <p:extLst>
      <p:ext uri="{BB962C8B-B14F-4D97-AF65-F5344CB8AC3E}">
        <p14:creationId xmlns:p14="http://schemas.microsoft.com/office/powerpoint/2010/main" val="3088389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685800"/>
            <a:ext cx="58769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5A0DB2-4C8F-4C5F-A892-CB06E052558C}" type="slidenum">
              <a:rPr lang="en-US" smtClean="0"/>
              <a:t>1</a:t>
            </a:fld>
            <a:endParaRPr lang="en-US"/>
          </a:p>
        </p:txBody>
      </p:sp>
    </p:spTree>
    <p:extLst>
      <p:ext uri="{BB962C8B-B14F-4D97-AF65-F5344CB8AC3E}">
        <p14:creationId xmlns:p14="http://schemas.microsoft.com/office/powerpoint/2010/main" val="2290197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5A0DB2-4C8F-4C5F-A892-CB06E052558C}" type="slidenum">
              <a:rPr lang="en-US" smtClean="0"/>
              <a:t>7</a:t>
            </a:fld>
            <a:endParaRPr lang="en-US"/>
          </a:p>
        </p:txBody>
      </p:sp>
    </p:spTree>
    <p:extLst>
      <p:ext uri="{BB962C8B-B14F-4D97-AF65-F5344CB8AC3E}">
        <p14:creationId xmlns:p14="http://schemas.microsoft.com/office/powerpoint/2010/main" val="2702290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047540"/>
            <a:ext cx="8229600" cy="2228427"/>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371600" y="3361902"/>
            <a:ext cx="8229600" cy="154537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5716E6B-D6D3-4AF5-919D-D06D5B377631}" type="datetimeFigureOut">
              <a:rPr lang="en-US" smtClean="0"/>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FAD5B4-0966-4149-83D9-29D20479CA3B}" type="slidenum">
              <a:rPr lang="en-US" smtClean="0"/>
              <a:t>‹#›</a:t>
            </a:fld>
            <a:endParaRPr lang="en-US"/>
          </a:p>
        </p:txBody>
      </p:sp>
    </p:spTree>
    <p:extLst>
      <p:ext uri="{BB962C8B-B14F-4D97-AF65-F5344CB8AC3E}">
        <p14:creationId xmlns:p14="http://schemas.microsoft.com/office/powerpoint/2010/main" val="2301945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716E6B-D6D3-4AF5-919D-D06D5B377631}" type="datetimeFigureOut">
              <a:rPr lang="en-US" smtClean="0"/>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FAD5B4-0966-4149-83D9-29D20479CA3B}" type="slidenum">
              <a:rPr lang="en-US" smtClean="0"/>
              <a:t>‹#›</a:t>
            </a:fld>
            <a:endParaRPr lang="en-US"/>
          </a:p>
        </p:txBody>
      </p:sp>
    </p:spTree>
    <p:extLst>
      <p:ext uri="{BB962C8B-B14F-4D97-AF65-F5344CB8AC3E}">
        <p14:creationId xmlns:p14="http://schemas.microsoft.com/office/powerpoint/2010/main" val="3961038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52411" y="340783"/>
            <a:ext cx="2366011" cy="542438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54380" y="340783"/>
            <a:ext cx="6960871" cy="542438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716E6B-D6D3-4AF5-919D-D06D5B377631}" type="datetimeFigureOut">
              <a:rPr lang="en-US" smtClean="0"/>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FAD5B4-0966-4149-83D9-29D20479CA3B}" type="slidenum">
              <a:rPr lang="en-US" smtClean="0"/>
              <a:t>‹#›</a:t>
            </a:fld>
            <a:endParaRPr lang="en-US"/>
          </a:p>
        </p:txBody>
      </p:sp>
    </p:spTree>
    <p:extLst>
      <p:ext uri="{BB962C8B-B14F-4D97-AF65-F5344CB8AC3E}">
        <p14:creationId xmlns:p14="http://schemas.microsoft.com/office/powerpoint/2010/main" val="3365387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716E6B-D6D3-4AF5-919D-D06D5B377631}" type="datetimeFigureOut">
              <a:rPr lang="en-US" smtClean="0"/>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FAD5B4-0966-4149-83D9-29D20479CA3B}" type="slidenum">
              <a:rPr lang="en-US" smtClean="0"/>
              <a:t>‹#›</a:t>
            </a:fld>
            <a:endParaRPr lang="en-US"/>
          </a:p>
        </p:txBody>
      </p:sp>
    </p:spTree>
    <p:extLst>
      <p:ext uri="{BB962C8B-B14F-4D97-AF65-F5344CB8AC3E}">
        <p14:creationId xmlns:p14="http://schemas.microsoft.com/office/powerpoint/2010/main" val="959411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8665" y="1595758"/>
            <a:ext cx="9464040" cy="266255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748665" y="4283501"/>
            <a:ext cx="9464040" cy="14001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5716E6B-D6D3-4AF5-919D-D06D5B377631}" type="datetimeFigureOut">
              <a:rPr lang="en-US" smtClean="0"/>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FAD5B4-0966-4149-83D9-29D20479CA3B}" type="slidenum">
              <a:rPr lang="en-US" smtClean="0"/>
              <a:t>‹#›</a:t>
            </a:fld>
            <a:endParaRPr lang="en-US"/>
          </a:p>
        </p:txBody>
      </p:sp>
    </p:spTree>
    <p:extLst>
      <p:ext uri="{BB962C8B-B14F-4D97-AF65-F5344CB8AC3E}">
        <p14:creationId xmlns:p14="http://schemas.microsoft.com/office/powerpoint/2010/main" val="630104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54380" y="1703917"/>
            <a:ext cx="4663440" cy="40612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54980" y="1703917"/>
            <a:ext cx="4663440" cy="40612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716E6B-D6D3-4AF5-919D-D06D5B377631}" type="datetimeFigureOut">
              <a:rPr lang="en-US" smtClean="0"/>
              <a:t>3/10/2017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FAD5B4-0966-4149-83D9-29D20479CA3B}" type="slidenum">
              <a:rPr lang="en-US" smtClean="0"/>
              <a:t>‹#›</a:t>
            </a:fld>
            <a:endParaRPr lang="en-US"/>
          </a:p>
        </p:txBody>
      </p:sp>
    </p:spTree>
    <p:extLst>
      <p:ext uri="{BB962C8B-B14F-4D97-AF65-F5344CB8AC3E}">
        <p14:creationId xmlns:p14="http://schemas.microsoft.com/office/powerpoint/2010/main" val="1489673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5809" y="340785"/>
            <a:ext cx="9464040" cy="1237192"/>
          </a:xfrm>
        </p:spPr>
        <p:txBody>
          <a:bodyPr/>
          <a:lstStyle/>
          <a:p>
            <a:r>
              <a:rPr lang="en-US"/>
              <a:t>Click to edit Master title style</a:t>
            </a:r>
          </a:p>
        </p:txBody>
      </p:sp>
      <p:sp>
        <p:nvSpPr>
          <p:cNvPr id="3" name="Text Placeholder 2"/>
          <p:cNvSpPr>
            <a:spLocks noGrp="1"/>
          </p:cNvSpPr>
          <p:nvPr>
            <p:ph type="body" idx="1"/>
          </p:nvPr>
        </p:nvSpPr>
        <p:spPr>
          <a:xfrm>
            <a:off x="755810" y="1569086"/>
            <a:ext cx="4642008" cy="76898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55810" y="2338071"/>
            <a:ext cx="4642008" cy="34389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554980" y="1569086"/>
            <a:ext cx="4664869" cy="76898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54980" y="2338071"/>
            <a:ext cx="4664869" cy="34389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716E6B-D6D3-4AF5-919D-D06D5B377631}" type="datetimeFigureOut">
              <a:rPr lang="en-US" smtClean="0"/>
              <a:t>3/10/2017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FAD5B4-0966-4149-83D9-29D20479CA3B}" type="slidenum">
              <a:rPr lang="en-US" smtClean="0"/>
              <a:t>‹#›</a:t>
            </a:fld>
            <a:endParaRPr lang="en-US"/>
          </a:p>
        </p:txBody>
      </p:sp>
    </p:spTree>
    <p:extLst>
      <p:ext uri="{BB962C8B-B14F-4D97-AF65-F5344CB8AC3E}">
        <p14:creationId xmlns:p14="http://schemas.microsoft.com/office/powerpoint/2010/main" val="2475031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716E6B-D6D3-4AF5-919D-D06D5B377631}" type="datetimeFigureOut">
              <a:rPr lang="en-US" smtClean="0"/>
              <a:t>3/10/2017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FAD5B4-0966-4149-83D9-29D20479CA3B}" type="slidenum">
              <a:rPr lang="en-US" smtClean="0"/>
              <a:t>‹#›</a:t>
            </a:fld>
            <a:endParaRPr lang="en-US"/>
          </a:p>
        </p:txBody>
      </p:sp>
    </p:spTree>
    <p:extLst>
      <p:ext uri="{BB962C8B-B14F-4D97-AF65-F5344CB8AC3E}">
        <p14:creationId xmlns:p14="http://schemas.microsoft.com/office/powerpoint/2010/main" val="1196597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716E6B-D6D3-4AF5-919D-D06D5B377631}" type="datetimeFigureOut">
              <a:rPr lang="en-US" smtClean="0"/>
              <a:t>3/10/2017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FAD5B4-0966-4149-83D9-29D20479CA3B}" type="slidenum">
              <a:rPr lang="en-US" smtClean="0"/>
              <a:t>‹#›</a:t>
            </a:fld>
            <a:endParaRPr lang="en-US"/>
          </a:p>
        </p:txBody>
      </p:sp>
    </p:spTree>
    <p:extLst>
      <p:ext uri="{BB962C8B-B14F-4D97-AF65-F5344CB8AC3E}">
        <p14:creationId xmlns:p14="http://schemas.microsoft.com/office/powerpoint/2010/main" val="680348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809" y="426720"/>
            <a:ext cx="3539014" cy="149352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664870" y="921599"/>
            <a:ext cx="5554980" cy="454871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5809" y="1920240"/>
            <a:ext cx="3539014" cy="35574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716E6B-D6D3-4AF5-919D-D06D5B377631}" type="datetimeFigureOut">
              <a:rPr lang="en-US" smtClean="0"/>
              <a:t>3/10/2017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FAD5B4-0966-4149-83D9-29D20479CA3B}" type="slidenum">
              <a:rPr lang="en-US" smtClean="0"/>
              <a:t>‹#›</a:t>
            </a:fld>
            <a:endParaRPr lang="en-US"/>
          </a:p>
        </p:txBody>
      </p:sp>
    </p:spTree>
    <p:extLst>
      <p:ext uri="{BB962C8B-B14F-4D97-AF65-F5344CB8AC3E}">
        <p14:creationId xmlns:p14="http://schemas.microsoft.com/office/powerpoint/2010/main" val="2228040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809" y="426720"/>
            <a:ext cx="3539014" cy="149352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664870" y="921599"/>
            <a:ext cx="5554980" cy="45487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55809" y="1920240"/>
            <a:ext cx="3539014" cy="35574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716E6B-D6D3-4AF5-919D-D06D5B377631}" type="datetimeFigureOut">
              <a:rPr lang="en-US" smtClean="0"/>
              <a:t>3/10/2017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FAD5B4-0966-4149-83D9-29D20479CA3B}" type="slidenum">
              <a:rPr lang="en-US" smtClean="0"/>
              <a:t>‹#›</a:t>
            </a:fld>
            <a:endParaRPr lang="en-US"/>
          </a:p>
        </p:txBody>
      </p:sp>
    </p:spTree>
    <p:extLst>
      <p:ext uri="{BB962C8B-B14F-4D97-AF65-F5344CB8AC3E}">
        <p14:creationId xmlns:p14="http://schemas.microsoft.com/office/powerpoint/2010/main" val="3572412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4380" y="340785"/>
            <a:ext cx="9464040" cy="123719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54380" y="1703917"/>
            <a:ext cx="9464040" cy="406124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4380" y="5932596"/>
            <a:ext cx="2468880" cy="340783"/>
          </a:xfrm>
          <a:prstGeom prst="rect">
            <a:avLst/>
          </a:prstGeom>
        </p:spPr>
        <p:txBody>
          <a:bodyPr vert="horz" lIns="91440" tIns="45720" rIns="91440" bIns="45720" rtlCol="0" anchor="ctr"/>
          <a:lstStyle>
            <a:lvl1pPr algn="l">
              <a:defRPr sz="1200">
                <a:solidFill>
                  <a:schemeClr val="tx1">
                    <a:tint val="75000"/>
                  </a:schemeClr>
                </a:solidFill>
              </a:defRPr>
            </a:lvl1pPr>
          </a:lstStyle>
          <a:p>
            <a:fld id="{85716E6B-D6D3-4AF5-919D-D06D5B377631}" type="datetimeFigureOut">
              <a:rPr lang="en-US" smtClean="0"/>
              <a:t>3/10/2017</a:t>
            </a:fld>
            <a:endParaRPr lang="en-US"/>
          </a:p>
        </p:txBody>
      </p:sp>
      <p:sp>
        <p:nvSpPr>
          <p:cNvPr id="5" name="Footer Placeholder 4"/>
          <p:cNvSpPr>
            <a:spLocks noGrp="1"/>
          </p:cNvSpPr>
          <p:nvPr>
            <p:ph type="ftr" sz="quarter" idx="3"/>
          </p:nvPr>
        </p:nvSpPr>
        <p:spPr>
          <a:xfrm>
            <a:off x="3634740" y="5932596"/>
            <a:ext cx="3703320" cy="34078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749540" y="5932596"/>
            <a:ext cx="2468880" cy="340783"/>
          </a:xfrm>
          <a:prstGeom prst="rect">
            <a:avLst/>
          </a:prstGeom>
        </p:spPr>
        <p:txBody>
          <a:bodyPr vert="horz" lIns="91440" tIns="45720" rIns="91440" bIns="45720" rtlCol="0" anchor="ctr"/>
          <a:lstStyle>
            <a:lvl1pPr algn="r">
              <a:defRPr sz="1200">
                <a:solidFill>
                  <a:schemeClr val="tx1">
                    <a:tint val="75000"/>
                  </a:schemeClr>
                </a:solidFill>
              </a:defRPr>
            </a:lvl1pPr>
          </a:lstStyle>
          <a:p>
            <a:fld id="{4FFAD5B4-0966-4149-83D9-29D20479CA3B}" type="slidenum">
              <a:rPr lang="en-US" smtClean="0"/>
              <a:t>‹#›</a:t>
            </a:fld>
            <a:endParaRPr lang="en-US"/>
          </a:p>
        </p:txBody>
      </p:sp>
    </p:spTree>
    <p:extLst>
      <p:ext uri="{BB962C8B-B14F-4D97-AF65-F5344CB8AC3E}">
        <p14:creationId xmlns:p14="http://schemas.microsoft.com/office/powerpoint/2010/main" val="1436213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5.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Perfect%20Foundation.mp4" TargetMode="External"/><Relationship Id="rId2" Type="http://schemas.openxmlformats.org/officeDocument/2006/relationships/image" Target="../media/image20.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hyperlink" Target="Beautiful%20Face%20Everyday.mp4" TargetMode="External"/><Relationship Id="rId2" Type="http://schemas.openxmlformats.org/officeDocument/2006/relationships/image" Target="../media/image21.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hyperlink" Target="Day%20time%20Make-up%20High%20Rez.mp4" TargetMode="External"/><Relationship Id="rId2" Type="http://schemas.openxmlformats.org/officeDocument/2006/relationships/image" Target="../media/image2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3.jpeg"/><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eg"/><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8F8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7655" y="432666"/>
            <a:ext cx="10673255" cy="2228427"/>
          </a:xfrm>
        </p:spPr>
        <p:txBody>
          <a:bodyPr>
            <a:noAutofit/>
          </a:bodyPr>
          <a:lstStyle/>
          <a:p>
            <a:r>
              <a:rPr lang="en-US" sz="11000" dirty="0" smtClean="0">
                <a:solidFill>
                  <a:schemeClr val="bg1"/>
                </a:solidFill>
                <a:effectLst>
                  <a:outerShdw blurRad="38100" dist="38100" dir="2700000" algn="tl">
                    <a:srgbClr val="000000">
                      <a:alpha val="43137"/>
                    </a:srgbClr>
                  </a:outerShdw>
                </a:effectLst>
                <a:latin typeface="Edwardian Script ITC" panose="030303020407070D0804" pitchFamily="66" charset="0"/>
              </a:rPr>
              <a:t>Perfect Blend foundation</a:t>
            </a:r>
            <a:endParaRPr lang="en-US" sz="11000" dirty="0">
              <a:solidFill>
                <a:schemeClr val="bg1"/>
              </a:solidFill>
              <a:effectLst>
                <a:outerShdw blurRad="38100" dist="38100" dir="2700000" algn="tl">
                  <a:srgbClr val="000000">
                    <a:alpha val="43137"/>
                  </a:srgbClr>
                </a:outerShdw>
              </a:effectLst>
              <a:latin typeface="Edwardian Script ITC" panose="030303020407070D0804" pitchFamily="66" charset="0"/>
            </a:endParaRPr>
          </a:p>
        </p:txBody>
      </p:sp>
      <p:sp>
        <p:nvSpPr>
          <p:cNvPr id="3" name="Subtitle 2"/>
          <p:cNvSpPr>
            <a:spLocks noGrp="1"/>
          </p:cNvSpPr>
          <p:nvPr>
            <p:ph type="subTitle" idx="1"/>
          </p:nvPr>
        </p:nvSpPr>
        <p:spPr>
          <a:xfrm>
            <a:off x="1371600" y="2747028"/>
            <a:ext cx="8229600" cy="1545378"/>
          </a:xfrm>
        </p:spPr>
        <p:txBody>
          <a:bodyPr>
            <a:normAutofit/>
          </a:bodyPr>
          <a:lstStyle/>
          <a:p>
            <a:r>
              <a:rPr lang="en-US" sz="3200" b="1" dirty="0" smtClean="0">
                <a:solidFill>
                  <a:schemeClr val="bg1"/>
                </a:solidFill>
                <a:effectLst>
                  <a:outerShdw blurRad="38100" dist="38100" dir="2700000" algn="tl">
                    <a:srgbClr val="000000">
                      <a:alpha val="43137"/>
                    </a:srgbClr>
                  </a:outerShdw>
                </a:effectLst>
              </a:rPr>
              <a:t>By </a:t>
            </a:r>
          </a:p>
          <a:p>
            <a:r>
              <a:rPr lang="en-US" sz="3200" b="1" dirty="0" smtClean="0">
                <a:solidFill>
                  <a:schemeClr val="bg1"/>
                </a:solidFill>
                <a:effectLst>
                  <a:outerShdw blurRad="38100" dist="38100" dir="2700000" algn="tl">
                    <a:srgbClr val="000000">
                      <a:alpha val="43137"/>
                    </a:srgbClr>
                  </a:outerShdw>
                </a:effectLst>
              </a:rPr>
              <a:t>Mistral of Milan</a:t>
            </a:r>
            <a:endParaRPr lang="en-US" sz="3200" b="1" dirty="0">
              <a:solidFill>
                <a:schemeClr val="bg1"/>
              </a:solidFill>
              <a:effectLst>
                <a:outerShdw blurRad="38100" dist="38100" dir="2700000" algn="tl">
                  <a:srgbClr val="000000">
                    <a:alpha val="43137"/>
                  </a:srgbClr>
                </a:outerShdw>
              </a:effectLst>
            </a:endParaRPr>
          </a:p>
        </p:txBody>
      </p:sp>
      <p:pic>
        <p:nvPicPr>
          <p:cNvPr id="43" name="Picture 42" descr="Mistral logo.jpg"/>
          <p:cNvPicPr>
            <a:picLocks noChangeAspect="1"/>
          </p:cNvPicPr>
          <p:nvPr/>
        </p:nvPicPr>
        <p:blipFill rotWithShape="1">
          <a:blip r:embed="rId3" cstate="print">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4">
                    <a14:imgEffect>
                      <a14:brightnessContrast bright="57000" contrast="16000"/>
                    </a14:imgEffect>
                  </a14:imgLayer>
                </a14:imgProps>
              </a:ext>
            </a:extLst>
          </a:blip>
          <a:srcRect l="3359" t="13697" r="58872" b="28441"/>
          <a:stretch/>
        </p:blipFill>
        <p:spPr>
          <a:xfrm>
            <a:off x="4927177" y="3957155"/>
            <a:ext cx="1118446" cy="565649"/>
          </a:xfrm>
          <a:prstGeom prst="rect">
            <a:avLst/>
          </a:prstGeom>
          <a:effectLst>
            <a:outerShdw blurRad="50800" dist="38100" dir="16200000" rotWithShape="0">
              <a:prstClr val="black">
                <a:alpha val="40000"/>
              </a:prstClr>
            </a:outerShdw>
          </a:effectLst>
        </p:spPr>
      </p:pic>
      <p:sp>
        <p:nvSpPr>
          <p:cNvPr id="44" name="Subtitle 2"/>
          <p:cNvSpPr txBox="1">
            <a:spLocks/>
          </p:cNvSpPr>
          <p:nvPr/>
        </p:nvSpPr>
        <p:spPr>
          <a:xfrm>
            <a:off x="1382106" y="5642712"/>
            <a:ext cx="8229600" cy="772689"/>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j-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dirty="0" smtClean="0">
                <a:solidFill>
                  <a:schemeClr val="bg1"/>
                </a:solidFill>
                <a:effectLst>
                  <a:outerShdw blurRad="38100" dist="38100" dir="2700000" algn="tl">
                    <a:srgbClr val="000000">
                      <a:alpha val="43137"/>
                    </a:srgbClr>
                  </a:outerShdw>
                </a:effectLst>
              </a:rPr>
              <a:t>16</a:t>
            </a:r>
            <a:r>
              <a:rPr lang="en-US" sz="3200" b="1" baseline="30000" dirty="0" smtClean="0">
                <a:solidFill>
                  <a:schemeClr val="bg1"/>
                </a:solidFill>
                <a:effectLst>
                  <a:outerShdw blurRad="38100" dist="38100" dir="2700000" algn="tl">
                    <a:srgbClr val="000000">
                      <a:alpha val="43137"/>
                    </a:srgbClr>
                  </a:outerShdw>
                </a:effectLst>
              </a:rPr>
              <a:t>th</a:t>
            </a:r>
            <a:r>
              <a:rPr lang="en-US" sz="3200" b="1" dirty="0" smtClean="0">
                <a:solidFill>
                  <a:schemeClr val="bg1"/>
                </a:solidFill>
                <a:effectLst>
                  <a:outerShdw blurRad="38100" dist="38100" dir="2700000" algn="tl">
                    <a:srgbClr val="000000">
                      <a:alpha val="43137"/>
                    </a:srgbClr>
                  </a:outerShdw>
                </a:effectLst>
              </a:rPr>
              <a:t> March, 2017</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407988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paddle.pl/wp-content/uploads/2016/08/feat-foundation-makeup.jpg"/>
          <p:cNvPicPr>
            <a:picLocks noChangeAspect="1" noChangeArrowheads="1"/>
          </p:cNvPicPr>
          <p:nvPr/>
        </p:nvPicPr>
        <p:blipFill rotWithShape="1">
          <a:blip r:embed="rId2">
            <a:extLst>
              <a:ext uri="{28A0092B-C50C-407E-A947-70E740481C1C}">
                <a14:useLocalDpi xmlns:a14="http://schemas.microsoft.com/office/drawing/2010/main" val="0"/>
              </a:ext>
            </a:extLst>
          </a:blip>
          <a:srcRect b="99099"/>
          <a:stretch/>
        </p:blipFill>
        <p:spPr bwMode="auto">
          <a:xfrm rot="5400000">
            <a:off x="2264967" y="-2301771"/>
            <a:ext cx="6406062" cy="1099908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paddle.pl/wp-content/uploads/2016/08/feat-foundation-makeu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245413" y="650889"/>
            <a:ext cx="6378276" cy="5076497"/>
          </a:xfrm>
          <a:prstGeom prst="rect">
            <a:avLst/>
          </a:prstGeom>
          <a:ln>
            <a:noFill/>
          </a:ln>
          <a:effectLst>
            <a:softEdge rad="127000"/>
          </a:effectLst>
          <a:extLst>
            <a:ext uri="{909E8E84-426E-40DD-AFC4-6F175D3DCCD1}">
              <a14:hiddenFill xmlns:a14="http://schemas.microsoft.com/office/drawing/2010/main">
                <a:solidFill>
                  <a:srgbClr val="FFFFFF"/>
                </a:solidFill>
              </a14:hiddenFill>
            </a:ext>
          </a:extLst>
        </p:spPr>
      </p:pic>
      <p:sp>
        <p:nvSpPr>
          <p:cNvPr id="3" name="Content Placeholder 2"/>
          <p:cNvSpPr txBox="1">
            <a:spLocks/>
          </p:cNvSpPr>
          <p:nvPr/>
        </p:nvSpPr>
        <p:spPr>
          <a:xfrm>
            <a:off x="457200" y="1623839"/>
            <a:ext cx="5029200" cy="4248807"/>
          </a:xfrm>
          <a:prstGeom prst="rect">
            <a:avLst/>
          </a:prstGeom>
          <a:solidFill>
            <a:srgbClr val="EE8F83">
              <a:alpha val="80000"/>
            </a:srgbClr>
          </a:solidFill>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solidFill>
                  <a:schemeClr val="bg1"/>
                </a:solidFill>
                <a:effectLst>
                  <a:outerShdw blurRad="38100" dist="38100" dir="2700000" algn="tl">
                    <a:srgbClr val="000000">
                      <a:alpha val="43137"/>
                    </a:srgbClr>
                  </a:outerShdw>
                </a:effectLst>
              </a:rPr>
              <a:t>Time of year.</a:t>
            </a:r>
            <a:r>
              <a:rPr lang="en-US" sz="1800" dirty="0">
                <a:solidFill>
                  <a:schemeClr val="bg1"/>
                </a:solidFill>
                <a:effectLst>
                  <a:outerShdw blurRad="38100" dist="38100" dir="2700000" algn="tl">
                    <a:srgbClr val="000000">
                      <a:alpha val="43137"/>
                    </a:srgbClr>
                  </a:outerShdw>
                </a:effectLst>
              </a:rPr>
              <a:t> Remember that your skin color varies throughout the year. A color that works in the dead of winter will probably be too light in summer, when skin is darker and gets more sun – and vice versa</a:t>
            </a:r>
            <a:r>
              <a:rPr lang="en-US" sz="1800" dirty="0" smtClean="0">
                <a:solidFill>
                  <a:schemeClr val="bg1"/>
                </a:solidFill>
                <a:effectLst>
                  <a:outerShdw blurRad="38100" dist="38100" dir="2700000" algn="tl">
                    <a:srgbClr val="000000">
                      <a:alpha val="43137"/>
                    </a:srgbClr>
                  </a:outerShdw>
                </a:effectLst>
              </a:rPr>
              <a:t>.</a:t>
            </a:r>
          </a:p>
          <a:p>
            <a:r>
              <a:rPr lang="en-US" sz="1800" b="1" dirty="0">
                <a:solidFill>
                  <a:schemeClr val="bg1"/>
                </a:solidFill>
                <a:effectLst>
                  <a:outerShdw blurRad="38100" dist="38100" dir="2700000" algn="tl">
                    <a:srgbClr val="000000">
                      <a:alpha val="43137"/>
                    </a:srgbClr>
                  </a:outerShdw>
                </a:effectLst>
              </a:rPr>
              <a:t>Application method.</a:t>
            </a:r>
            <a:r>
              <a:rPr lang="en-US" sz="1800" dirty="0">
                <a:solidFill>
                  <a:schemeClr val="bg1"/>
                </a:solidFill>
                <a:effectLst>
                  <a:outerShdw blurRad="38100" dist="38100" dir="2700000" algn="tl">
                    <a:srgbClr val="000000">
                      <a:alpha val="43137"/>
                    </a:srgbClr>
                  </a:outerShdw>
                </a:effectLst>
              </a:rPr>
              <a:t> </a:t>
            </a:r>
            <a:r>
              <a:rPr lang="en-US" sz="1800" dirty="0" smtClean="0">
                <a:solidFill>
                  <a:schemeClr val="bg1"/>
                </a:solidFill>
                <a:effectLst>
                  <a:outerShdw blurRad="38100" dist="38100" dir="2700000" algn="tl">
                    <a:srgbClr val="000000">
                      <a:alpha val="43137"/>
                    </a:srgbClr>
                  </a:outerShdw>
                </a:effectLst>
              </a:rPr>
              <a:t>use </a:t>
            </a:r>
            <a:r>
              <a:rPr lang="en-US" sz="1800" dirty="0">
                <a:solidFill>
                  <a:schemeClr val="bg1"/>
                </a:solidFill>
                <a:effectLst>
                  <a:outerShdw blurRad="38100" dist="38100" dir="2700000" algn="tl">
                    <a:srgbClr val="000000">
                      <a:alpha val="43137"/>
                    </a:srgbClr>
                  </a:outerShdw>
                </a:effectLst>
              </a:rPr>
              <a:t>a sponge for a very smooth, even finish. You can also use your finger with light pressure. </a:t>
            </a:r>
            <a:r>
              <a:rPr lang="en-US" sz="1800" dirty="0" smtClean="0">
                <a:solidFill>
                  <a:schemeClr val="bg1"/>
                </a:solidFill>
                <a:effectLst>
                  <a:outerShdw blurRad="38100" dist="38100" dir="2700000" algn="tl">
                    <a:srgbClr val="000000">
                      <a:alpha val="43137"/>
                    </a:srgbClr>
                  </a:outerShdw>
                </a:effectLst>
              </a:rPr>
              <a:t>For more coverage, try flat </a:t>
            </a:r>
            <a:r>
              <a:rPr lang="en-US" sz="1800" dirty="0">
                <a:solidFill>
                  <a:schemeClr val="bg1"/>
                </a:solidFill>
                <a:effectLst>
                  <a:outerShdw blurRad="38100" dist="38100" dir="2700000" algn="tl">
                    <a:srgbClr val="000000">
                      <a:alpha val="43137"/>
                    </a:srgbClr>
                  </a:outerShdw>
                </a:effectLst>
              </a:rPr>
              <a:t>brush.</a:t>
            </a:r>
          </a:p>
          <a:p>
            <a:r>
              <a:rPr lang="en-US" sz="1800" b="1" dirty="0">
                <a:solidFill>
                  <a:schemeClr val="bg1"/>
                </a:solidFill>
                <a:effectLst>
                  <a:outerShdw blurRad="38100" dist="38100" dir="2700000" algn="tl">
                    <a:srgbClr val="000000">
                      <a:alpha val="43137"/>
                    </a:srgbClr>
                  </a:outerShdw>
                </a:effectLst>
              </a:rPr>
              <a:t>Portion control.</a:t>
            </a:r>
            <a:r>
              <a:rPr lang="en-US" sz="1800" dirty="0">
                <a:solidFill>
                  <a:schemeClr val="bg1"/>
                </a:solidFill>
                <a:effectLst>
                  <a:outerShdw blurRad="38100" dist="38100" dir="2700000" algn="tl">
                    <a:srgbClr val="000000">
                      <a:alpha val="43137"/>
                    </a:srgbClr>
                  </a:outerShdw>
                </a:effectLst>
              </a:rPr>
              <a:t> </a:t>
            </a:r>
            <a:r>
              <a:rPr lang="en-US" sz="1800" dirty="0" smtClean="0">
                <a:solidFill>
                  <a:schemeClr val="bg1"/>
                </a:solidFill>
                <a:effectLst>
                  <a:outerShdw blurRad="38100" dist="38100" dir="2700000" algn="tl">
                    <a:srgbClr val="000000">
                      <a:alpha val="43137"/>
                    </a:srgbClr>
                  </a:outerShdw>
                </a:effectLst>
              </a:rPr>
              <a:t>put </a:t>
            </a:r>
            <a:r>
              <a:rPr lang="en-US" sz="1800" dirty="0">
                <a:solidFill>
                  <a:schemeClr val="bg1"/>
                </a:solidFill>
                <a:effectLst>
                  <a:outerShdw blurRad="38100" dist="38100" dir="2700000" algn="tl">
                    <a:srgbClr val="000000">
                      <a:alpha val="43137"/>
                    </a:srgbClr>
                  </a:outerShdw>
                </a:effectLst>
              </a:rPr>
              <a:t>the foundation on the back of </a:t>
            </a:r>
            <a:r>
              <a:rPr lang="en-US" sz="1800" dirty="0" smtClean="0">
                <a:solidFill>
                  <a:schemeClr val="bg1"/>
                </a:solidFill>
                <a:effectLst>
                  <a:outerShdw blurRad="38100" dist="38100" dir="2700000" algn="tl">
                    <a:srgbClr val="000000">
                      <a:alpha val="43137"/>
                    </a:srgbClr>
                  </a:outerShdw>
                </a:effectLst>
              </a:rPr>
              <a:t>your hand </a:t>
            </a:r>
            <a:r>
              <a:rPr lang="en-US" sz="1800" dirty="0">
                <a:solidFill>
                  <a:schemeClr val="bg1"/>
                </a:solidFill>
                <a:effectLst>
                  <a:outerShdw blurRad="38100" dist="38100" dir="2700000" algn="tl">
                    <a:srgbClr val="000000">
                      <a:alpha val="43137"/>
                    </a:srgbClr>
                  </a:outerShdw>
                </a:effectLst>
              </a:rPr>
              <a:t>and pick up color as needed. If you slap on whatever comes out of the bottle, you’ll likely end up with too much on your face.</a:t>
            </a:r>
          </a:p>
          <a:p>
            <a:endParaRPr lang="en-US" sz="1800" dirty="0">
              <a:solidFill>
                <a:schemeClr val="bg1"/>
              </a:solidFill>
              <a:effectLst>
                <a:outerShdw blurRad="38100" dist="38100" dir="2700000" algn="tl">
                  <a:srgbClr val="000000">
                    <a:alpha val="43137"/>
                  </a:srgbClr>
                </a:outerShdw>
              </a:effectLst>
            </a:endParaRPr>
          </a:p>
          <a:p>
            <a:endParaRPr lang="en-US" sz="1800"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31542" y="576645"/>
            <a:ext cx="6842234" cy="1015663"/>
          </a:xfrm>
          <a:prstGeom prst="rect">
            <a:avLst/>
          </a:prstGeom>
        </p:spPr>
        <p:txBody>
          <a:bodyPr wrap="square">
            <a:spAutoFit/>
          </a:bodyPr>
          <a:lstStyle/>
          <a:p>
            <a:r>
              <a:rPr lang="en-US" sz="6000" b="1" dirty="0" smtClean="0">
                <a:solidFill>
                  <a:schemeClr val="bg1"/>
                </a:solidFill>
                <a:effectLst>
                  <a:outerShdw blurRad="38100" dist="38100" dir="2700000" algn="tl">
                    <a:srgbClr val="000000">
                      <a:alpha val="43137"/>
                    </a:srgbClr>
                  </a:outerShdw>
                </a:effectLst>
                <a:latin typeface="Edwardian Script ITC" panose="030303020407070D0804" pitchFamily="66" charset="0"/>
              </a:rPr>
              <a:t>How to apply Foundation?</a:t>
            </a:r>
            <a:endParaRPr lang="en-US" sz="1050" b="1" dirty="0"/>
          </a:p>
        </p:txBody>
      </p:sp>
      <p:pic>
        <p:nvPicPr>
          <p:cNvPr id="7" name="Picture 6" descr="Mistral logo.jpg"/>
          <p:cNvPicPr>
            <a:picLocks noChangeAspect="1"/>
          </p:cNvPicPr>
          <p:nvPr/>
        </p:nvPicPr>
        <p:blipFill rotWithShape="1">
          <a:blip r:embed="rId3"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4">
                    <a14:imgEffect>
                      <a14:brightnessContrast bright="57000" contrast="16000"/>
                    </a14:imgEffect>
                  </a14:imgLayer>
                </a14:imgProps>
              </a:ext>
            </a:extLst>
          </a:blip>
          <a:srcRect l="3359" t="13697" r="58872" b="28441"/>
          <a:stretch/>
        </p:blipFill>
        <p:spPr>
          <a:xfrm>
            <a:off x="199597" y="5422902"/>
            <a:ext cx="1118446" cy="565649"/>
          </a:xfrm>
          <a:prstGeom prst="rect">
            <a:avLst/>
          </a:prstGeom>
        </p:spPr>
      </p:pic>
    </p:spTree>
    <p:extLst>
      <p:ext uri="{BB962C8B-B14F-4D97-AF65-F5344CB8AC3E}">
        <p14:creationId xmlns:p14="http://schemas.microsoft.com/office/powerpoint/2010/main" val="42613824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7200" y="1623839"/>
            <a:ext cx="5029200" cy="4248807"/>
          </a:xfrm>
          <a:prstGeom prst="rect">
            <a:avLst/>
          </a:prstGeom>
          <a:solidFill>
            <a:srgbClr val="EE8F83">
              <a:alpha val="80000"/>
            </a:srgbClr>
          </a:solidFill>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solidFill>
                  <a:schemeClr val="bg1"/>
                </a:solidFill>
                <a:effectLst>
                  <a:outerShdw blurRad="38100" dist="38100" dir="2700000" algn="tl">
                    <a:srgbClr val="000000">
                      <a:alpha val="43137"/>
                    </a:srgbClr>
                  </a:outerShdw>
                </a:effectLst>
              </a:rPr>
              <a:t>Less is more.</a:t>
            </a:r>
            <a:r>
              <a:rPr lang="en-US" sz="1800" dirty="0">
                <a:solidFill>
                  <a:schemeClr val="bg1"/>
                </a:solidFill>
                <a:effectLst>
                  <a:outerShdw blurRad="38100" dist="38100" dir="2700000" algn="tl">
                    <a:srgbClr val="000000">
                      <a:alpha val="43137"/>
                    </a:srgbClr>
                  </a:outerShdw>
                </a:effectLst>
              </a:rPr>
              <a:t> Just because you’re applying foundation, it doesn’t mean you have to look like you’re wearing foundation. Try to use as little as possible for everyday wear to keep skin looking natural. Use a little more for a more polished look. </a:t>
            </a:r>
            <a:r>
              <a:rPr lang="en-US" sz="1800" dirty="0" smtClean="0">
                <a:solidFill>
                  <a:schemeClr val="bg1"/>
                </a:solidFill>
                <a:effectLst>
                  <a:outerShdw blurRad="38100" dist="38100" dir="2700000" algn="tl">
                    <a:srgbClr val="000000">
                      <a:alpha val="43137"/>
                    </a:srgbClr>
                  </a:outerShdw>
                </a:effectLst>
              </a:rPr>
              <a:t>Blend the foundation so that it looks natural on your skin.</a:t>
            </a:r>
          </a:p>
          <a:p>
            <a:r>
              <a:rPr lang="en-US" sz="1800" b="1" dirty="0">
                <a:solidFill>
                  <a:schemeClr val="bg1"/>
                </a:solidFill>
                <a:effectLst>
                  <a:outerShdw blurRad="38100" dist="38100" dir="2700000" algn="tl">
                    <a:srgbClr val="000000">
                      <a:alpha val="43137"/>
                    </a:srgbClr>
                  </a:outerShdw>
                </a:effectLst>
              </a:rPr>
              <a:t>Foundation direction: </a:t>
            </a:r>
            <a:r>
              <a:rPr lang="en-US" sz="1800" dirty="0">
                <a:solidFill>
                  <a:schemeClr val="bg1"/>
                </a:solidFill>
                <a:effectLst>
                  <a:outerShdw blurRad="38100" dist="38100" dir="2700000" algn="tl">
                    <a:srgbClr val="000000">
                      <a:alpha val="43137"/>
                    </a:srgbClr>
                  </a:outerShdw>
                </a:effectLst>
              </a:rPr>
              <a:t>Always try to apply your foundation in downward, and never upwards strokes. Applying it downwards will give a streak-free look and will make your facial hair less prominent</a:t>
            </a:r>
            <a:r>
              <a:rPr lang="en-US" sz="1800" dirty="0" smtClean="0">
                <a:solidFill>
                  <a:schemeClr val="bg1"/>
                </a:solidFill>
                <a:effectLst>
                  <a:outerShdw blurRad="38100" dist="38100" dir="2700000" algn="tl">
                    <a:srgbClr val="000000">
                      <a:alpha val="43137"/>
                    </a:srgbClr>
                  </a:outerShdw>
                </a:effectLst>
              </a:rPr>
              <a:t>.</a:t>
            </a:r>
            <a:endParaRPr lang="en-US" sz="1800" dirty="0">
              <a:solidFill>
                <a:schemeClr val="bg1"/>
              </a:solidFill>
              <a:effectLst>
                <a:outerShdw blurRad="38100" dist="38100" dir="2700000" algn="tl">
                  <a:srgbClr val="000000">
                    <a:alpha val="43137"/>
                  </a:srgbClr>
                </a:outerShdw>
              </a:effectLst>
            </a:endParaRPr>
          </a:p>
        </p:txBody>
      </p:sp>
      <p:sp>
        <p:nvSpPr>
          <p:cNvPr id="3" name="Rectangle 2"/>
          <p:cNvSpPr/>
          <p:nvPr/>
        </p:nvSpPr>
        <p:spPr>
          <a:xfrm>
            <a:off x="1797314" y="576645"/>
            <a:ext cx="6842234" cy="1015663"/>
          </a:xfrm>
          <a:prstGeom prst="rect">
            <a:avLst/>
          </a:prstGeom>
        </p:spPr>
        <p:txBody>
          <a:bodyPr wrap="square">
            <a:spAutoFit/>
          </a:bodyPr>
          <a:lstStyle/>
          <a:p>
            <a:pPr algn="ctr"/>
            <a:r>
              <a:rPr lang="en-US" sz="6000" b="1" dirty="0" smtClean="0">
                <a:solidFill>
                  <a:schemeClr val="bg1"/>
                </a:solidFill>
                <a:effectLst>
                  <a:outerShdw blurRad="38100" dist="38100" dir="2700000" algn="tl">
                    <a:srgbClr val="000000">
                      <a:alpha val="43137"/>
                    </a:srgbClr>
                  </a:outerShdw>
                </a:effectLst>
                <a:latin typeface="Edwardian Script ITC" panose="030303020407070D0804" pitchFamily="66" charset="0"/>
              </a:rPr>
              <a:t>How to apply Foundation?</a:t>
            </a:r>
            <a:endParaRPr lang="en-US" sz="1050" b="1" dirty="0"/>
          </a:p>
        </p:txBody>
      </p:sp>
      <p:pic>
        <p:nvPicPr>
          <p:cNvPr id="5122" name="Picture 2" descr="http://4.bp.blogspot.com/-JNL2n9wOKVc/UwpOdCuM3EI/AAAAAAAAAjI/54Z_M_jXDC4/s1600/nars+mont+blan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0126" y="1667973"/>
            <a:ext cx="5532674" cy="41495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istral logo.jpg"/>
          <p:cNvPicPr>
            <a:picLocks noChangeAspect="1"/>
          </p:cNvPicPr>
          <p:nvPr/>
        </p:nvPicPr>
        <p:blipFill rotWithShape="1">
          <a:blip r:embed="rId3"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4">
                    <a14:imgEffect>
                      <a14:brightnessContrast bright="57000" contrast="16000"/>
                    </a14:imgEffect>
                  </a14:imgLayer>
                </a14:imgProps>
              </a:ext>
            </a:extLst>
          </a:blip>
          <a:srcRect l="3359" t="13697" r="58872" b="28441"/>
          <a:stretch/>
        </p:blipFill>
        <p:spPr>
          <a:xfrm>
            <a:off x="199597" y="5422902"/>
            <a:ext cx="1118446" cy="565649"/>
          </a:xfrm>
          <a:prstGeom prst="rect">
            <a:avLst/>
          </a:prstGeom>
        </p:spPr>
      </p:pic>
    </p:spTree>
    <p:extLst>
      <p:ext uri="{BB962C8B-B14F-4D97-AF65-F5344CB8AC3E}">
        <p14:creationId xmlns:p14="http://schemas.microsoft.com/office/powerpoint/2010/main" val="7405574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7201" y="1623839"/>
            <a:ext cx="2664372" cy="4248807"/>
          </a:xfrm>
          <a:prstGeom prst="rect">
            <a:avLst/>
          </a:prstGeom>
          <a:solidFill>
            <a:srgbClr val="EE8F83">
              <a:alpha val="79000"/>
            </a:srgbClr>
          </a:solidFill>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b="1" dirty="0" smtClean="0">
                <a:solidFill>
                  <a:schemeClr val="bg1"/>
                </a:solidFill>
                <a:effectLst>
                  <a:outerShdw blurRad="38100" dist="38100" dir="2700000" algn="tl">
                    <a:srgbClr val="000000">
                      <a:alpha val="43137"/>
                    </a:srgbClr>
                  </a:outerShdw>
                </a:effectLst>
              </a:rPr>
              <a:t>Trouble </a:t>
            </a:r>
            <a:r>
              <a:rPr lang="en-US" b="1" dirty="0">
                <a:solidFill>
                  <a:schemeClr val="bg1"/>
                </a:solidFill>
                <a:effectLst>
                  <a:outerShdw blurRad="38100" dist="38100" dir="2700000" algn="tl">
                    <a:srgbClr val="000000">
                      <a:alpha val="43137"/>
                    </a:srgbClr>
                  </a:outerShdw>
                </a:effectLst>
              </a:rPr>
              <a:t>spots.</a:t>
            </a:r>
            <a:r>
              <a:rPr lang="en-US" dirty="0">
                <a:solidFill>
                  <a:schemeClr val="bg1"/>
                </a:solidFill>
                <a:effectLst>
                  <a:outerShdw blurRad="38100" dist="38100" dir="2700000" algn="tl">
                    <a:srgbClr val="000000">
                      <a:alpha val="43137"/>
                    </a:srgbClr>
                  </a:outerShdw>
                </a:effectLst>
              </a:rPr>
              <a:t> For any areas that need more coverage, like dark spots or blemishes, dab on a little foundation with your </a:t>
            </a:r>
            <a:r>
              <a:rPr lang="en-US" dirty="0" smtClean="0">
                <a:solidFill>
                  <a:schemeClr val="bg1"/>
                </a:solidFill>
                <a:effectLst>
                  <a:outerShdw blurRad="38100" dist="38100" dir="2700000" algn="tl">
                    <a:srgbClr val="000000">
                      <a:alpha val="43137"/>
                    </a:srgbClr>
                  </a:outerShdw>
                </a:effectLst>
              </a:rPr>
              <a:t>finger and blend.</a:t>
            </a:r>
            <a:endParaRPr lang="en-US" dirty="0">
              <a:solidFill>
                <a:schemeClr val="bg1"/>
              </a:solidFill>
              <a:effectLst>
                <a:outerShdw blurRad="38100" dist="38100" dir="2700000" algn="tl">
                  <a:srgbClr val="000000">
                    <a:alpha val="43137"/>
                  </a:srgbClr>
                </a:outerShdw>
              </a:effectLst>
            </a:endParaRPr>
          </a:p>
        </p:txBody>
      </p:sp>
      <p:sp>
        <p:nvSpPr>
          <p:cNvPr id="3" name="Rectangle 2"/>
          <p:cNvSpPr/>
          <p:nvPr/>
        </p:nvSpPr>
        <p:spPr>
          <a:xfrm>
            <a:off x="2049570" y="576645"/>
            <a:ext cx="6842234" cy="1015663"/>
          </a:xfrm>
          <a:prstGeom prst="rect">
            <a:avLst/>
          </a:prstGeom>
        </p:spPr>
        <p:txBody>
          <a:bodyPr wrap="square">
            <a:spAutoFit/>
          </a:bodyPr>
          <a:lstStyle/>
          <a:p>
            <a:pPr algn="ctr"/>
            <a:r>
              <a:rPr lang="en-US" sz="6000" b="1" dirty="0" smtClean="0">
                <a:solidFill>
                  <a:schemeClr val="bg1"/>
                </a:solidFill>
                <a:effectLst>
                  <a:outerShdw blurRad="38100" dist="38100" dir="2700000" algn="tl">
                    <a:srgbClr val="000000">
                      <a:alpha val="43137"/>
                    </a:srgbClr>
                  </a:outerShdw>
                </a:effectLst>
                <a:latin typeface="Edwardian Script ITC" panose="030303020407070D0804" pitchFamily="66" charset="0"/>
              </a:rPr>
              <a:t>How to apply Foundation?</a:t>
            </a:r>
            <a:endParaRPr lang="en-US" sz="1050" b="1" dirty="0"/>
          </a:p>
        </p:txBody>
      </p:sp>
      <p:pic>
        <p:nvPicPr>
          <p:cNvPr id="4097" name="Picture 1" descr="D:\ARC\Mistral Of Milan\references\Model Pics\face-before-after-permanent-makeup-london-dunja2.jpg"/>
          <p:cNvPicPr>
            <a:picLocks noChangeAspect="1" noChangeArrowheads="1"/>
          </p:cNvPicPr>
          <p:nvPr/>
        </p:nvPicPr>
        <p:blipFill rotWithShape="1">
          <a:blip r:embed="rId2">
            <a:extLst>
              <a:ext uri="{28A0092B-C50C-407E-A947-70E740481C1C}">
                <a14:useLocalDpi xmlns:a14="http://schemas.microsoft.com/office/drawing/2010/main" val="0"/>
              </a:ext>
            </a:extLst>
          </a:blip>
          <a:srcRect t="8524" b="6960"/>
          <a:stretch/>
        </p:blipFill>
        <p:spPr bwMode="auto">
          <a:xfrm>
            <a:off x="3121573" y="1623838"/>
            <a:ext cx="7763248" cy="42488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istral logo.jpg"/>
          <p:cNvPicPr>
            <a:picLocks noChangeAspect="1"/>
          </p:cNvPicPr>
          <p:nvPr/>
        </p:nvPicPr>
        <p:blipFill rotWithShape="1">
          <a:blip r:embed="rId3"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4">
                    <a14:imgEffect>
                      <a14:brightnessContrast bright="57000" contrast="16000"/>
                    </a14:imgEffect>
                  </a14:imgLayer>
                </a14:imgProps>
              </a:ext>
            </a:extLst>
          </a:blip>
          <a:srcRect l="3359" t="13697" r="58872" b="28441"/>
          <a:stretch/>
        </p:blipFill>
        <p:spPr>
          <a:xfrm>
            <a:off x="199597" y="5422902"/>
            <a:ext cx="1118446" cy="565649"/>
          </a:xfrm>
          <a:prstGeom prst="rect">
            <a:avLst/>
          </a:prstGeom>
        </p:spPr>
      </p:pic>
    </p:spTree>
    <p:extLst>
      <p:ext uri="{BB962C8B-B14F-4D97-AF65-F5344CB8AC3E}">
        <p14:creationId xmlns:p14="http://schemas.microsoft.com/office/powerpoint/2010/main" val="41798024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 y="-8271"/>
            <a:ext cx="10972799" cy="6417341"/>
            <a:chOff x="0" y="-8861"/>
            <a:chExt cx="12191999" cy="6875722"/>
          </a:xfrm>
        </p:grpSpPr>
        <p:pic>
          <p:nvPicPr>
            <p:cNvPr id="11" name="Picture 2" descr="http://ell.h-cdn.co/assets/15/09/1600x800/gallery_nrm_1425072158-elle-eyebrow-shaping.jpg"/>
            <p:cNvPicPr>
              <a:picLocks noChangeAspect="1" noChangeArrowheads="1"/>
            </p:cNvPicPr>
            <p:nvPr/>
          </p:nvPicPr>
          <p:blipFill rotWithShape="1">
            <a:blip r:embed="rId2">
              <a:extLst>
                <a:ext uri="{28A0092B-C50C-407E-A947-70E740481C1C}">
                  <a14:useLocalDpi xmlns:a14="http://schemas.microsoft.com/office/drawing/2010/main" val="0"/>
                </a:ext>
              </a:extLst>
            </a:blip>
            <a:srcRect l="88587"/>
            <a:stretch/>
          </p:blipFill>
          <p:spPr bwMode="auto">
            <a:xfrm flipH="1">
              <a:off x="0" y="-8861"/>
              <a:ext cx="2367516" cy="68668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ell.h-cdn.co/assets/15/09/1600x800/gallery_nrm_1425072158-elle-eyebrow-shaping.jpg"/>
            <p:cNvPicPr>
              <a:picLocks noChangeAspect="1" noChangeArrowheads="1"/>
            </p:cNvPicPr>
            <p:nvPr/>
          </p:nvPicPr>
          <p:blipFill rotWithShape="1">
            <a:blip r:embed="rId2">
              <a:extLst>
                <a:ext uri="{28A0092B-C50C-407E-A947-70E740481C1C}">
                  <a14:useLocalDpi xmlns:a14="http://schemas.microsoft.com/office/drawing/2010/main" val="0"/>
                </a:ext>
              </a:extLst>
            </a:blip>
            <a:srcRect l="17052" r="8729"/>
            <a:stretch/>
          </p:blipFill>
          <p:spPr bwMode="auto">
            <a:xfrm flipH="1">
              <a:off x="1998920" y="0"/>
              <a:ext cx="10193079" cy="6866861"/>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p:cNvSpPr/>
          <p:nvPr/>
        </p:nvSpPr>
        <p:spPr>
          <a:xfrm>
            <a:off x="549875" y="3171440"/>
            <a:ext cx="5262509" cy="1323439"/>
          </a:xfrm>
          <a:prstGeom prst="rect">
            <a:avLst/>
          </a:prstGeom>
        </p:spPr>
        <p:txBody>
          <a:bodyPr wrap="square">
            <a:spAutoFit/>
          </a:bodyPr>
          <a:lstStyle/>
          <a:p>
            <a:r>
              <a:rPr lang="en-US" sz="8000" b="1" dirty="0" smtClean="0">
                <a:solidFill>
                  <a:schemeClr val="bg1"/>
                </a:solidFill>
                <a:effectLst>
                  <a:outerShdw blurRad="38100" dist="38100" dir="2700000" algn="tl">
                    <a:srgbClr val="000000">
                      <a:alpha val="43137"/>
                    </a:srgbClr>
                  </a:outerShdw>
                </a:effectLst>
                <a:latin typeface="Edwardian Script ITC" panose="030303020407070D0804" pitchFamily="66" charset="0"/>
              </a:rPr>
              <a:t>Let’s Practice!</a:t>
            </a:r>
            <a:endParaRPr lang="en-US" sz="8000" b="1" dirty="0">
              <a:solidFill>
                <a:schemeClr val="bg1"/>
              </a:solidFill>
              <a:effectLst>
                <a:outerShdw blurRad="38100" dist="38100" dir="2700000" algn="tl">
                  <a:srgbClr val="000000">
                    <a:alpha val="43137"/>
                  </a:srgbClr>
                </a:outerShdw>
              </a:effectLst>
              <a:latin typeface="Edwardian Script ITC" panose="030303020407070D0804" pitchFamily="66" charset="0"/>
            </a:endParaRPr>
          </a:p>
        </p:txBody>
      </p:sp>
      <p:pic>
        <p:nvPicPr>
          <p:cNvPr id="6" name="Picture 5" descr="Mistral logo.jpg"/>
          <p:cNvPicPr>
            <a:picLocks noChangeAspect="1"/>
          </p:cNvPicPr>
          <p:nvPr/>
        </p:nvPicPr>
        <p:blipFill rotWithShape="1">
          <a:blip r:embed="rId3" cstate="print">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4">
                    <a14:imgEffect>
                      <a14:brightnessContrast bright="57000" contrast="16000"/>
                    </a14:imgEffect>
                  </a14:imgLayer>
                </a14:imgProps>
              </a:ext>
            </a:extLst>
          </a:blip>
          <a:srcRect l="3359" t="13697" r="58872" b="28441"/>
          <a:stretch/>
        </p:blipFill>
        <p:spPr>
          <a:xfrm>
            <a:off x="783452" y="2799349"/>
            <a:ext cx="1118446" cy="56564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510756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kixp.net/wp-content/uploads/2013/08/Youthful-Facial-Skin.jpg"/>
          <p:cNvPicPr>
            <a:picLocks noChangeAspect="1" noChangeArrowheads="1"/>
          </p:cNvPicPr>
          <p:nvPr/>
        </p:nvPicPr>
        <p:blipFill rotWithShape="1">
          <a:blip r:embed="rId2">
            <a:extLst>
              <a:ext uri="{28A0092B-C50C-407E-A947-70E740481C1C}">
                <a14:useLocalDpi xmlns:a14="http://schemas.microsoft.com/office/drawing/2010/main" val="0"/>
              </a:ext>
            </a:extLst>
          </a:blip>
          <a:srcRect l="86069" b="7094"/>
          <a:stretch/>
        </p:blipFill>
        <p:spPr bwMode="auto">
          <a:xfrm>
            <a:off x="9528082" y="1"/>
            <a:ext cx="1444718" cy="640080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ttp://www.kixp.net/wp-content/uploads/2013/08/Youthful-Facial-Skin.jpg"/>
          <p:cNvPicPr>
            <a:picLocks noChangeAspect="1" noChangeArrowheads="1"/>
          </p:cNvPicPr>
          <p:nvPr/>
        </p:nvPicPr>
        <p:blipFill rotWithShape="1">
          <a:blip r:embed="rId2">
            <a:extLst>
              <a:ext uri="{28A0092B-C50C-407E-A947-70E740481C1C}">
                <a14:useLocalDpi xmlns:a14="http://schemas.microsoft.com/office/drawing/2010/main" val="0"/>
              </a:ext>
            </a:extLst>
          </a:blip>
          <a:srcRect l="6539" b="7094"/>
          <a:stretch/>
        </p:blipFill>
        <p:spPr bwMode="auto">
          <a:xfrm>
            <a:off x="0" y="1"/>
            <a:ext cx="9692153"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5486400" y="1623839"/>
            <a:ext cx="5013325" cy="4248807"/>
          </a:xfrm>
          <a:prstGeom prst="rect">
            <a:avLst/>
          </a:prstGeom>
          <a:solidFill>
            <a:srgbClr val="EE8F83">
              <a:alpha val="80000"/>
            </a:srgbClr>
          </a:solidFill>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0">
              <a:buNone/>
            </a:pPr>
            <a:r>
              <a:rPr lang="en-US" sz="2200" b="1" dirty="0">
                <a:solidFill>
                  <a:schemeClr val="bg1"/>
                </a:solidFill>
                <a:effectLst>
                  <a:outerShdw blurRad="38100" dist="38100" dir="2700000" algn="tl">
                    <a:srgbClr val="000000">
                      <a:alpha val="43137"/>
                    </a:srgbClr>
                  </a:outerShdw>
                </a:effectLst>
              </a:rPr>
              <a:t>Prep your skin: </a:t>
            </a:r>
            <a:r>
              <a:rPr lang="en-US" sz="2200" dirty="0">
                <a:solidFill>
                  <a:schemeClr val="bg1"/>
                </a:solidFill>
                <a:effectLst>
                  <a:outerShdw blurRad="38100" dist="38100" dir="2700000" algn="tl">
                    <a:srgbClr val="000000">
                      <a:alpha val="43137"/>
                    </a:srgbClr>
                  </a:outerShdw>
                </a:effectLst>
              </a:rPr>
              <a:t>Prepping your skin is the most important part when it comes to foundations. Always begin with a clean, well moisturized face.</a:t>
            </a:r>
          </a:p>
          <a:p>
            <a:pPr marL="914400" lvl="1" indent="-457200">
              <a:buFont typeface="+mj-lt"/>
              <a:buAutoNum type="alphaLcParenR"/>
            </a:pPr>
            <a:r>
              <a:rPr lang="en-US" dirty="0">
                <a:solidFill>
                  <a:schemeClr val="bg1"/>
                </a:solidFill>
                <a:effectLst>
                  <a:outerShdw blurRad="38100" dist="38100" dir="2700000" algn="tl">
                    <a:srgbClr val="000000">
                      <a:alpha val="43137"/>
                    </a:srgbClr>
                  </a:outerShdw>
                </a:effectLst>
              </a:rPr>
              <a:t>First, make sure your skin is clean,  exfoliated, and you have clean hands and applicators. Prepare your face by applying a </a:t>
            </a:r>
            <a:r>
              <a:rPr lang="en-US" dirty="0" smtClean="0">
                <a:solidFill>
                  <a:schemeClr val="bg1"/>
                </a:solidFill>
                <a:effectLst>
                  <a:outerShdw blurRad="38100" dist="38100" dir="2700000" algn="tl">
                    <a:srgbClr val="000000">
                      <a:alpha val="43137"/>
                    </a:srgbClr>
                  </a:outerShdw>
                </a:effectLst>
              </a:rPr>
              <a:t>toner.</a:t>
            </a:r>
          </a:p>
          <a:p>
            <a:pPr marL="914400" lvl="1" indent="-457200">
              <a:buFont typeface="+mj-lt"/>
              <a:buAutoNum type="alphaLcParenR"/>
            </a:pPr>
            <a:r>
              <a:rPr lang="en-US" dirty="0">
                <a:solidFill>
                  <a:schemeClr val="bg1"/>
                </a:solidFill>
                <a:effectLst>
                  <a:outerShdw blurRad="38100" dist="38100" dir="2700000" algn="tl">
                    <a:srgbClr val="000000">
                      <a:alpha val="43137"/>
                    </a:srgbClr>
                  </a:outerShdw>
                </a:effectLst>
              </a:rPr>
              <a:t>Moisturize: Apply a good moisturizer first. Otherwise, makeup won’t go on smoothly and will highlight dry patches. </a:t>
            </a:r>
          </a:p>
          <a:p>
            <a:pPr marL="914400" lvl="1" indent="-457200">
              <a:buFont typeface="+mj-lt"/>
              <a:buAutoNum type="alphaLcParenR"/>
            </a:pPr>
            <a:endParaRPr lang="en-US" dirty="0">
              <a:solidFill>
                <a:schemeClr val="bg1"/>
              </a:solidFill>
              <a:effectLst>
                <a:outerShdw blurRad="38100" dist="38100" dir="2700000" algn="tl">
                  <a:srgbClr val="000000">
                    <a:alpha val="43137"/>
                  </a:srgbClr>
                </a:outerShdw>
              </a:effectLst>
            </a:endParaRPr>
          </a:p>
        </p:txBody>
      </p:sp>
      <p:sp>
        <p:nvSpPr>
          <p:cNvPr id="5" name="Rectangle 4"/>
          <p:cNvSpPr/>
          <p:nvPr/>
        </p:nvSpPr>
        <p:spPr>
          <a:xfrm>
            <a:off x="6669119" y="576645"/>
            <a:ext cx="2858963" cy="1015663"/>
          </a:xfrm>
          <a:prstGeom prst="rect">
            <a:avLst/>
          </a:prstGeom>
        </p:spPr>
        <p:txBody>
          <a:bodyPr wrap="square">
            <a:spAutoFit/>
          </a:bodyPr>
          <a:lstStyle/>
          <a:p>
            <a:r>
              <a:rPr lang="en-US" sz="6000" b="1" dirty="0" smtClean="0">
                <a:solidFill>
                  <a:schemeClr val="bg1"/>
                </a:solidFill>
                <a:effectLst>
                  <a:outerShdw blurRad="38100" dist="38100" dir="2700000" algn="tl">
                    <a:srgbClr val="000000">
                      <a:alpha val="43137"/>
                    </a:srgbClr>
                  </a:outerShdw>
                </a:effectLst>
                <a:latin typeface="Edwardian Script ITC" panose="030303020407070D0804" pitchFamily="66" charset="0"/>
              </a:rPr>
              <a:t>Step One!</a:t>
            </a:r>
            <a:endParaRPr lang="en-US" sz="1050" b="1" dirty="0"/>
          </a:p>
        </p:txBody>
      </p:sp>
      <p:pic>
        <p:nvPicPr>
          <p:cNvPr id="6" name="Picture 5" descr="Mistral logo.jpg"/>
          <p:cNvPicPr>
            <a:picLocks noChangeAspect="1"/>
          </p:cNvPicPr>
          <p:nvPr/>
        </p:nvPicPr>
        <p:blipFill rotWithShape="1">
          <a:blip r:embed="rId3"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4">
                    <a14:imgEffect>
                      <a14:brightnessContrast bright="57000" contrast="16000"/>
                    </a14:imgEffect>
                  </a14:imgLayer>
                </a14:imgProps>
              </a:ext>
            </a:extLst>
          </a:blip>
          <a:srcRect l="3359" t="13697" r="58872" b="28441"/>
          <a:stretch/>
        </p:blipFill>
        <p:spPr>
          <a:xfrm>
            <a:off x="9659197" y="5422902"/>
            <a:ext cx="1118446" cy="565649"/>
          </a:xfrm>
          <a:prstGeom prst="rect">
            <a:avLst/>
          </a:prstGeom>
        </p:spPr>
      </p:pic>
    </p:spTree>
    <p:extLst>
      <p:ext uri="{BB962C8B-B14F-4D97-AF65-F5344CB8AC3E}">
        <p14:creationId xmlns:p14="http://schemas.microsoft.com/office/powerpoint/2010/main" val="37342097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1623839"/>
            <a:ext cx="5029200" cy="4248807"/>
          </a:xfrm>
          <a:prstGeom prst="rect">
            <a:avLst/>
          </a:prstGeom>
          <a:solidFill>
            <a:srgbClr val="EE8F83">
              <a:alpha val="80000"/>
            </a:srgbClr>
          </a:solidFill>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075" indent="0">
              <a:buNone/>
            </a:pPr>
            <a:r>
              <a:rPr lang="en-US" sz="2400" b="1" dirty="0" smtClean="0">
                <a:solidFill>
                  <a:schemeClr val="bg1"/>
                </a:solidFill>
                <a:effectLst>
                  <a:outerShdw blurRad="38100" dist="38100" dir="2700000" algn="tl">
                    <a:srgbClr val="000000">
                      <a:alpha val="43137"/>
                    </a:srgbClr>
                  </a:outerShdw>
                </a:effectLst>
              </a:rPr>
              <a:t>Foundation </a:t>
            </a:r>
            <a:r>
              <a:rPr lang="en-US" sz="2400" b="1" dirty="0">
                <a:solidFill>
                  <a:schemeClr val="bg1"/>
                </a:solidFill>
                <a:effectLst>
                  <a:outerShdw blurRad="38100" dist="38100" dir="2700000" algn="tl">
                    <a:srgbClr val="000000">
                      <a:alpha val="43137"/>
                    </a:srgbClr>
                  </a:outerShdw>
                </a:effectLst>
              </a:rPr>
              <a:t>direction: </a:t>
            </a:r>
            <a:r>
              <a:rPr lang="en-US" sz="2400" dirty="0">
                <a:solidFill>
                  <a:schemeClr val="bg1"/>
                </a:solidFill>
                <a:effectLst>
                  <a:outerShdw blurRad="38100" dist="38100" dir="2700000" algn="tl">
                    <a:srgbClr val="000000">
                      <a:alpha val="43137"/>
                    </a:srgbClr>
                  </a:outerShdw>
                </a:effectLst>
              </a:rPr>
              <a:t>Always try to apply your foundation in downward, and never upwards strokes. Applying it downwards will give a streak-free look and will make your facial hair less prominent.</a:t>
            </a:r>
          </a:p>
        </p:txBody>
      </p:sp>
      <p:sp>
        <p:nvSpPr>
          <p:cNvPr id="5" name="Rectangle 4"/>
          <p:cNvSpPr/>
          <p:nvPr/>
        </p:nvSpPr>
        <p:spPr>
          <a:xfrm>
            <a:off x="1371632" y="576645"/>
            <a:ext cx="2858963" cy="1015663"/>
          </a:xfrm>
          <a:prstGeom prst="rect">
            <a:avLst/>
          </a:prstGeom>
        </p:spPr>
        <p:txBody>
          <a:bodyPr wrap="square">
            <a:spAutoFit/>
          </a:bodyPr>
          <a:lstStyle/>
          <a:p>
            <a:r>
              <a:rPr lang="en-US" sz="6000" b="1" dirty="0" smtClean="0">
                <a:solidFill>
                  <a:schemeClr val="bg1"/>
                </a:solidFill>
                <a:effectLst>
                  <a:outerShdw blurRad="38100" dist="38100" dir="2700000" algn="tl">
                    <a:srgbClr val="000000">
                      <a:alpha val="43137"/>
                    </a:srgbClr>
                  </a:outerShdw>
                </a:effectLst>
                <a:latin typeface="Edwardian Script ITC" panose="030303020407070D0804" pitchFamily="66" charset="0"/>
              </a:rPr>
              <a:t>Step Two!</a:t>
            </a:r>
            <a:endParaRPr lang="en-US" sz="1050" b="1" dirty="0"/>
          </a:p>
        </p:txBody>
      </p:sp>
      <p:pic>
        <p:nvPicPr>
          <p:cNvPr id="1026" name="Picture 2" descr="Always apply foundation in DOWNWARD strokes. Reason : &quot;peach fuzz' tends to grows downwards, so if you apply it &quot;against the grain&quot; you push the hairs upward and make them more noticeable: "/>
          <p:cNvPicPr>
            <a:picLocks noChangeAspect="1" noChangeArrowheads="1"/>
          </p:cNvPicPr>
          <p:nvPr/>
        </p:nvPicPr>
        <p:blipFill rotWithShape="1">
          <a:blip r:embed="rId2">
            <a:extLst>
              <a:ext uri="{28A0092B-C50C-407E-A947-70E740481C1C}">
                <a14:useLocalDpi xmlns:a14="http://schemas.microsoft.com/office/drawing/2010/main" val="0"/>
              </a:ext>
            </a:extLst>
          </a:blip>
          <a:srcRect t="3754" b="33731"/>
          <a:stretch/>
        </p:blipFill>
        <p:spPr bwMode="auto">
          <a:xfrm>
            <a:off x="6357927" y="8492"/>
            <a:ext cx="3984252" cy="63923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Mistral logo.jpg"/>
          <p:cNvPicPr>
            <a:picLocks noChangeAspect="1"/>
          </p:cNvPicPr>
          <p:nvPr/>
        </p:nvPicPr>
        <p:blipFill rotWithShape="1">
          <a:blip r:embed="rId3"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4">
                    <a14:imgEffect>
                      <a14:brightnessContrast bright="57000" contrast="16000"/>
                    </a14:imgEffect>
                  </a14:imgLayer>
                </a14:imgProps>
              </a:ext>
            </a:extLst>
          </a:blip>
          <a:srcRect l="3359" t="13697" r="58872" b="28441"/>
          <a:stretch/>
        </p:blipFill>
        <p:spPr>
          <a:xfrm>
            <a:off x="199597" y="5422902"/>
            <a:ext cx="1118446" cy="565649"/>
          </a:xfrm>
          <a:prstGeom prst="rect">
            <a:avLst/>
          </a:prstGeom>
        </p:spPr>
      </p:pic>
    </p:spTree>
    <p:extLst>
      <p:ext uri="{BB962C8B-B14F-4D97-AF65-F5344CB8AC3E}">
        <p14:creationId xmlns:p14="http://schemas.microsoft.com/office/powerpoint/2010/main" val="42313633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om the top 10 foundations, to 10 different application techniques, to 3 fantastic foundation how-tos from makeup artists I love, this collection of tutorials will teach you how to apply foundation like a pro in no time!: "/>
          <p:cNvPicPr>
            <a:picLocks noChangeAspect="1" noChangeArrowheads="1"/>
          </p:cNvPicPr>
          <p:nvPr/>
        </p:nvPicPr>
        <p:blipFill rotWithShape="1">
          <a:blip r:embed="rId2">
            <a:extLst>
              <a:ext uri="{28A0092B-C50C-407E-A947-70E740481C1C}">
                <a14:useLocalDpi xmlns:a14="http://schemas.microsoft.com/office/drawing/2010/main" val="0"/>
              </a:ext>
            </a:extLst>
          </a:blip>
          <a:srcRect b="31537"/>
          <a:stretch/>
        </p:blipFill>
        <p:spPr bwMode="auto">
          <a:xfrm flipH="1">
            <a:off x="-1" y="0"/>
            <a:ext cx="6243145" cy="640384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5486400" y="1623839"/>
            <a:ext cx="5013325" cy="4248807"/>
          </a:xfrm>
          <a:prstGeom prst="rect">
            <a:avLst/>
          </a:prstGeom>
          <a:solidFill>
            <a:srgbClr val="EE8F83">
              <a:alpha val="80000"/>
            </a:srgbClr>
          </a:solidFill>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075" indent="0">
              <a:buNone/>
            </a:pPr>
            <a:r>
              <a:rPr lang="en-US" sz="2400" b="1" dirty="0">
                <a:solidFill>
                  <a:schemeClr val="bg1"/>
                </a:solidFill>
                <a:effectLst>
                  <a:outerShdw blurRad="38100" dist="38100" dir="2700000" algn="tl">
                    <a:srgbClr val="000000">
                      <a:alpha val="43137"/>
                    </a:srgbClr>
                  </a:outerShdw>
                </a:effectLst>
              </a:rPr>
              <a:t>Always start from the middle: </a:t>
            </a:r>
            <a:r>
              <a:rPr lang="en-US" sz="2400" dirty="0">
                <a:solidFill>
                  <a:schemeClr val="bg1"/>
                </a:solidFill>
                <a:effectLst>
                  <a:outerShdw blurRad="38100" dist="38100" dir="2700000" algn="tl">
                    <a:srgbClr val="000000">
                      <a:alpha val="43137"/>
                    </a:srgbClr>
                  </a:outerShdw>
                </a:effectLst>
              </a:rPr>
              <a:t>Your t-zone is </a:t>
            </a:r>
            <a:r>
              <a:rPr lang="en-US" sz="2400" dirty="0" smtClean="0">
                <a:solidFill>
                  <a:schemeClr val="bg1"/>
                </a:solidFill>
                <a:effectLst>
                  <a:outerShdw blurRad="38100" dist="38100" dir="2700000" algn="tl">
                    <a:srgbClr val="000000">
                      <a:alpha val="43137"/>
                    </a:srgbClr>
                  </a:outerShdw>
                </a:effectLst>
              </a:rPr>
              <a:t>the highlighted and problematic </a:t>
            </a:r>
            <a:r>
              <a:rPr lang="en-US" sz="2400" dirty="0">
                <a:solidFill>
                  <a:schemeClr val="bg1"/>
                </a:solidFill>
                <a:effectLst>
                  <a:outerShdw blurRad="38100" dist="38100" dir="2700000" algn="tl">
                    <a:srgbClr val="000000">
                      <a:alpha val="43137"/>
                    </a:srgbClr>
                  </a:outerShdw>
                </a:effectLst>
              </a:rPr>
              <a:t>area and thus needs maximum coverage. So, it’s always advisable to begin with your t-zone and then blend outwards and downwards.</a:t>
            </a:r>
          </a:p>
        </p:txBody>
      </p:sp>
      <p:sp>
        <p:nvSpPr>
          <p:cNvPr id="5" name="Rectangle 4"/>
          <p:cNvSpPr/>
          <p:nvPr/>
        </p:nvSpPr>
        <p:spPr>
          <a:xfrm>
            <a:off x="6669119" y="576645"/>
            <a:ext cx="3168837" cy="1015663"/>
          </a:xfrm>
          <a:prstGeom prst="rect">
            <a:avLst/>
          </a:prstGeom>
        </p:spPr>
        <p:txBody>
          <a:bodyPr wrap="square">
            <a:spAutoFit/>
          </a:bodyPr>
          <a:lstStyle/>
          <a:p>
            <a:r>
              <a:rPr lang="en-US" sz="6000" b="1" dirty="0" smtClean="0">
                <a:solidFill>
                  <a:schemeClr val="bg1"/>
                </a:solidFill>
                <a:effectLst>
                  <a:outerShdw blurRad="38100" dist="38100" dir="2700000" algn="tl">
                    <a:srgbClr val="000000">
                      <a:alpha val="43137"/>
                    </a:srgbClr>
                  </a:outerShdw>
                </a:effectLst>
                <a:latin typeface="Edwardian Script ITC" panose="030303020407070D0804" pitchFamily="66" charset="0"/>
              </a:rPr>
              <a:t>Step Three!</a:t>
            </a:r>
            <a:endParaRPr lang="en-US" sz="1050" b="1" dirty="0"/>
          </a:p>
        </p:txBody>
      </p:sp>
      <p:pic>
        <p:nvPicPr>
          <p:cNvPr id="6" name="Picture 5" descr="Mistral logo.jpg"/>
          <p:cNvPicPr>
            <a:picLocks noChangeAspect="1"/>
          </p:cNvPicPr>
          <p:nvPr/>
        </p:nvPicPr>
        <p:blipFill rotWithShape="1">
          <a:blip r:embed="rId3"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4">
                    <a14:imgEffect>
                      <a14:brightnessContrast bright="57000" contrast="16000"/>
                    </a14:imgEffect>
                  </a14:imgLayer>
                </a14:imgProps>
              </a:ext>
            </a:extLst>
          </a:blip>
          <a:srcRect l="3359" t="13697" r="58872" b="28441"/>
          <a:stretch/>
        </p:blipFill>
        <p:spPr>
          <a:xfrm>
            <a:off x="9659197" y="5422902"/>
            <a:ext cx="1118446" cy="565649"/>
          </a:xfrm>
          <a:prstGeom prst="rect">
            <a:avLst/>
          </a:prstGeom>
        </p:spPr>
      </p:pic>
    </p:spTree>
    <p:extLst>
      <p:ext uri="{BB962C8B-B14F-4D97-AF65-F5344CB8AC3E}">
        <p14:creationId xmlns:p14="http://schemas.microsoft.com/office/powerpoint/2010/main" val="9035900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1623839"/>
            <a:ext cx="5029200" cy="4248807"/>
          </a:xfrm>
          <a:prstGeom prst="rect">
            <a:avLst/>
          </a:prstGeom>
          <a:solidFill>
            <a:srgbClr val="EE8F83">
              <a:alpha val="80000"/>
            </a:srgbClr>
          </a:solidFill>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075" indent="0">
              <a:buNone/>
            </a:pPr>
            <a:r>
              <a:rPr lang="en-US" sz="2400" b="1" dirty="0">
                <a:solidFill>
                  <a:schemeClr val="bg1"/>
                </a:solidFill>
                <a:effectLst>
                  <a:outerShdw blurRad="38100" dist="38100" dir="2700000" algn="tl">
                    <a:srgbClr val="000000">
                      <a:alpha val="43137"/>
                    </a:srgbClr>
                  </a:outerShdw>
                </a:effectLst>
              </a:rPr>
              <a:t>Always use powder: </a:t>
            </a:r>
            <a:r>
              <a:rPr lang="en-US" sz="2400" dirty="0" smtClean="0">
                <a:solidFill>
                  <a:schemeClr val="bg1"/>
                </a:solidFill>
                <a:effectLst>
                  <a:outerShdw blurRad="38100" dist="38100" dir="2700000" algn="tl">
                    <a:srgbClr val="000000">
                      <a:alpha val="43137"/>
                    </a:srgbClr>
                  </a:outerShdw>
                </a:effectLst>
              </a:rPr>
              <a:t>it </a:t>
            </a:r>
            <a:r>
              <a:rPr lang="en-US" sz="2400" dirty="0">
                <a:solidFill>
                  <a:schemeClr val="bg1"/>
                </a:solidFill>
                <a:effectLst>
                  <a:outerShdw blurRad="38100" dist="38100" dir="2700000" algn="tl">
                    <a:srgbClr val="000000">
                      <a:alpha val="43137"/>
                    </a:srgbClr>
                  </a:outerShdw>
                </a:effectLst>
              </a:rPr>
              <a:t>is necessary for the t-zone. This is the area where we all sweat and the area where the foundation starts to appear discolored</a:t>
            </a:r>
            <a:r>
              <a:rPr lang="en-US" sz="2400" dirty="0" smtClean="0">
                <a:solidFill>
                  <a:schemeClr val="bg1"/>
                </a:solidFill>
                <a:effectLst>
                  <a:outerShdw blurRad="38100" dist="38100" dir="2700000" algn="tl">
                    <a:srgbClr val="000000">
                      <a:alpha val="43137"/>
                    </a:srgbClr>
                  </a:outerShdw>
                </a:effectLst>
              </a:rPr>
              <a:t>.</a:t>
            </a:r>
          </a:p>
          <a:p>
            <a:pPr marL="346075" indent="0">
              <a:buNone/>
            </a:pPr>
            <a:r>
              <a:rPr lang="en-US" sz="2400" dirty="0" smtClean="0">
                <a:solidFill>
                  <a:schemeClr val="bg1"/>
                </a:solidFill>
                <a:effectLst>
                  <a:outerShdw blurRad="38100" dist="38100" dir="2700000" algn="tl">
                    <a:srgbClr val="000000">
                      <a:alpha val="43137"/>
                    </a:srgbClr>
                  </a:outerShdw>
                </a:effectLst>
              </a:rPr>
              <a:t>It will help to set the foundation and make it last long.</a:t>
            </a:r>
            <a:endParaRPr lang="en-US" sz="2400" dirty="0">
              <a:solidFill>
                <a:schemeClr val="bg1"/>
              </a:solidFill>
              <a:effectLst>
                <a:outerShdw blurRad="38100" dist="38100" dir="2700000" algn="tl">
                  <a:srgbClr val="000000">
                    <a:alpha val="43137"/>
                  </a:srgbClr>
                </a:outerShdw>
              </a:effectLst>
            </a:endParaRPr>
          </a:p>
        </p:txBody>
      </p:sp>
      <p:sp>
        <p:nvSpPr>
          <p:cNvPr id="5" name="Rectangle 4"/>
          <p:cNvSpPr/>
          <p:nvPr/>
        </p:nvSpPr>
        <p:spPr>
          <a:xfrm>
            <a:off x="1371632" y="576645"/>
            <a:ext cx="3168837" cy="1015663"/>
          </a:xfrm>
          <a:prstGeom prst="rect">
            <a:avLst/>
          </a:prstGeom>
        </p:spPr>
        <p:txBody>
          <a:bodyPr wrap="square">
            <a:spAutoFit/>
          </a:bodyPr>
          <a:lstStyle/>
          <a:p>
            <a:r>
              <a:rPr lang="en-US" sz="6000" b="1" dirty="0" smtClean="0">
                <a:solidFill>
                  <a:schemeClr val="bg1"/>
                </a:solidFill>
                <a:effectLst>
                  <a:outerShdw blurRad="38100" dist="38100" dir="2700000" algn="tl">
                    <a:srgbClr val="000000">
                      <a:alpha val="43137"/>
                    </a:srgbClr>
                  </a:outerShdw>
                </a:effectLst>
                <a:latin typeface="Edwardian Script ITC" panose="030303020407070D0804" pitchFamily="66" charset="0"/>
              </a:rPr>
              <a:t>Step  Four!</a:t>
            </a:r>
            <a:endParaRPr lang="en-US" sz="1050" b="1" dirty="0"/>
          </a:p>
        </p:txBody>
      </p:sp>
      <p:sp>
        <p:nvSpPr>
          <p:cNvPr id="7" name="Rectangle 6"/>
          <p:cNvSpPr/>
          <p:nvPr/>
        </p:nvSpPr>
        <p:spPr>
          <a:xfrm>
            <a:off x="7863659" y="341883"/>
            <a:ext cx="3011973" cy="2475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If you've ever wondered how to apply foundation and concealer so it LASTS ALL DAY, we've got you covered. Whether you apply your foundation with a brush, with a sponge, or with your fingers, prefer liquid makeup or powder, this tutorial will teach you how to get a flawless face with minimal effort that lasts for hours. While this step-by-step tutorial is perfect for beginners, it's full of great beauty tips for even the most seasoned makeup artist!: "/>
          <p:cNvPicPr>
            <a:picLocks noChangeAspect="1" noChangeArrowheads="1"/>
          </p:cNvPicPr>
          <p:nvPr/>
        </p:nvPicPr>
        <p:blipFill rotWithShape="1">
          <a:blip r:embed="rId2">
            <a:extLst>
              <a:ext uri="{28A0092B-C50C-407E-A947-70E740481C1C}">
                <a14:useLocalDpi xmlns:a14="http://schemas.microsoft.com/office/drawing/2010/main" val="0"/>
              </a:ext>
            </a:extLst>
          </a:blip>
          <a:srcRect t="65141" r="18430" b="1012"/>
          <a:stretch/>
        </p:blipFill>
        <p:spPr bwMode="auto">
          <a:xfrm>
            <a:off x="5673011" y="2003460"/>
            <a:ext cx="5202621" cy="29513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Mistral logo.jpg"/>
          <p:cNvPicPr>
            <a:picLocks noChangeAspect="1"/>
          </p:cNvPicPr>
          <p:nvPr/>
        </p:nvPicPr>
        <p:blipFill rotWithShape="1">
          <a:blip r:embed="rId3"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4">
                    <a14:imgEffect>
                      <a14:brightnessContrast bright="57000" contrast="16000"/>
                    </a14:imgEffect>
                  </a14:imgLayer>
                </a14:imgProps>
              </a:ext>
            </a:extLst>
          </a:blip>
          <a:srcRect l="3359" t="13697" r="58872" b="28441"/>
          <a:stretch/>
        </p:blipFill>
        <p:spPr>
          <a:xfrm>
            <a:off x="199597" y="5422902"/>
            <a:ext cx="1118446" cy="565649"/>
          </a:xfrm>
          <a:prstGeom prst="rect">
            <a:avLst/>
          </a:prstGeom>
        </p:spPr>
      </p:pic>
    </p:spTree>
    <p:extLst>
      <p:ext uri="{BB962C8B-B14F-4D97-AF65-F5344CB8AC3E}">
        <p14:creationId xmlns:p14="http://schemas.microsoft.com/office/powerpoint/2010/main" val="34976286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E8F8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chemeClr val="bg1"/>
                </a:solidFill>
                <a:effectLst>
                  <a:outerShdw blurRad="38100" dist="38100" dir="2700000" algn="tl">
                    <a:srgbClr val="000000">
                      <a:alpha val="43137"/>
                    </a:srgbClr>
                  </a:outerShdw>
                </a:effectLst>
                <a:latin typeface="Edwardian Script ITC" panose="030303020407070D0804" pitchFamily="66" charset="0"/>
              </a:rPr>
              <a:t>Setting </a:t>
            </a:r>
            <a:r>
              <a:rPr lang="en-US" sz="6000" dirty="0">
                <a:solidFill>
                  <a:schemeClr val="bg1"/>
                </a:solidFill>
                <a:effectLst>
                  <a:outerShdw blurRad="38100" dist="38100" dir="2700000" algn="tl">
                    <a:srgbClr val="000000">
                      <a:alpha val="43137"/>
                    </a:srgbClr>
                  </a:outerShdw>
                </a:effectLst>
                <a:latin typeface="Edwardian Script ITC" panose="030303020407070D0804" pitchFamily="66" charset="0"/>
              </a:rPr>
              <a:t>T</a:t>
            </a:r>
            <a:r>
              <a:rPr lang="en-US" sz="6000" dirty="0" smtClean="0">
                <a:solidFill>
                  <a:schemeClr val="bg1"/>
                </a:solidFill>
                <a:effectLst>
                  <a:outerShdw blurRad="38100" dist="38100" dir="2700000" algn="tl">
                    <a:srgbClr val="000000">
                      <a:alpha val="43137"/>
                    </a:srgbClr>
                  </a:outerShdw>
                </a:effectLst>
                <a:latin typeface="Edwardian Script ITC" panose="030303020407070D0804" pitchFamily="66" charset="0"/>
              </a:rPr>
              <a:t>he Foundation Right!</a:t>
            </a:r>
            <a:endParaRPr lang="en-US" sz="6000" dirty="0">
              <a:solidFill>
                <a:schemeClr val="bg1"/>
              </a:solidFill>
              <a:effectLst>
                <a:outerShdw blurRad="38100" dist="38100" dir="2700000" algn="tl">
                  <a:srgbClr val="000000">
                    <a:alpha val="43137"/>
                  </a:srgbClr>
                </a:outerShdw>
              </a:effectLst>
              <a:latin typeface="Edwardian Script ITC" panose="030303020407070D0804" pitchFamily="66" charset="0"/>
            </a:endParaRPr>
          </a:p>
        </p:txBody>
      </p:sp>
      <p:sp>
        <p:nvSpPr>
          <p:cNvPr id="3" name="Content Placeholder 2"/>
          <p:cNvSpPr>
            <a:spLocks noGrp="1"/>
          </p:cNvSpPr>
          <p:nvPr>
            <p:ph idx="1"/>
          </p:nvPr>
        </p:nvSpPr>
        <p:spPr>
          <a:xfrm>
            <a:off x="754380" y="1703917"/>
            <a:ext cx="4432475" cy="4061249"/>
          </a:xfrm>
        </p:spPr>
        <p:txBody>
          <a:bodyPr>
            <a:normAutofit fontScale="92500"/>
          </a:bodyPr>
          <a:lstStyle/>
          <a:p>
            <a:r>
              <a:rPr lang="en-US" b="1" dirty="0" smtClean="0">
                <a:solidFill>
                  <a:schemeClr val="bg1"/>
                </a:solidFill>
                <a:effectLst>
                  <a:outerShdw blurRad="38100" dist="38100" dir="2700000" algn="tl">
                    <a:srgbClr val="000000">
                      <a:alpha val="43137"/>
                    </a:srgbClr>
                  </a:outerShdw>
                </a:effectLst>
              </a:rPr>
              <a:t>True Look Compact Powder: </a:t>
            </a:r>
            <a:r>
              <a:rPr lang="en-US" dirty="0" smtClean="0">
                <a:solidFill>
                  <a:schemeClr val="bg1"/>
                </a:solidFill>
                <a:effectLst>
                  <a:outerShdw blurRad="38100" dist="38100" dir="2700000" algn="tl">
                    <a:srgbClr val="000000">
                      <a:alpha val="43137"/>
                    </a:srgbClr>
                  </a:outerShdw>
                </a:effectLst>
              </a:rPr>
              <a:t>For </a:t>
            </a:r>
            <a:r>
              <a:rPr lang="en-US" dirty="0">
                <a:solidFill>
                  <a:schemeClr val="bg1"/>
                </a:solidFill>
                <a:effectLst>
                  <a:outerShdw blurRad="38100" dist="38100" dir="2700000" algn="tl">
                    <a:srgbClr val="000000">
                      <a:alpha val="43137"/>
                    </a:srgbClr>
                  </a:outerShdw>
                </a:effectLst>
              </a:rPr>
              <a:t>most occasions, </a:t>
            </a:r>
            <a:r>
              <a:rPr lang="en-US" dirty="0" smtClean="0">
                <a:solidFill>
                  <a:schemeClr val="bg1"/>
                </a:solidFill>
                <a:effectLst>
                  <a:outerShdw blurRad="38100" dist="38100" dir="2700000" algn="tl">
                    <a:srgbClr val="000000">
                      <a:alpha val="43137"/>
                    </a:srgbClr>
                  </a:outerShdw>
                </a:effectLst>
              </a:rPr>
              <a:t>for a </a:t>
            </a:r>
            <a:r>
              <a:rPr lang="en-US" dirty="0">
                <a:solidFill>
                  <a:schemeClr val="bg1"/>
                </a:solidFill>
                <a:effectLst>
                  <a:outerShdw blurRad="38100" dist="38100" dir="2700000" algn="tl">
                    <a:srgbClr val="000000">
                      <a:alpha val="43137"/>
                    </a:srgbClr>
                  </a:outerShdw>
                </a:effectLst>
              </a:rPr>
              <a:t>fresh, natural look </a:t>
            </a:r>
            <a:r>
              <a:rPr lang="en-US" dirty="0" smtClean="0">
                <a:solidFill>
                  <a:schemeClr val="bg1"/>
                </a:solidFill>
                <a:effectLst>
                  <a:outerShdw blurRad="38100" dist="38100" dir="2700000" algn="tl">
                    <a:srgbClr val="000000">
                      <a:alpha val="43137"/>
                    </a:srgbClr>
                  </a:outerShdw>
                </a:effectLst>
              </a:rPr>
              <a:t>use </a:t>
            </a:r>
            <a:r>
              <a:rPr lang="en-US" dirty="0">
                <a:solidFill>
                  <a:schemeClr val="bg1"/>
                </a:solidFill>
                <a:effectLst>
                  <a:outerShdw blurRad="38100" dist="38100" dir="2700000" algn="tl">
                    <a:srgbClr val="000000">
                      <a:alpha val="43137"/>
                    </a:srgbClr>
                  </a:outerShdw>
                </a:effectLst>
              </a:rPr>
              <a:t>just a little powder to set the </a:t>
            </a:r>
            <a:r>
              <a:rPr lang="en-US" dirty="0" smtClean="0">
                <a:solidFill>
                  <a:schemeClr val="bg1"/>
                </a:solidFill>
                <a:effectLst>
                  <a:outerShdw blurRad="38100" dist="38100" dir="2700000" algn="tl">
                    <a:srgbClr val="000000">
                      <a:alpha val="43137"/>
                    </a:srgbClr>
                  </a:outerShdw>
                </a:effectLst>
              </a:rPr>
              <a:t>foundation.</a:t>
            </a:r>
            <a:endParaRPr lang="en-US" dirty="0">
              <a:solidFill>
                <a:schemeClr val="bg1"/>
              </a:solidFill>
              <a:effectLst>
                <a:outerShdw blurRad="38100" dist="38100" dir="2700000" algn="tl">
                  <a:srgbClr val="000000">
                    <a:alpha val="43137"/>
                  </a:srgbClr>
                </a:outerShdw>
              </a:effectLst>
            </a:endParaRPr>
          </a:p>
          <a:p>
            <a:r>
              <a:rPr lang="en-US" b="1" dirty="0">
                <a:solidFill>
                  <a:schemeClr val="bg1"/>
                </a:solidFill>
                <a:effectLst>
                  <a:outerShdw blurRad="38100" dist="38100" dir="2700000" algn="tl">
                    <a:srgbClr val="000000">
                      <a:alpha val="43137"/>
                    </a:srgbClr>
                  </a:outerShdw>
                </a:effectLst>
              </a:rPr>
              <a:t>Application method and where to </a:t>
            </a:r>
            <a:r>
              <a:rPr lang="en-US" b="1" dirty="0" smtClean="0">
                <a:solidFill>
                  <a:schemeClr val="bg1"/>
                </a:solidFill>
                <a:effectLst>
                  <a:outerShdw blurRad="38100" dist="38100" dir="2700000" algn="tl">
                    <a:srgbClr val="000000">
                      <a:alpha val="43137"/>
                    </a:srgbClr>
                  </a:outerShdw>
                </a:effectLst>
              </a:rPr>
              <a:t>apply</a:t>
            </a:r>
            <a:r>
              <a:rPr lang="en-US" b="1" dirty="0">
                <a:solidFill>
                  <a:schemeClr val="bg1"/>
                </a:solidFill>
                <a:effectLst>
                  <a:outerShdw blurRad="38100" dist="38100" dir="2700000" algn="tl">
                    <a:srgbClr val="000000">
                      <a:alpha val="43137"/>
                    </a:srgbClr>
                  </a:outerShdw>
                </a:effectLst>
              </a:rPr>
              <a:t>:</a:t>
            </a:r>
            <a:r>
              <a:rPr lang="en-US" b="1" dirty="0" smtClean="0">
                <a:solidFill>
                  <a:schemeClr val="bg1"/>
                </a:solidFill>
                <a:effectLst>
                  <a:outerShdw blurRad="38100" dist="38100" dir="2700000" algn="tl">
                    <a:srgbClr val="000000">
                      <a:alpha val="43137"/>
                    </a:srgbClr>
                  </a:outerShdw>
                </a:effectLst>
              </a:rPr>
              <a:t> </a:t>
            </a:r>
            <a:r>
              <a:rPr lang="en-US" dirty="0" smtClean="0">
                <a:solidFill>
                  <a:schemeClr val="bg1"/>
                </a:solidFill>
                <a:effectLst>
                  <a:outerShdw blurRad="38100" dist="38100" dir="2700000" algn="tl">
                    <a:srgbClr val="000000">
                      <a:alpha val="43137"/>
                    </a:srgbClr>
                  </a:outerShdw>
                </a:effectLst>
              </a:rPr>
              <a:t>We recommend </a:t>
            </a:r>
            <a:r>
              <a:rPr lang="en-US" dirty="0">
                <a:solidFill>
                  <a:schemeClr val="bg1"/>
                </a:solidFill>
                <a:effectLst>
                  <a:outerShdw blurRad="38100" dist="38100" dir="2700000" algn="tl">
                    <a:srgbClr val="000000">
                      <a:alpha val="43137"/>
                    </a:srgbClr>
                  </a:outerShdw>
                </a:effectLst>
              </a:rPr>
              <a:t>applying powder with a </a:t>
            </a:r>
            <a:r>
              <a:rPr lang="en-US" dirty="0" smtClean="0">
                <a:solidFill>
                  <a:schemeClr val="bg1"/>
                </a:solidFill>
                <a:effectLst>
                  <a:outerShdw blurRad="38100" dist="38100" dir="2700000" algn="tl">
                    <a:srgbClr val="000000">
                      <a:alpha val="43137"/>
                    </a:srgbClr>
                  </a:outerShdw>
                </a:effectLst>
              </a:rPr>
              <a:t>fluffy powder  brush or puff  </a:t>
            </a:r>
            <a:r>
              <a:rPr lang="en-US" dirty="0">
                <a:solidFill>
                  <a:schemeClr val="bg1"/>
                </a:solidFill>
                <a:effectLst>
                  <a:outerShdw blurRad="38100" dist="38100" dir="2700000" algn="tl">
                    <a:srgbClr val="000000">
                      <a:alpha val="43137"/>
                    </a:srgbClr>
                  </a:outerShdw>
                </a:effectLst>
              </a:rPr>
              <a:t>along the t-zone, where the face can get oily. </a:t>
            </a:r>
            <a:endParaRPr lang="en-US" dirty="0" smtClean="0">
              <a:solidFill>
                <a:schemeClr val="bg1"/>
              </a:solidFill>
              <a:effectLst>
                <a:outerShdw blurRad="38100" dist="38100" dir="2700000" algn="tl">
                  <a:srgbClr val="000000">
                    <a:alpha val="43137"/>
                  </a:srgbClr>
                </a:outerShdw>
              </a:effectLst>
            </a:endParaRPr>
          </a:p>
          <a:p>
            <a:r>
              <a:rPr lang="en-US" b="1" dirty="0" smtClean="0">
                <a:solidFill>
                  <a:schemeClr val="bg1"/>
                </a:solidFill>
                <a:effectLst>
                  <a:outerShdw blurRad="38100" dist="38100" dir="2700000" algn="tl">
                    <a:srgbClr val="000000">
                      <a:alpha val="43137"/>
                    </a:srgbClr>
                  </a:outerShdw>
                </a:effectLst>
              </a:rPr>
              <a:t>Less </a:t>
            </a:r>
            <a:r>
              <a:rPr lang="en-US" b="1" dirty="0">
                <a:solidFill>
                  <a:schemeClr val="bg1"/>
                </a:solidFill>
                <a:effectLst>
                  <a:outerShdw blurRad="38100" dist="38100" dir="2700000" algn="tl">
                    <a:srgbClr val="000000">
                      <a:alpha val="43137"/>
                    </a:srgbClr>
                  </a:outerShdw>
                </a:effectLst>
              </a:rPr>
              <a:t>is </a:t>
            </a:r>
            <a:r>
              <a:rPr lang="en-US" b="1" dirty="0" smtClean="0">
                <a:solidFill>
                  <a:schemeClr val="bg1"/>
                </a:solidFill>
                <a:effectLst>
                  <a:outerShdw blurRad="38100" dist="38100" dir="2700000" algn="tl">
                    <a:srgbClr val="000000">
                      <a:alpha val="43137"/>
                    </a:srgbClr>
                  </a:outerShdw>
                </a:effectLst>
              </a:rPr>
              <a:t>more: </a:t>
            </a:r>
            <a:r>
              <a:rPr lang="en-US" dirty="0" smtClean="0">
                <a:solidFill>
                  <a:schemeClr val="bg1"/>
                </a:solidFill>
                <a:effectLst>
                  <a:outerShdw blurRad="38100" dist="38100" dir="2700000" algn="tl">
                    <a:srgbClr val="000000">
                      <a:alpha val="43137"/>
                    </a:srgbClr>
                  </a:outerShdw>
                </a:effectLst>
              </a:rPr>
              <a:t>Use </a:t>
            </a:r>
            <a:r>
              <a:rPr lang="en-US" dirty="0">
                <a:solidFill>
                  <a:schemeClr val="bg1"/>
                </a:solidFill>
                <a:effectLst>
                  <a:outerShdw blurRad="38100" dist="38100" dir="2700000" algn="tl">
                    <a:srgbClr val="000000">
                      <a:alpha val="43137"/>
                    </a:srgbClr>
                  </a:outerShdw>
                </a:effectLst>
              </a:rPr>
              <a:t>a light touch when applying powder. If you use too much, it can look cakey and fake, and make you look old in an instant by accentuating wrinkles</a:t>
            </a:r>
            <a:r>
              <a:rPr lang="en-US" dirty="0" smtClean="0">
                <a:solidFill>
                  <a:schemeClr val="bg1"/>
                </a:solidFill>
                <a:effectLst>
                  <a:outerShdw blurRad="38100" dist="38100" dir="2700000" algn="tl">
                    <a:srgbClr val="000000">
                      <a:alpha val="43137"/>
                    </a:srgbClr>
                  </a:outerShdw>
                </a:effectLst>
              </a:rPr>
              <a:t>.</a:t>
            </a:r>
            <a:endParaRPr lang="en-US" dirty="0">
              <a:solidFill>
                <a:schemeClr val="bg1"/>
              </a:solidFill>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8333" r="17500" b="7354"/>
          <a:stretch/>
        </p:blipFill>
        <p:spPr>
          <a:xfrm>
            <a:off x="5486400" y="1434662"/>
            <a:ext cx="5168315" cy="40369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descr="Mistral logo.jpg"/>
          <p:cNvPicPr>
            <a:picLocks noChangeAspect="1"/>
          </p:cNvPicPr>
          <p:nvPr/>
        </p:nvPicPr>
        <p:blipFill rotWithShape="1">
          <a:blip r:embed="rId4"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5">
                    <a14:imgEffect>
                      <a14:brightnessContrast bright="57000" contrast="16000"/>
                    </a14:imgEffect>
                  </a14:imgLayer>
                </a14:imgProps>
              </a:ext>
            </a:extLst>
          </a:blip>
          <a:srcRect l="3359" t="13697" r="58872" b="28441"/>
          <a:stretch/>
        </p:blipFill>
        <p:spPr>
          <a:xfrm>
            <a:off x="9659197" y="5422902"/>
            <a:ext cx="1118446" cy="565649"/>
          </a:xfrm>
          <a:prstGeom prst="rect">
            <a:avLst/>
          </a:prstGeom>
        </p:spPr>
      </p:pic>
    </p:spTree>
    <p:extLst>
      <p:ext uri="{BB962C8B-B14F-4D97-AF65-F5344CB8AC3E}">
        <p14:creationId xmlns:p14="http://schemas.microsoft.com/office/powerpoint/2010/main" val="13208075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E8F83"/>
        </a:solidFill>
        <a:effectLst/>
      </p:bgPr>
    </p:bg>
    <p:spTree>
      <p:nvGrpSpPr>
        <p:cNvPr id="1" name=""/>
        <p:cNvGrpSpPr/>
        <p:nvPr/>
      </p:nvGrpSpPr>
      <p:grpSpPr>
        <a:xfrm>
          <a:off x="0" y="0"/>
          <a:ext cx="0" cy="0"/>
          <a:chOff x="0" y="0"/>
          <a:chExt cx="0" cy="0"/>
        </a:xfrm>
      </p:grpSpPr>
      <p:pic>
        <p:nvPicPr>
          <p:cNvPr id="4098" name="Picture 2" descr="D:\ARC\Mistral Of Milan\references\Model Pics\Glamour\DIY hollywood vanity mirror 11.jpg"/>
          <p:cNvPicPr>
            <a:picLocks noChangeAspect="1" noChangeArrowheads="1"/>
          </p:cNvPicPr>
          <p:nvPr/>
        </p:nvPicPr>
        <p:blipFill rotWithShape="1">
          <a:blip r:embed="rId2">
            <a:extLst>
              <a:ext uri="{28A0092B-C50C-407E-A947-70E740481C1C}">
                <a14:useLocalDpi xmlns:a14="http://schemas.microsoft.com/office/drawing/2010/main" val="0"/>
              </a:ext>
            </a:extLst>
          </a:blip>
          <a:srcRect b="12526"/>
          <a:stretch/>
        </p:blipFill>
        <p:spPr bwMode="auto">
          <a:xfrm>
            <a:off x="0" y="0"/>
            <a:ext cx="109728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77407" y="2185350"/>
            <a:ext cx="2632842" cy="1237192"/>
          </a:xfrm>
        </p:spPr>
        <p:txBody>
          <a:bodyPr>
            <a:normAutofit/>
          </a:bodyPr>
          <a:lstStyle/>
          <a:p>
            <a:r>
              <a:rPr lang="en-US" sz="6000" dirty="0">
                <a:solidFill>
                  <a:schemeClr val="bg1"/>
                </a:solidFill>
                <a:effectLst>
                  <a:outerShdw blurRad="38100" dist="38100" dir="2700000" algn="tl">
                    <a:srgbClr val="000000">
                      <a:alpha val="43137"/>
                    </a:srgbClr>
                  </a:outerShdw>
                </a:effectLst>
                <a:latin typeface="Edwardian Script ITC" panose="030303020407070D0804" pitchFamily="66" charset="0"/>
              </a:rPr>
              <a:t>Pro Tips</a:t>
            </a:r>
            <a:r>
              <a:rPr lang="en-US" sz="6000" dirty="0" smtClean="0">
                <a:solidFill>
                  <a:schemeClr val="bg1"/>
                </a:solidFill>
                <a:effectLst>
                  <a:outerShdw blurRad="38100" dist="38100" dir="2700000" algn="tl">
                    <a:srgbClr val="000000">
                      <a:alpha val="43137"/>
                    </a:srgbClr>
                  </a:outerShdw>
                </a:effectLst>
                <a:latin typeface="Edwardian Script ITC" panose="030303020407070D0804" pitchFamily="66" charset="0"/>
              </a:rPr>
              <a:t>!</a:t>
            </a:r>
            <a:endParaRPr lang="en-US" sz="6000" dirty="0"/>
          </a:p>
        </p:txBody>
      </p:sp>
      <p:sp>
        <p:nvSpPr>
          <p:cNvPr id="3" name="Content Placeholder 2"/>
          <p:cNvSpPr>
            <a:spLocks noGrp="1"/>
          </p:cNvSpPr>
          <p:nvPr>
            <p:ph idx="1"/>
          </p:nvPr>
        </p:nvSpPr>
        <p:spPr>
          <a:xfrm>
            <a:off x="3720674" y="3200395"/>
            <a:ext cx="4445876" cy="2391345"/>
          </a:xfrm>
        </p:spPr>
        <p:txBody>
          <a:bodyPr>
            <a:noAutofit/>
          </a:bodyPr>
          <a:lstStyle/>
          <a:p>
            <a:pPr marL="49213" lvl="1" indent="0">
              <a:lnSpc>
                <a:spcPct val="150000"/>
              </a:lnSpc>
              <a:buNone/>
            </a:pPr>
            <a:r>
              <a:rPr lang="en-US" sz="2000" b="1" dirty="0" smtClean="0">
                <a:solidFill>
                  <a:schemeClr val="bg1"/>
                </a:solidFill>
                <a:effectLst>
                  <a:outerShdw blurRad="38100" dist="38100" dir="2700000" algn="tl">
                    <a:srgbClr val="000000">
                      <a:alpha val="43137"/>
                    </a:srgbClr>
                  </a:outerShdw>
                </a:effectLst>
              </a:rPr>
              <a:t>If you </a:t>
            </a:r>
            <a:r>
              <a:rPr lang="en-US" sz="2000" b="1" dirty="0">
                <a:solidFill>
                  <a:schemeClr val="bg1"/>
                </a:solidFill>
                <a:effectLst>
                  <a:outerShdw blurRad="38100" dist="38100" dir="2700000" algn="tl">
                    <a:srgbClr val="000000">
                      <a:alpha val="43137"/>
                    </a:srgbClr>
                  </a:outerShdw>
                </a:effectLst>
              </a:rPr>
              <a:t>know you’re going to be photographed – at a wedding or any occasion with bright lights – powder is not optional, unless your skin is very </a:t>
            </a:r>
            <a:r>
              <a:rPr lang="en-US" sz="2000" b="1" dirty="0" err="1">
                <a:solidFill>
                  <a:schemeClr val="bg1"/>
                </a:solidFill>
                <a:effectLst>
                  <a:outerShdw blurRad="38100" dist="38100" dir="2700000" algn="tl">
                    <a:srgbClr val="000000">
                      <a:alpha val="43137"/>
                    </a:srgbClr>
                  </a:outerShdw>
                </a:effectLst>
              </a:rPr>
              <a:t>very</a:t>
            </a:r>
            <a:r>
              <a:rPr lang="en-US" sz="2000" b="1" dirty="0">
                <a:solidFill>
                  <a:schemeClr val="bg1"/>
                </a:solidFill>
                <a:effectLst>
                  <a:outerShdw blurRad="38100" dist="38100" dir="2700000" algn="tl">
                    <a:srgbClr val="000000">
                      <a:alpha val="43137"/>
                    </a:srgbClr>
                  </a:outerShdw>
                </a:effectLst>
              </a:rPr>
              <a:t> dry . Any bit of shininess is highlighted very aptly in photos. </a:t>
            </a:r>
          </a:p>
        </p:txBody>
      </p:sp>
    </p:spTree>
    <p:extLst>
      <p:ext uri="{BB962C8B-B14F-4D97-AF65-F5344CB8AC3E}">
        <p14:creationId xmlns:p14="http://schemas.microsoft.com/office/powerpoint/2010/main" val="24480332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10972800" cy="6400800"/>
          </a:xfrm>
          <a:prstGeom prst="rect">
            <a:avLst/>
          </a:prstGeom>
          <a:gradFill flip="none" rotWithShape="1">
            <a:gsLst>
              <a:gs pos="0">
                <a:schemeClr val="accent2">
                  <a:lumMod val="40000"/>
                  <a:lumOff val="60000"/>
                </a:schemeClr>
              </a:gs>
              <a:gs pos="36000">
                <a:schemeClr val="bg1">
                  <a:shade val="67500"/>
                  <a:satMod val="115000"/>
                </a:schemeClr>
              </a:gs>
              <a:gs pos="60000">
                <a:schemeClr val="bg1">
                  <a:shade val="100000"/>
                  <a:satMod val="115000"/>
                  <a:alpha val="98000"/>
                </a:schemeClr>
              </a:gs>
            </a:gsLst>
            <a:lin ang="81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pic>
        <p:nvPicPr>
          <p:cNvPr id="13" name="Picture 12" descr="Mistral logo.jpg"/>
          <p:cNvPicPr>
            <a:picLocks noChangeAspect="1"/>
          </p:cNvPicPr>
          <p:nvPr/>
        </p:nvPicPr>
        <p:blipFill rotWithShape="1">
          <a:blip r:embed="rId2"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3">
                    <a14:imgEffect>
                      <a14:brightnessContrast bright="57000" contrast="16000"/>
                    </a14:imgEffect>
                  </a14:imgLayer>
                </a14:imgProps>
              </a:ext>
            </a:extLst>
          </a:blip>
          <a:srcRect l="3359" t="13697" r="58872" b="28441"/>
          <a:stretch/>
        </p:blipFill>
        <p:spPr>
          <a:xfrm>
            <a:off x="9659197" y="5422902"/>
            <a:ext cx="1118446" cy="565649"/>
          </a:xfrm>
          <a:prstGeom prst="rect">
            <a:avLst/>
          </a:prstGeom>
        </p:spPr>
      </p:pic>
      <p:pic>
        <p:nvPicPr>
          <p:cNvPr id="14" name="Picture 1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r="3550"/>
          <a:stretch/>
        </p:blipFill>
        <p:spPr>
          <a:xfrm>
            <a:off x="3531481" y="411060"/>
            <a:ext cx="5454869" cy="5373496"/>
          </a:xfrm>
          <a:prstGeom prst="rect">
            <a:avLst/>
          </a:prstGeom>
          <a:solidFill>
            <a:srgbClr val="FFFFFF">
              <a:shade val="85000"/>
            </a:srgbClr>
          </a:solidFill>
          <a:ln w="190500" cap="sq">
            <a:solidFill>
              <a:srgbClr val="FFFFFF"/>
            </a:solidFill>
            <a:miter lim="800000"/>
          </a:ln>
          <a:effectLst>
            <a:outerShdw blurRad="50800" dist="38100" dir="8100000" algn="tr" rotWithShape="0">
              <a:prstClr val="black">
                <a:alpha val="40000"/>
              </a:prstClr>
            </a:outerShdw>
          </a:effectLst>
          <a:scene3d>
            <a:camera prst="orthographicFront">
              <a:rot lat="0" lon="0" rev="360000"/>
            </a:camera>
            <a:lightRig rig="twoPt" dir="t">
              <a:rot lat="0" lon="0" rev="7200000"/>
            </a:lightRig>
          </a:scene3d>
          <a:sp3d contourW="12700">
            <a:bevelT w="25400" h="19050"/>
            <a:contourClr>
              <a:srgbClr val="969696"/>
            </a:contourClr>
          </a:sp3d>
        </p:spPr>
      </p:pic>
      <p:graphicFrame>
        <p:nvGraphicFramePr>
          <p:cNvPr id="15" name="Content Placeholder 4"/>
          <p:cNvGraphicFramePr>
            <a:graphicFrameLocks/>
          </p:cNvGraphicFramePr>
          <p:nvPr>
            <p:extLst>
              <p:ext uri="{D42A27DB-BD31-4B8C-83A1-F6EECF244321}">
                <p14:modId xmlns:p14="http://schemas.microsoft.com/office/powerpoint/2010/main" val="3330508597"/>
              </p:ext>
            </p:extLst>
          </p:nvPr>
        </p:nvGraphicFramePr>
        <p:xfrm>
          <a:off x="141890" y="3575681"/>
          <a:ext cx="2864567" cy="839659"/>
        </p:xfrm>
        <a:graphic>
          <a:graphicData uri="http://schemas.openxmlformats.org/drawingml/2006/table">
            <a:tbl>
              <a:tblPr firstRow="1" bandRow="1">
                <a:tableStyleId>{00A15C55-8517-42AA-B614-E9B94910E393}</a:tableStyleId>
              </a:tblPr>
              <a:tblGrid>
                <a:gridCol w="985280">
                  <a:extLst>
                    <a:ext uri="{9D8B030D-6E8A-4147-A177-3AD203B41FA5}">
                      <a16:colId xmlns:a16="http://schemas.microsoft.com/office/drawing/2014/main" xmlns="" val="20001"/>
                    </a:ext>
                  </a:extLst>
                </a:gridCol>
                <a:gridCol w="1009021">
                  <a:extLst>
                    <a:ext uri="{9D8B030D-6E8A-4147-A177-3AD203B41FA5}">
                      <a16:colId xmlns:a16="http://schemas.microsoft.com/office/drawing/2014/main" xmlns="" val="20002"/>
                    </a:ext>
                  </a:extLst>
                </a:gridCol>
                <a:gridCol w="870266">
                  <a:extLst>
                    <a:ext uri="{9D8B030D-6E8A-4147-A177-3AD203B41FA5}">
                      <a16:colId xmlns:a16="http://schemas.microsoft.com/office/drawing/2014/main" xmlns="" val="20003"/>
                    </a:ext>
                  </a:extLst>
                </a:gridCol>
              </a:tblGrid>
              <a:tr h="0">
                <a:tc>
                  <a:txBody>
                    <a:bodyPr/>
                    <a:lstStyle/>
                    <a:p>
                      <a:pPr algn="ctr"/>
                      <a:r>
                        <a:rPr lang="en-US" sz="1800" dirty="0"/>
                        <a:t>MRP</a:t>
                      </a:r>
                      <a:endParaRPr lang="en-US" sz="1800" dirty="0">
                        <a:latin typeface="+mj-lt"/>
                      </a:endParaRPr>
                    </a:p>
                  </a:txBody>
                  <a:tcPr anchor="ctr"/>
                </a:tc>
                <a:tc>
                  <a:txBody>
                    <a:bodyPr/>
                    <a:lstStyle/>
                    <a:p>
                      <a:pPr algn="ctr"/>
                      <a:r>
                        <a:rPr lang="en-US" sz="1800" dirty="0"/>
                        <a:t>DP</a:t>
                      </a:r>
                      <a:endParaRPr lang="en-US" sz="1800" dirty="0">
                        <a:latin typeface="+mj-lt"/>
                      </a:endParaRPr>
                    </a:p>
                  </a:txBody>
                  <a:tcPr anchor="ctr"/>
                </a:tc>
                <a:tc>
                  <a:txBody>
                    <a:bodyPr/>
                    <a:lstStyle/>
                    <a:p>
                      <a:pPr algn="ctr"/>
                      <a:r>
                        <a:rPr lang="en-US" sz="1800" dirty="0"/>
                        <a:t>BV</a:t>
                      </a:r>
                      <a:endParaRPr lang="en-US" sz="1800" dirty="0">
                        <a:latin typeface="+mj-lt"/>
                      </a:endParaRPr>
                    </a:p>
                  </a:txBody>
                  <a:tcPr anchor="ctr"/>
                </a:tc>
                <a:extLst>
                  <a:ext uri="{0D108BD9-81ED-4DB2-BD59-A6C34878D82A}">
                    <a16:rowId xmlns:a16="http://schemas.microsoft.com/office/drawing/2014/main" xmlns="" val="10000"/>
                  </a:ext>
                </a:extLst>
              </a:tr>
              <a:tr h="473899">
                <a:tc>
                  <a:txBody>
                    <a:bodyPr/>
                    <a:lstStyle/>
                    <a:p>
                      <a:pPr marL="0" marR="0" algn="ctr">
                        <a:spcBef>
                          <a:spcPts val="0"/>
                        </a:spcBef>
                        <a:spcAft>
                          <a:spcPts val="0"/>
                        </a:spcAft>
                      </a:pPr>
                      <a:r>
                        <a:rPr lang="en-US" sz="1800" dirty="0">
                          <a:effectLst/>
                        </a:rPr>
                        <a:t> 450</a:t>
                      </a:r>
                      <a:endParaRPr lang="en-US" sz="1800" dirty="0">
                        <a:effectLst/>
                        <a:latin typeface="+mj-lt"/>
                        <a:ea typeface="Calibri"/>
                        <a:cs typeface="Times New Roman"/>
                      </a:endParaRPr>
                    </a:p>
                  </a:txBody>
                  <a:tcPr marL="68580" marR="68580" marT="0" marB="0" anchor="ctr"/>
                </a:tc>
                <a:tc>
                  <a:txBody>
                    <a:bodyPr/>
                    <a:lstStyle/>
                    <a:p>
                      <a:pPr marL="0" marR="0" algn="ctr">
                        <a:spcBef>
                          <a:spcPts val="0"/>
                        </a:spcBef>
                        <a:spcAft>
                          <a:spcPts val="0"/>
                        </a:spcAft>
                      </a:pPr>
                      <a:r>
                        <a:rPr lang="en-US" sz="1800" dirty="0">
                          <a:effectLst/>
                        </a:rPr>
                        <a:t>385</a:t>
                      </a:r>
                      <a:endParaRPr lang="en-US" sz="1800" dirty="0">
                        <a:effectLst/>
                        <a:latin typeface="+mj-lt"/>
                        <a:ea typeface="Calibri"/>
                        <a:cs typeface="Times New Roman"/>
                      </a:endParaRPr>
                    </a:p>
                  </a:txBody>
                  <a:tcPr marL="68580" marR="68580" marT="0" marB="0" anchor="ctr"/>
                </a:tc>
                <a:tc>
                  <a:txBody>
                    <a:bodyPr/>
                    <a:lstStyle/>
                    <a:p>
                      <a:pPr marL="0" marR="0" algn="ctr">
                        <a:spcBef>
                          <a:spcPts val="0"/>
                        </a:spcBef>
                        <a:spcAft>
                          <a:spcPts val="0"/>
                        </a:spcAft>
                      </a:pPr>
                      <a:r>
                        <a:rPr lang="en-US" sz="1800" dirty="0">
                          <a:effectLst/>
                        </a:rPr>
                        <a:t>231</a:t>
                      </a:r>
                      <a:endParaRPr lang="en-US" sz="1800" dirty="0">
                        <a:effectLst/>
                        <a:latin typeface="+mj-lt"/>
                        <a:ea typeface="Calibri"/>
                        <a:cs typeface="Times New Roman"/>
                      </a:endParaRPr>
                    </a:p>
                  </a:txBody>
                  <a:tcPr marL="68580" marR="68580" marT="0" marB="0" anchor="ctr"/>
                </a:tc>
                <a:extLst>
                  <a:ext uri="{0D108BD9-81ED-4DB2-BD59-A6C34878D82A}">
                    <a16:rowId xmlns:a16="http://schemas.microsoft.com/office/drawing/2014/main" xmlns="" val="10001"/>
                  </a:ext>
                </a:extLst>
              </a:tr>
            </a:tbl>
          </a:graphicData>
        </a:graphic>
      </p:graphicFrame>
      <p:sp>
        <p:nvSpPr>
          <p:cNvPr id="16" name="Rectangle 15"/>
          <p:cNvSpPr/>
          <p:nvPr/>
        </p:nvSpPr>
        <p:spPr>
          <a:xfrm>
            <a:off x="3697375" y="1413940"/>
            <a:ext cx="1055737" cy="369332"/>
          </a:xfrm>
          <a:prstGeom prst="rect">
            <a:avLst/>
          </a:prstGeom>
          <a:solidFill>
            <a:schemeClr val="bg1"/>
          </a:solidFill>
          <a:ln>
            <a:solidFill>
              <a:srgbClr val="FFC000"/>
            </a:solidFill>
          </a:ln>
        </p:spPr>
        <p:txBody>
          <a:bodyPr wrap="none">
            <a:spAutoFit/>
          </a:bodyPr>
          <a:lstStyle/>
          <a:p>
            <a:pPr algn="ctr" fontAlgn="ctr"/>
            <a:r>
              <a:rPr lang="en-US" dirty="0"/>
              <a:t>Ivory 001</a:t>
            </a:r>
            <a:endParaRPr lang="en-US" dirty="0">
              <a:solidFill>
                <a:srgbClr val="000000"/>
              </a:solidFill>
            </a:endParaRPr>
          </a:p>
        </p:txBody>
      </p:sp>
      <p:sp>
        <p:nvSpPr>
          <p:cNvPr id="17" name="Rectangle 16"/>
          <p:cNvSpPr/>
          <p:nvPr/>
        </p:nvSpPr>
        <p:spPr>
          <a:xfrm>
            <a:off x="4188699" y="3113574"/>
            <a:ext cx="1054455" cy="369332"/>
          </a:xfrm>
          <a:prstGeom prst="rect">
            <a:avLst/>
          </a:prstGeom>
          <a:solidFill>
            <a:schemeClr val="bg1"/>
          </a:solidFill>
          <a:ln>
            <a:solidFill>
              <a:srgbClr val="FFC000"/>
            </a:solidFill>
          </a:ln>
        </p:spPr>
        <p:txBody>
          <a:bodyPr wrap="none">
            <a:spAutoFit/>
          </a:bodyPr>
          <a:lstStyle/>
          <a:p>
            <a:pPr algn="ctr" fontAlgn="ctr"/>
            <a:r>
              <a:rPr lang="en-US" dirty="0"/>
              <a:t>Petal 002</a:t>
            </a:r>
            <a:endParaRPr lang="en-US" dirty="0">
              <a:solidFill>
                <a:srgbClr val="000000"/>
              </a:solidFill>
            </a:endParaRPr>
          </a:p>
        </p:txBody>
      </p:sp>
      <p:sp>
        <p:nvSpPr>
          <p:cNvPr id="18" name="Rectangle 17"/>
          <p:cNvSpPr/>
          <p:nvPr/>
        </p:nvSpPr>
        <p:spPr>
          <a:xfrm>
            <a:off x="4194469" y="3995511"/>
            <a:ext cx="1048685" cy="369332"/>
          </a:xfrm>
          <a:prstGeom prst="rect">
            <a:avLst/>
          </a:prstGeom>
          <a:solidFill>
            <a:schemeClr val="bg1"/>
          </a:solidFill>
          <a:ln>
            <a:solidFill>
              <a:srgbClr val="FFC000"/>
            </a:solidFill>
          </a:ln>
        </p:spPr>
        <p:txBody>
          <a:bodyPr wrap="none">
            <a:spAutoFit/>
          </a:bodyPr>
          <a:lstStyle/>
          <a:p>
            <a:pPr algn="ctr" fontAlgn="ctr"/>
            <a:r>
              <a:rPr lang="en-US" dirty="0"/>
              <a:t>Sand 003</a:t>
            </a:r>
            <a:endParaRPr lang="en-US" dirty="0">
              <a:solidFill>
                <a:srgbClr val="000000"/>
              </a:solidFill>
            </a:endParaRPr>
          </a:p>
        </p:txBody>
      </p:sp>
      <p:sp>
        <p:nvSpPr>
          <p:cNvPr id="19" name="Rectangle 18"/>
          <p:cNvSpPr/>
          <p:nvPr/>
        </p:nvSpPr>
        <p:spPr>
          <a:xfrm>
            <a:off x="5647209" y="4549509"/>
            <a:ext cx="1223412" cy="369332"/>
          </a:xfrm>
          <a:prstGeom prst="rect">
            <a:avLst/>
          </a:prstGeom>
          <a:solidFill>
            <a:schemeClr val="bg1"/>
          </a:solidFill>
          <a:ln>
            <a:solidFill>
              <a:srgbClr val="FFC000"/>
            </a:solidFill>
          </a:ln>
        </p:spPr>
        <p:txBody>
          <a:bodyPr wrap="none">
            <a:spAutoFit/>
          </a:bodyPr>
          <a:lstStyle/>
          <a:p>
            <a:pPr algn="ctr" fontAlgn="ctr"/>
            <a:r>
              <a:rPr lang="en-US" dirty="0"/>
              <a:t>Amber 004</a:t>
            </a:r>
            <a:endParaRPr lang="en-US" dirty="0">
              <a:solidFill>
                <a:srgbClr val="000000"/>
              </a:solidFill>
            </a:endParaRPr>
          </a:p>
        </p:txBody>
      </p:sp>
    </p:spTree>
    <p:extLst>
      <p:ext uri="{BB962C8B-B14F-4D97-AF65-F5344CB8AC3E}">
        <p14:creationId xmlns:p14="http://schemas.microsoft.com/office/powerpoint/2010/main" val="98841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3000"/>
                            </p:stCondLst>
                            <p:childTnLst>
                              <p:par>
                                <p:cTn id="26" presetID="53" presetClass="entr" presetSubtype="16"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par>
                          <p:cTn id="31" fill="hold">
                            <p:stCondLst>
                              <p:cond delay="3500"/>
                            </p:stCondLst>
                            <p:childTnLst>
                              <p:par>
                                <p:cTn id="32" presetID="53" presetClass="entr" presetSubtype="16"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rchana.ram\Desktop\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86" y="0"/>
            <a:ext cx="8508548" cy="6400800"/>
          </a:xfrm>
          <a:prstGeom prst="rect">
            <a:avLst/>
          </a:prstGeom>
          <a:noFill/>
          <a:extLst>
            <a:ext uri="{909E8E84-426E-40DD-AFC4-6F175D3DCCD1}">
              <a14:hiddenFill xmlns:a14="http://schemas.microsoft.com/office/drawing/2010/main">
                <a:solidFill>
                  <a:srgbClr val="FFFFFF"/>
                </a:solidFill>
              </a14:hiddenFill>
            </a:ext>
          </a:extLst>
        </p:spPr>
      </p:pic>
      <p:sp>
        <p:nvSpPr>
          <p:cNvPr id="8" name="Isosceles Triangle 7">
            <a:hlinkClick r:id="rId3" action="ppaction://hlinkfile"/>
          </p:cNvPr>
          <p:cNvSpPr/>
          <p:nvPr/>
        </p:nvSpPr>
        <p:spPr>
          <a:xfrm rot="5400000">
            <a:off x="7166794" y="2514600"/>
            <a:ext cx="1905000" cy="1828800"/>
          </a:xfrm>
          <a:prstGeom prst="triangle">
            <a:avLst/>
          </a:prstGeom>
          <a:solidFill>
            <a:srgbClr val="F3ADA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4918841" y="4473577"/>
            <a:ext cx="5943653" cy="860425"/>
          </a:xfrm>
          <a:prstGeom prst="rect">
            <a:avLst/>
          </a:prstGeom>
          <a:solidFill>
            <a:srgbClr val="F3ADA3"/>
          </a:solidFill>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4800" dirty="0" smtClean="0">
                <a:solidFill>
                  <a:schemeClr val="bg1"/>
                </a:solidFill>
                <a:effectLst>
                  <a:outerShdw blurRad="38100" dist="38100" dir="2700000" algn="tl">
                    <a:srgbClr val="000000">
                      <a:alpha val="43137"/>
                    </a:srgbClr>
                  </a:outerShdw>
                </a:effectLst>
                <a:latin typeface="Edwardian Script ITC" panose="030303020407070D0804" pitchFamily="66" charset="0"/>
              </a:rPr>
              <a:t>Perfect Foundation Application</a:t>
            </a:r>
            <a:endParaRPr lang="en-US" sz="4800" dirty="0">
              <a:solidFill>
                <a:schemeClr val="bg1"/>
              </a:solidFill>
              <a:effectLst>
                <a:outerShdw blurRad="38100" dist="38100" dir="2700000" algn="tl">
                  <a:srgbClr val="000000">
                    <a:alpha val="43137"/>
                  </a:srgbClr>
                </a:outerShdw>
              </a:effectLst>
              <a:latin typeface="Edwardian Script ITC" panose="030303020407070D0804" pitchFamily="66" charset="0"/>
            </a:endParaRPr>
          </a:p>
        </p:txBody>
      </p:sp>
      <p:pic>
        <p:nvPicPr>
          <p:cNvPr id="7" name="Picture 6" descr="Mistral logo.jpg"/>
          <p:cNvPicPr>
            <a:picLocks noChangeAspect="1"/>
          </p:cNvPicPr>
          <p:nvPr/>
        </p:nvPicPr>
        <p:blipFill rotWithShape="1">
          <a:blip r:embed="rId4"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5">
                    <a14:imgEffect>
                      <a14:brightnessContrast bright="57000" contrast="16000"/>
                    </a14:imgEffect>
                  </a14:imgLayer>
                </a14:imgProps>
              </a:ext>
            </a:extLst>
          </a:blip>
          <a:srcRect l="3359" t="13697" r="58872" b="28441"/>
          <a:stretch/>
        </p:blipFill>
        <p:spPr>
          <a:xfrm>
            <a:off x="9659197" y="5422902"/>
            <a:ext cx="1118446" cy="565649"/>
          </a:xfrm>
          <a:prstGeom prst="rect">
            <a:avLst/>
          </a:prstGeom>
        </p:spPr>
      </p:pic>
    </p:spTree>
    <p:extLst>
      <p:ext uri="{BB962C8B-B14F-4D97-AF65-F5344CB8AC3E}">
        <p14:creationId xmlns:p14="http://schemas.microsoft.com/office/powerpoint/2010/main" val="38484942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52" r="11468" b="10407"/>
          <a:stretch/>
        </p:blipFill>
        <p:spPr bwMode="auto">
          <a:xfrm>
            <a:off x="0" y="1"/>
            <a:ext cx="10972800" cy="6413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Isosceles Triangle 2">
            <a:hlinkClick r:id="rId3" action="ppaction://hlinkfile"/>
          </p:cNvPr>
          <p:cNvSpPr/>
          <p:nvPr/>
        </p:nvSpPr>
        <p:spPr>
          <a:xfrm rot="5400000">
            <a:off x="2295100" y="2514600"/>
            <a:ext cx="1905000" cy="1828800"/>
          </a:xfrm>
          <a:prstGeom prst="triangle">
            <a:avLst/>
          </a:prstGeom>
          <a:solidFill>
            <a:srgbClr val="F3ADA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47148" y="4473577"/>
            <a:ext cx="5439252" cy="860425"/>
          </a:xfrm>
          <a:prstGeom prst="rect">
            <a:avLst/>
          </a:prstGeom>
          <a:solidFill>
            <a:srgbClr val="F3ADA3"/>
          </a:solidFill>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4800" dirty="0" smtClean="0">
                <a:solidFill>
                  <a:schemeClr val="bg1"/>
                </a:solidFill>
                <a:effectLst>
                  <a:outerShdw blurRad="38100" dist="38100" dir="2700000" algn="tl">
                    <a:srgbClr val="000000">
                      <a:alpha val="43137"/>
                    </a:srgbClr>
                  </a:outerShdw>
                </a:effectLst>
                <a:latin typeface="Edwardian Script ITC" panose="030303020407070D0804" pitchFamily="66" charset="0"/>
              </a:rPr>
              <a:t>All About Base Makeup</a:t>
            </a:r>
            <a:endParaRPr lang="en-US" sz="4800" dirty="0">
              <a:solidFill>
                <a:schemeClr val="bg1"/>
              </a:solidFill>
              <a:effectLst>
                <a:outerShdw blurRad="38100" dist="38100" dir="2700000" algn="tl">
                  <a:srgbClr val="000000">
                    <a:alpha val="43137"/>
                  </a:srgbClr>
                </a:outerShdw>
              </a:effectLst>
              <a:latin typeface="Edwardian Script ITC" panose="030303020407070D0804" pitchFamily="66" charset="0"/>
            </a:endParaRPr>
          </a:p>
        </p:txBody>
      </p:sp>
      <p:pic>
        <p:nvPicPr>
          <p:cNvPr id="5" name="Picture 4" descr="Mistral logo.jpg"/>
          <p:cNvPicPr>
            <a:picLocks noChangeAspect="1"/>
          </p:cNvPicPr>
          <p:nvPr/>
        </p:nvPicPr>
        <p:blipFill rotWithShape="1">
          <a:blip r:embed="rId4"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5">
                    <a14:imgEffect>
                      <a14:brightnessContrast bright="57000" contrast="16000"/>
                    </a14:imgEffect>
                  </a14:imgLayer>
                </a14:imgProps>
              </a:ext>
            </a:extLst>
          </a:blip>
          <a:srcRect l="3359" t="13697" r="58872" b="28441"/>
          <a:stretch/>
        </p:blipFill>
        <p:spPr>
          <a:xfrm>
            <a:off x="9659197" y="5422902"/>
            <a:ext cx="1118446" cy="565649"/>
          </a:xfrm>
          <a:prstGeom prst="rect">
            <a:avLst/>
          </a:prstGeom>
        </p:spPr>
      </p:pic>
    </p:spTree>
    <p:extLst>
      <p:ext uri="{BB962C8B-B14F-4D97-AF65-F5344CB8AC3E}">
        <p14:creationId xmlns:p14="http://schemas.microsoft.com/office/powerpoint/2010/main" val="2557786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996" r="3670" b="10344"/>
          <a:stretch/>
        </p:blipFill>
        <p:spPr bwMode="auto">
          <a:xfrm>
            <a:off x="0" y="-1"/>
            <a:ext cx="10972800" cy="6558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Isosceles Triangle 2">
            <a:hlinkClick r:id="rId3" action="ppaction://hlinkfile"/>
          </p:cNvPr>
          <p:cNvSpPr/>
          <p:nvPr/>
        </p:nvSpPr>
        <p:spPr>
          <a:xfrm rot="5400000">
            <a:off x="2295100" y="2514600"/>
            <a:ext cx="1905000" cy="1828800"/>
          </a:xfrm>
          <a:prstGeom prst="triangle">
            <a:avLst/>
          </a:prstGeom>
          <a:solidFill>
            <a:srgbClr val="F3ADA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945810" y="4473577"/>
            <a:ext cx="4114853" cy="860425"/>
          </a:xfrm>
          <a:prstGeom prst="rect">
            <a:avLst/>
          </a:prstGeom>
          <a:solidFill>
            <a:srgbClr val="F3ADA3"/>
          </a:solidFill>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4800" dirty="0" smtClean="0">
                <a:solidFill>
                  <a:schemeClr val="bg1"/>
                </a:solidFill>
                <a:effectLst>
                  <a:outerShdw blurRad="38100" dist="38100" dir="2700000" algn="tl">
                    <a:srgbClr val="000000">
                      <a:alpha val="43137"/>
                    </a:srgbClr>
                  </a:outerShdw>
                </a:effectLst>
                <a:latin typeface="Edwardian Script ITC" panose="030303020407070D0804" pitchFamily="66" charset="0"/>
              </a:rPr>
              <a:t>Day Time Makeup</a:t>
            </a:r>
            <a:endParaRPr lang="en-US" sz="4800" dirty="0">
              <a:solidFill>
                <a:schemeClr val="bg1"/>
              </a:solidFill>
              <a:effectLst>
                <a:outerShdw blurRad="38100" dist="38100" dir="2700000" algn="tl">
                  <a:srgbClr val="000000">
                    <a:alpha val="43137"/>
                  </a:srgbClr>
                </a:outerShdw>
              </a:effectLst>
              <a:latin typeface="Edwardian Script ITC" panose="030303020407070D0804" pitchFamily="66" charset="0"/>
            </a:endParaRPr>
          </a:p>
        </p:txBody>
      </p:sp>
      <p:pic>
        <p:nvPicPr>
          <p:cNvPr id="6" name="Picture 5" descr="Mistral logo.jpg"/>
          <p:cNvPicPr>
            <a:picLocks noChangeAspect="1"/>
          </p:cNvPicPr>
          <p:nvPr/>
        </p:nvPicPr>
        <p:blipFill rotWithShape="1">
          <a:blip r:embed="rId4"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5">
                    <a14:imgEffect>
                      <a14:brightnessContrast bright="57000" contrast="16000"/>
                    </a14:imgEffect>
                  </a14:imgLayer>
                </a14:imgProps>
              </a:ext>
            </a:extLst>
          </a:blip>
          <a:srcRect l="3359" t="13697" r="58872" b="28441"/>
          <a:stretch/>
        </p:blipFill>
        <p:spPr>
          <a:xfrm>
            <a:off x="9659197" y="5422902"/>
            <a:ext cx="1118446" cy="565649"/>
          </a:xfrm>
          <a:prstGeom prst="rect">
            <a:avLst/>
          </a:prstGeom>
        </p:spPr>
      </p:pic>
    </p:spTree>
    <p:extLst>
      <p:ext uri="{BB962C8B-B14F-4D97-AF65-F5344CB8AC3E}">
        <p14:creationId xmlns:p14="http://schemas.microsoft.com/office/powerpoint/2010/main" val="905611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rchana.ram\Desktop\ARC\Mistral Of Milan - Products\references\Ref photo\Glamour\fashion-photography.jpg"/>
          <p:cNvPicPr>
            <a:picLocks noChangeAspect="1" noChangeArrowheads="1"/>
          </p:cNvPicPr>
          <p:nvPr/>
        </p:nvPicPr>
        <p:blipFill rotWithShape="1">
          <a:blip r:embed="rId2">
            <a:extLst>
              <a:ext uri="{28A0092B-C50C-407E-A947-70E740481C1C}">
                <a14:useLocalDpi xmlns:a14="http://schemas.microsoft.com/office/drawing/2010/main" val="0"/>
              </a:ext>
            </a:extLst>
          </a:blip>
          <a:srcRect r="12442"/>
          <a:stretch/>
        </p:blipFill>
        <p:spPr bwMode="auto">
          <a:xfrm>
            <a:off x="1828800" y="0"/>
            <a:ext cx="9144000" cy="6400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rchana.ram\Desktop\ARC\Mistral Of Milan - Products\references\Ref photo\Glamour\fashion-photography.jpg"/>
          <p:cNvPicPr>
            <a:picLocks noChangeAspect="1" noChangeArrowheads="1"/>
          </p:cNvPicPr>
          <p:nvPr/>
        </p:nvPicPr>
        <p:blipFill rotWithShape="1">
          <a:blip r:embed="rId2">
            <a:extLst>
              <a:ext uri="{28A0092B-C50C-407E-A947-70E740481C1C}">
                <a14:useLocalDpi xmlns:a14="http://schemas.microsoft.com/office/drawing/2010/main" val="0"/>
              </a:ext>
            </a:extLst>
          </a:blip>
          <a:srcRect r="96477"/>
          <a:stretch/>
        </p:blipFill>
        <p:spPr bwMode="auto">
          <a:xfrm>
            <a:off x="0" y="-7865"/>
            <a:ext cx="2207172" cy="6400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9875" y="3171440"/>
            <a:ext cx="5262509" cy="1323439"/>
          </a:xfrm>
          <a:prstGeom prst="rect">
            <a:avLst/>
          </a:prstGeom>
        </p:spPr>
        <p:txBody>
          <a:bodyPr wrap="square">
            <a:spAutoFit/>
          </a:bodyPr>
          <a:lstStyle/>
          <a:p>
            <a:r>
              <a:rPr lang="en-US" sz="8000" dirty="0" smtClean="0">
                <a:solidFill>
                  <a:schemeClr val="bg1">
                    <a:lumMod val="95000"/>
                  </a:schemeClr>
                </a:solidFill>
                <a:effectLst>
                  <a:outerShdw blurRad="38100" dist="38100" dir="2700000" algn="tl">
                    <a:srgbClr val="000000">
                      <a:alpha val="43137"/>
                    </a:srgbClr>
                  </a:outerShdw>
                </a:effectLst>
                <a:latin typeface="Edwardian Script ITC" panose="030303020407070D0804" pitchFamily="66" charset="0"/>
              </a:rPr>
              <a:t>Thank you.</a:t>
            </a:r>
            <a:endParaRPr lang="en-US" sz="8000" dirty="0">
              <a:solidFill>
                <a:schemeClr val="bg1">
                  <a:lumMod val="95000"/>
                </a:schemeClr>
              </a:solidFill>
              <a:effectLst>
                <a:outerShdw blurRad="38100" dist="38100" dir="2700000" algn="tl">
                  <a:srgbClr val="000000">
                    <a:alpha val="43137"/>
                  </a:srgbClr>
                </a:outerShdw>
              </a:effectLst>
              <a:latin typeface="Edwardian Script ITC" panose="030303020407070D0804" pitchFamily="66" charset="0"/>
            </a:endParaRPr>
          </a:p>
        </p:txBody>
      </p:sp>
      <p:pic>
        <p:nvPicPr>
          <p:cNvPr id="6" name="Picture 5" descr="Mistral logo.jpg"/>
          <p:cNvPicPr>
            <a:picLocks noChangeAspect="1"/>
          </p:cNvPicPr>
          <p:nvPr/>
        </p:nvPicPr>
        <p:blipFill rotWithShape="1">
          <a:blip r:embed="rId3" cstate="print">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4">
                    <a14:imgEffect>
                      <a14:brightnessContrast bright="57000" contrast="16000"/>
                    </a14:imgEffect>
                  </a14:imgLayer>
                </a14:imgProps>
              </a:ext>
            </a:extLst>
          </a:blip>
          <a:srcRect l="3359" t="13697" r="58872" b="28441"/>
          <a:stretch/>
        </p:blipFill>
        <p:spPr>
          <a:xfrm>
            <a:off x="783452" y="2799349"/>
            <a:ext cx="1118446" cy="565649"/>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21338823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2"/>
            <a:ext cx="10972799" cy="6400798"/>
          </a:xfrm>
          <a:prstGeom prst="rect">
            <a:avLst/>
          </a:prstGeom>
          <a:solidFill>
            <a:srgbClr val="EE8F8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pic>
        <p:nvPicPr>
          <p:cNvPr id="4" name="Picture 2" descr="C:\Users\archana.ram\Desktop\Training\6876499_ori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t="12303" r="2450" b="12504"/>
          <a:stretch/>
        </p:blipFill>
        <p:spPr bwMode="auto">
          <a:xfrm>
            <a:off x="2975042" y="750049"/>
            <a:ext cx="5070012" cy="39804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930166" y="4878378"/>
            <a:ext cx="8860220" cy="1015663"/>
          </a:xfrm>
          <a:prstGeom prst="rect">
            <a:avLst/>
          </a:prstGeom>
          <a:noFill/>
        </p:spPr>
        <p:txBody>
          <a:bodyPr wrap="square">
            <a:spAutoFit/>
          </a:bodyPr>
          <a:lstStyle/>
          <a:p>
            <a:pPr algn="ctr"/>
            <a:r>
              <a:rPr lang="en-US" sz="2000" dirty="0" smtClean="0">
                <a:solidFill>
                  <a:schemeClr val="bg1"/>
                </a:solidFill>
                <a:effectLst>
                  <a:outerShdw blurRad="38100" dist="38100" dir="2700000" algn="tl">
                    <a:srgbClr val="000000">
                      <a:alpha val="43137"/>
                    </a:srgbClr>
                  </a:outerShdw>
                </a:effectLst>
              </a:rPr>
              <a:t>Excellent for covering up flaws. For </a:t>
            </a:r>
            <a:r>
              <a:rPr lang="en-US" sz="2000" dirty="0">
                <a:solidFill>
                  <a:schemeClr val="bg1"/>
                </a:solidFill>
                <a:effectLst>
                  <a:outerShdw blurRad="38100" dist="38100" dir="2700000" algn="tl">
                    <a:srgbClr val="000000">
                      <a:alpha val="43137"/>
                    </a:srgbClr>
                  </a:outerShdw>
                </a:effectLst>
              </a:rPr>
              <a:t>example, </a:t>
            </a:r>
            <a:r>
              <a:rPr lang="en-US" sz="2000" dirty="0" smtClean="0">
                <a:solidFill>
                  <a:schemeClr val="bg1"/>
                </a:solidFill>
                <a:effectLst>
                  <a:outerShdw blurRad="38100" dist="38100" dir="2700000" algn="tl">
                    <a:srgbClr val="000000">
                      <a:alpha val="43137"/>
                    </a:srgbClr>
                  </a:outerShdw>
                </a:effectLst>
              </a:rPr>
              <a:t>puffy eyes after a busy schedule, dark </a:t>
            </a:r>
            <a:r>
              <a:rPr lang="en-US" sz="2000" dirty="0">
                <a:solidFill>
                  <a:schemeClr val="bg1"/>
                </a:solidFill>
                <a:effectLst>
                  <a:outerShdw blurRad="38100" dist="38100" dir="2700000" algn="tl">
                    <a:srgbClr val="000000">
                      <a:alpha val="43137"/>
                    </a:srgbClr>
                  </a:outerShdw>
                </a:effectLst>
              </a:rPr>
              <a:t>circles under </a:t>
            </a:r>
            <a:r>
              <a:rPr lang="en-US" sz="2000" dirty="0" smtClean="0">
                <a:solidFill>
                  <a:schemeClr val="bg1"/>
                </a:solidFill>
                <a:effectLst>
                  <a:outerShdw blurRad="38100" dist="38100" dir="2700000" algn="tl">
                    <a:srgbClr val="000000">
                      <a:alpha val="43137"/>
                    </a:srgbClr>
                  </a:outerShdw>
                </a:effectLst>
              </a:rPr>
              <a:t>eyes</a:t>
            </a:r>
            <a:r>
              <a:rPr lang="en-US" sz="2000" dirty="0">
                <a:solidFill>
                  <a:schemeClr val="bg1"/>
                </a:solidFill>
                <a:effectLst>
                  <a:outerShdw blurRad="38100" dist="38100" dir="2700000" algn="tl">
                    <a:srgbClr val="000000">
                      <a:alpha val="43137"/>
                    </a:srgbClr>
                  </a:outerShdw>
                </a:effectLst>
              </a:rPr>
              <a:t>. It can also serve to brighten the face and camouflage blemishes, visible pores, uneven </a:t>
            </a:r>
            <a:r>
              <a:rPr lang="en-US" sz="2000" dirty="0" smtClean="0">
                <a:solidFill>
                  <a:schemeClr val="bg1"/>
                </a:solidFill>
                <a:effectLst>
                  <a:outerShdw blurRad="38100" dist="38100" dir="2700000" algn="tl">
                    <a:srgbClr val="000000">
                      <a:alpha val="43137"/>
                    </a:srgbClr>
                  </a:outerShdw>
                </a:effectLst>
              </a:rPr>
              <a:t>tone , pimples, age spots and </a:t>
            </a:r>
            <a:r>
              <a:rPr lang="en-US" sz="2000" dirty="0">
                <a:solidFill>
                  <a:schemeClr val="bg1"/>
                </a:solidFill>
                <a:effectLst>
                  <a:outerShdw blurRad="38100" dist="38100" dir="2700000" algn="tl">
                    <a:srgbClr val="000000">
                      <a:alpha val="43137"/>
                    </a:srgbClr>
                  </a:outerShdw>
                </a:effectLst>
              </a:rPr>
              <a:t>even some scars</a:t>
            </a:r>
            <a:r>
              <a:rPr lang="en-US" sz="2000" dirty="0" smtClean="0">
                <a:solidFill>
                  <a:schemeClr val="bg1"/>
                </a:solidFill>
                <a:effectLst>
                  <a:outerShdw blurRad="38100" dist="38100" dir="2700000" algn="tl">
                    <a:srgbClr val="000000">
                      <a:alpha val="43137"/>
                    </a:srgbClr>
                  </a:outerShdw>
                </a:effectLst>
              </a:rPr>
              <a:t>.</a:t>
            </a:r>
            <a:endParaRPr lang="en-US" sz="2000" dirty="0">
              <a:solidFill>
                <a:schemeClr val="bg1"/>
              </a:solidFill>
              <a:effectLst>
                <a:outerShdw blurRad="38100" dist="38100" dir="2700000" algn="tl">
                  <a:srgbClr val="000000">
                    <a:alpha val="43137"/>
                  </a:srgbClr>
                </a:outerShdw>
              </a:effectLst>
            </a:endParaRPr>
          </a:p>
        </p:txBody>
      </p:sp>
      <p:pic>
        <p:nvPicPr>
          <p:cNvPr id="6" name="Picture 5" descr="Mistral logo.jpg"/>
          <p:cNvPicPr>
            <a:picLocks noChangeAspect="1"/>
          </p:cNvPicPr>
          <p:nvPr/>
        </p:nvPicPr>
        <p:blipFill rotWithShape="1">
          <a:blip r:embed="rId4"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5">
                    <a14:imgEffect>
                      <a14:brightnessContrast bright="57000" contrast="16000"/>
                    </a14:imgEffect>
                  </a14:imgLayer>
                </a14:imgProps>
              </a:ext>
            </a:extLst>
          </a:blip>
          <a:srcRect l="3359" t="13697" r="58872" b="28441"/>
          <a:stretch/>
        </p:blipFill>
        <p:spPr>
          <a:xfrm>
            <a:off x="9659197" y="5422902"/>
            <a:ext cx="1118446" cy="565649"/>
          </a:xfrm>
          <a:prstGeom prst="rect">
            <a:avLst/>
          </a:prstGeom>
        </p:spPr>
      </p:pic>
    </p:spTree>
    <p:extLst>
      <p:ext uri="{BB962C8B-B14F-4D97-AF65-F5344CB8AC3E}">
        <p14:creationId xmlns:p14="http://schemas.microsoft.com/office/powerpoint/2010/main" val="17369131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RC\Mistral Of Milan\references\Model Pics\Glamour\beautiful-girl-dress-fashion-photo-wallpaper-1680x1050.jpg"/>
          <p:cNvPicPr>
            <a:picLocks noChangeAspect="1" noChangeArrowheads="1"/>
          </p:cNvPicPr>
          <p:nvPr/>
        </p:nvPicPr>
        <p:blipFill rotWithShape="1">
          <a:blip r:embed="rId2">
            <a:extLst>
              <a:ext uri="{28A0092B-C50C-407E-A947-70E740481C1C}">
                <a14:useLocalDpi xmlns:a14="http://schemas.microsoft.com/office/drawing/2010/main" val="0"/>
              </a:ext>
            </a:extLst>
          </a:blip>
          <a:srcRect l="33158" t="6666" r="1" b="12401"/>
          <a:stretch/>
        </p:blipFill>
        <p:spPr bwMode="auto">
          <a:xfrm flipH="1">
            <a:off x="2514600" y="0"/>
            <a:ext cx="8458200" cy="64008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txBox="1">
            <a:spLocks/>
          </p:cNvSpPr>
          <p:nvPr/>
        </p:nvSpPr>
        <p:spPr>
          <a:xfrm>
            <a:off x="457200" y="1623839"/>
            <a:ext cx="5029200" cy="4248807"/>
          </a:xfrm>
          <a:prstGeom prst="rect">
            <a:avLst/>
          </a:prstGeom>
          <a:solidFill>
            <a:srgbClr val="EE8F83">
              <a:alpha val="80000"/>
            </a:srgbClr>
          </a:solidFill>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solidFill>
                  <a:schemeClr val="bg1"/>
                </a:solidFill>
                <a:effectLst>
                  <a:outerShdw blurRad="38100" dist="38100" dir="2700000" algn="tl">
                    <a:srgbClr val="000000">
                      <a:alpha val="43137"/>
                    </a:srgbClr>
                  </a:outerShdw>
                </a:effectLst>
              </a:rPr>
              <a:t>Looks natural on skin. Gives a super coverage and a translucent matte finish. It is light and velvety to touch, it minimizes flaws and pores, without clogging them. </a:t>
            </a:r>
          </a:p>
          <a:p>
            <a:endParaRPr lang="en-US" sz="1800" dirty="0" smtClean="0">
              <a:solidFill>
                <a:schemeClr val="bg1"/>
              </a:solidFill>
              <a:effectLst>
                <a:outerShdw blurRad="38100" dist="38100" dir="2700000" algn="tl">
                  <a:srgbClr val="000000">
                    <a:alpha val="43137"/>
                  </a:srgbClr>
                </a:outerShdw>
              </a:effectLst>
            </a:endParaRPr>
          </a:p>
          <a:p>
            <a:r>
              <a:rPr lang="en-US" sz="1800" dirty="0" smtClean="0">
                <a:solidFill>
                  <a:schemeClr val="bg1"/>
                </a:solidFill>
                <a:effectLst>
                  <a:outerShdw blurRad="38100" dist="38100" dir="2700000" algn="tl">
                    <a:srgbClr val="000000">
                      <a:alpha val="43137"/>
                    </a:srgbClr>
                  </a:outerShdw>
                </a:effectLst>
              </a:rPr>
              <a:t>Easy to apply, it dries quickly and is not greasy or sticky! </a:t>
            </a:r>
          </a:p>
          <a:p>
            <a:endParaRPr lang="en-US" sz="1800" dirty="0" smtClean="0">
              <a:solidFill>
                <a:schemeClr val="bg1"/>
              </a:solidFill>
              <a:effectLst>
                <a:outerShdw blurRad="38100" dist="38100" dir="2700000" algn="tl">
                  <a:srgbClr val="000000">
                    <a:alpha val="43137"/>
                  </a:srgbClr>
                </a:outerShdw>
              </a:effectLst>
            </a:endParaRPr>
          </a:p>
          <a:p>
            <a:r>
              <a:rPr lang="en-US" sz="1800" dirty="0" smtClean="0">
                <a:solidFill>
                  <a:schemeClr val="bg1"/>
                </a:solidFill>
                <a:effectLst>
                  <a:outerShdw blurRad="38100" dist="38100" dir="2700000" algn="tl">
                    <a:srgbClr val="000000">
                      <a:alpha val="43137"/>
                    </a:srgbClr>
                  </a:outerShdw>
                </a:effectLst>
              </a:rPr>
              <a:t>With Advanced Luminous Technology which deeply moistures the skin giving to the skin a radiant color and a silky glow. </a:t>
            </a:r>
          </a:p>
        </p:txBody>
      </p:sp>
      <p:sp>
        <p:nvSpPr>
          <p:cNvPr id="2" name="Rectangle 1"/>
          <p:cNvSpPr/>
          <p:nvPr/>
        </p:nvSpPr>
        <p:spPr>
          <a:xfrm>
            <a:off x="-15776" y="576645"/>
            <a:ext cx="6038193" cy="1015663"/>
          </a:xfrm>
          <a:prstGeom prst="rect">
            <a:avLst/>
          </a:prstGeom>
        </p:spPr>
        <p:txBody>
          <a:bodyPr wrap="square">
            <a:spAutoFit/>
          </a:bodyPr>
          <a:lstStyle/>
          <a:p>
            <a:r>
              <a:rPr lang="en-US" sz="6000" b="1" dirty="0">
                <a:solidFill>
                  <a:schemeClr val="bg1"/>
                </a:solidFill>
                <a:effectLst>
                  <a:outerShdw blurRad="38100" dist="38100" dir="2700000" algn="tl">
                    <a:srgbClr val="000000">
                      <a:alpha val="43137"/>
                    </a:srgbClr>
                  </a:outerShdw>
                </a:effectLst>
                <a:latin typeface="Edwardian Script ITC" panose="030303020407070D0804" pitchFamily="66" charset="0"/>
              </a:rPr>
              <a:t>Perfect Blend foundation</a:t>
            </a:r>
            <a:endParaRPr lang="en-US" sz="1050" b="1" dirty="0"/>
          </a:p>
        </p:txBody>
      </p:sp>
      <p:pic>
        <p:nvPicPr>
          <p:cNvPr id="5" name="Picture 4" descr="Mistral logo.jpg"/>
          <p:cNvPicPr>
            <a:picLocks noChangeAspect="1"/>
          </p:cNvPicPr>
          <p:nvPr/>
        </p:nvPicPr>
        <p:blipFill rotWithShape="1">
          <a:blip r:embed="rId3"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4">
                    <a14:imgEffect>
                      <a14:brightnessContrast bright="57000" contrast="16000"/>
                    </a14:imgEffect>
                  </a14:imgLayer>
                </a14:imgProps>
              </a:ext>
            </a:extLst>
          </a:blip>
          <a:srcRect l="3359" t="13697" r="58872" b="28441"/>
          <a:stretch/>
        </p:blipFill>
        <p:spPr>
          <a:xfrm>
            <a:off x="9659197" y="5422902"/>
            <a:ext cx="1118446" cy="565649"/>
          </a:xfrm>
          <a:prstGeom prst="rect">
            <a:avLst/>
          </a:prstGeom>
        </p:spPr>
      </p:pic>
      <p:pic>
        <p:nvPicPr>
          <p:cNvPr id="6" name="Picture 5" descr="Mistral logo.jpg"/>
          <p:cNvPicPr>
            <a:picLocks noChangeAspect="1"/>
          </p:cNvPicPr>
          <p:nvPr/>
        </p:nvPicPr>
        <p:blipFill rotWithShape="1">
          <a:blip r:embed="rId3"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4">
                    <a14:imgEffect>
                      <a14:brightnessContrast bright="57000" contrast="16000"/>
                    </a14:imgEffect>
                  </a14:imgLayer>
                </a14:imgProps>
              </a:ext>
            </a:extLst>
          </a:blip>
          <a:srcRect l="3359" t="13697" r="58872" b="28441"/>
          <a:stretch/>
        </p:blipFill>
        <p:spPr>
          <a:xfrm>
            <a:off x="199597" y="5422902"/>
            <a:ext cx="1118446" cy="565649"/>
          </a:xfrm>
          <a:prstGeom prst="rect">
            <a:avLst/>
          </a:prstGeom>
        </p:spPr>
      </p:pic>
    </p:spTree>
    <p:extLst>
      <p:ext uri="{BB962C8B-B14F-4D97-AF65-F5344CB8AC3E}">
        <p14:creationId xmlns:p14="http://schemas.microsoft.com/office/powerpoint/2010/main" val="42625108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stylentrends.net/wp-content/uploads/2015/10/fresh-skin.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val="0"/>
              </a:ext>
            </a:extLst>
          </a:blip>
          <a:srcRect r="20953" b="18467"/>
          <a:stretch/>
        </p:blipFill>
        <p:spPr bwMode="auto">
          <a:xfrm>
            <a:off x="4208697" y="0"/>
            <a:ext cx="6764104" cy="6400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Content Placeholder 2"/>
          <p:cNvSpPr txBox="1">
            <a:spLocks/>
          </p:cNvSpPr>
          <p:nvPr/>
        </p:nvSpPr>
        <p:spPr>
          <a:xfrm>
            <a:off x="457200" y="1623839"/>
            <a:ext cx="5029200" cy="4248807"/>
          </a:xfrm>
          <a:prstGeom prst="rect">
            <a:avLst/>
          </a:prstGeom>
          <a:solidFill>
            <a:srgbClr val="EE8F83">
              <a:alpha val="80000"/>
            </a:srgbClr>
          </a:solidFill>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50000"/>
              </a:lnSpc>
              <a:spcBef>
                <a:spcPts val="0"/>
              </a:spcBef>
            </a:pPr>
            <a:r>
              <a:rPr lang="en-US" sz="1800" b="1" dirty="0">
                <a:solidFill>
                  <a:schemeClr val="bg1"/>
                </a:solidFill>
                <a:effectLst>
                  <a:outerShdw blurRad="38100" dist="38100" dir="2700000" algn="tl">
                    <a:srgbClr val="000000">
                      <a:alpha val="43137"/>
                    </a:srgbClr>
                  </a:outerShdw>
                </a:effectLst>
              </a:rPr>
              <a:t>SWEET ALMOND OIL: </a:t>
            </a:r>
          </a:p>
          <a:p>
            <a:pPr marL="400050" lvl="1">
              <a:spcBef>
                <a:spcPts val="0"/>
              </a:spcBef>
            </a:pPr>
            <a:r>
              <a:rPr lang="en-US" dirty="0">
                <a:solidFill>
                  <a:schemeClr val="bg1"/>
                </a:solidFill>
                <a:effectLst>
                  <a:outerShdw blurRad="38100" dist="38100" dir="2700000" algn="tl">
                    <a:srgbClr val="000000">
                      <a:alpha val="43137"/>
                    </a:srgbClr>
                  </a:outerShdw>
                </a:effectLst>
              </a:rPr>
              <a:t>An oil known for its softening, hydrating, nourishing and soothing properties, the sweet almond oil is rich in proteins, carbohydrates, minerals, vitamins A and B. It fights skin ageing and heals dry, reddened and sensitive tissues.</a:t>
            </a:r>
          </a:p>
          <a:p>
            <a:pPr marL="0">
              <a:lnSpc>
                <a:spcPct val="150000"/>
              </a:lnSpc>
              <a:spcBef>
                <a:spcPts val="0"/>
              </a:spcBef>
            </a:pPr>
            <a:endParaRPr lang="en-US" sz="1800" b="1" dirty="0" smtClean="0">
              <a:solidFill>
                <a:schemeClr val="bg1"/>
              </a:solidFill>
              <a:effectLst>
                <a:outerShdw blurRad="38100" dist="38100" dir="2700000" algn="tl">
                  <a:srgbClr val="000000">
                    <a:alpha val="43137"/>
                  </a:srgbClr>
                </a:outerShdw>
              </a:effectLst>
            </a:endParaRPr>
          </a:p>
          <a:p>
            <a:pPr marL="0">
              <a:lnSpc>
                <a:spcPct val="150000"/>
              </a:lnSpc>
              <a:spcBef>
                <a:spcPts val="0"/>
              </a:spcBef>
            </a:pPr>
            <a:r>
              <a:rPr lang="en-US" sz="1800" b="1" dirty="0" smtClean="0">
                <a:solidFill>
                  <a:schemeClr val="bg1"/>
                </a:solidFill>
                <a:effectLst>
                  <a:outerShdw blurRad="38100" dist="38100" dir="2700000" algn="tl">
                    <a:srgbClr val="000000">
                      <a:alpha val="43137"/>
                    </a:srgbClr>
                  </a:outerShdw>
                </a:effectLst>
              </a:rPr>
              <a:t>SKINCHROME</a:t>
            </a:r>
            <a:r>
              <a:rPr lang="en-US" sz="1800" b="1" dirty="0">
                <a:solidFill>
                  <a:schemeClr val="bg1"/>
                </a:solidFill>
                <a:effectLst>
                  <a:outerShdw blurRad="38100" dist="38100" dir="2700000" algn="tl">
                    <a:srgbClr val="000000">
                      <a:alpha val="43137"/>
                    </a:srgbClr>
                  </a:outerShdw>
                </a:effectLst>
              </a:rPr>
              <a:t>: </a:t>
            </a:r>
          </a:p>
          <a:p>
            <a:pPr marL="400050" lvl="1">
              <a:spcBef>
                <a:spcPts val="0"/>
              </a:spcBef>
            </a:pPr>
            <a:r>
              <a:rPr lang="en-US" dirty="0">
                <a:solidFill>
                  <a:schemeClr val="bg1"/>
                </a:solidFill>
                <a:effectLst>
                  <a:outerShdw blurRad="38100" dist="38100" dir="2700000" algn="tl">
                    <a:srgbClr val="000000">
                      <a:alpha val="43137"/>
                    </a:srgbClr>
                  </a:outerShdw>
                </a:effectLst>
              </a:rPr>
              <a:t>Derived from plant extracts that fights against oxidation. This ingredient improves skins brightness and reduces redness and blemishes</a:t>
            </a:r>
            <a:r>
              <a:rPr lang="en-US" dirty="0" smtClean="0">
                <a:solidFill>
                  <a:schemeClr val="bg1"/>
                </a:solidFill>
                <a:effectLst>
                  <a:outerShdw blurRad="38100" dist="38100" dir="2700000" algn="tl">
                    <a:srgbClr val="000000">
                      <a:alpha val="43137"/>
                    </a:srgbClr>
                  </a:outerShdw>
                </a:effectLst>
              </a:rPr>
              <a:t>.</a:t>
            </a:r>
            <a:endParaRPr lang="en-US" dirty="0">
              <a:solidFill>
                <a:schemeClr val="bg1"/>
              </a:solidFill>
              <a:effectLst>
                <a:outerShdw blurRad="38100" dist="38100" dir="2700000" algn="tl">
                  <a:srgbClr val="000000">
                    <a:alpha val="43137"/>
                  </a:srgbClr>
                </a:outerShdw>
              </a:effectLst>
            </a:endParaRPr>
          </a:p>
        </p:txBody>
      </p:sp>
      <p:sp>
        <p:nvSpPr>
          <p:cNvPr id="3" name="Rectangle 2"/>
          <p:cNvSpPr/>
          <p:nvPr/>
        </p:nvSpPr>
        <p:spPr>
          <a:xfrm>
            <a:off x="331076" y="576645"/>
            <a:ext cx="4934617" cy="1015663"/>
          </a:xfrm>
          <a:prstGeom prst="rect">
            <a:avLst/>
          </a:prstGeom>
        </p:spPr>
        <p:txBody>
          <a:bodyPr wrap="square">
            <a:spAutoFit/>
          </a:bodyPr>
          <a:lstStyle/>
          <a:p>
            <a:r>
              <a:rPr lang="en-US" sz="6000" b="1" dirty="0" smtClean="0">
                <a:solidFill>
                  <a:schemeClr val="bg1"/>
                </a:solidFill>
                <a:effectLst>
                  <a:outerShdw blurRad="38100" dist="38100" dir="2700000" algn="tl">
                    <a:srgbClr val="000000">
                      <a:alpha val="43137"/>
                    </a:srgbClr>
                  </a:outerShdw>
                </a:effectLst>
                <a:latin typeface="Edwardian Script ITC" panose="030303020407070D0804" pitchFamily="66" charset="0"/>
              </a:rPr>
              <a:t>Active Ingredients</a:t>
            </a:r>
            <a:endParaRPr lang="en-US" sz="1050" b="1" dirty="0"/>
          </a:p>
        </p:txBody>
      </p:sp>
      <p:pic>
        <p:nvPicPr>
          <p:cNvPr id="6" name="Picture 5" descr="Mistral logo.jpg"/>
          <p:cNvPicPr>
            <a:picLocks noChangeAspect="1"/>
          </p:cNvPicPr>
          <p:nvPr/>
        </p:nvPicPr>
        <p:blipFill rotWithShape="1">
          <a:blip r:embed="rId4"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5">
                    <a14:imgEffect>
                      <a14:brightnessContrast bright="57000" contrast="16000"/>
                    </a14:imgEffect>
                  </a14:imgLayer>
                </a14:imgProps>
              </a:ext>
            </a:extLst>
          </a:blip>
          <a:srcRect l="3359" t="13697" r="58872" b="28441"/>
          <a:stretch/>
        </p:blipFill>
        <p:spPr>
          <a:xfrm>
            <a:off x="199597" y="5422902"/>
            <a:ext cx="1118446" cy="565649"/>
          </a:xfrm>
          <a:prstGeom prst="rect">
            <a:avLst/>
          </a:prstGeom>
        </p:spPr>
      </p:pic>
    </p:spTree>
    <p:extLst>
      <p:ext uri="{BB962C8B-B14F-4D97-AF65-F5344CB8AC3E}">
        <p14:creationId xmlns:p14="http://schemas.microsoft.com/office/powerpoint/2010/main" val="42662795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D:\ARC\Mistral Of Milan\references\Model Pics\Glamour\How-To-Get-Beautiful-Skin-Healthy-Skin-And-Smooth-Radiant-Skin.-Beautiful-Maybelline-Makeup-Ads-And-Skin-Care-Beauty-Secrets.-How-To-Get-Beautiful-Glowing.jpg"/>
          <p:cNvPicPr>
            <a:picLocks noChangeAspect="1" noChangeArrowheads="1"/>
          </p:cNvPicPr>
          <p:nvPr/>
        </p:nvPicPr>
        <p:blipFill rotWithShape="1">
          <a:blip r:embed="rId2">
            <a:extLst>
              <a:ext uri="{28A0092B-C50C-407E-A947-70E740481C1C}">
                <a14:useLocalDpi xmlns:a14="http://schemas.microsoft.com/office/drawing/2010/main" val="0"/>
              </a:ext>
            </a:extLst>
          </a:blip>
          <a:srcRect r="10382" b="16125"/>
          <a:stretch/>
        </p:blipFill>
        <p:spPr bwMode="auto">
          <a:xfrm flipH="1">
            <a:off x="-1" y="-90375"/>
            <a:ext cx="11008893" cy="64911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D:\ARC\Mistral Of Milan\references\Model Pics\Glamour\How-To-Get-Beautiful-Skin-Healthy-Skin-And-Smooth-Radiant-Skin.-Beautiful-Maybelline-Makeup-Ads-And-Skin-Care-Beauty-Secrets.-How-To-Get-Beautiful-Glowing.jpg"/>
          <p:cNvPicPr>
            <a:picLocks noChangeAspect="1" noChangeArrowheads="1"/>
          </p:cNvPicPr>
          <p:nvPr/>
        </p:nvPicPr>
        <p:blipFill rotWithShape="1">
          <a:blip r:embed="rId2">
            <a:extLst>
              <a:ext uri="{28A0092B-C50C-407E-A947-70E740481C1C}">
                <a14:useLocalDpi xmlns:a14="http://schemas.microsoft.com/office/drawing/2010/main" val="0"/>
              </a:ext>
            </a:extLst>
          </a:blip>
          <a:srcRect l="52269" b="50504"/>
          <a:stretch/>
        </p:blipFill>
        <p:spPr bwMode="auto">
          <a:xfrm flipH="1">
            <a:off x="-756567" y="3104148"/>
            <a:ext cx="6315156" cy="4125737"/>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2" name="Content Placeholder 2"/>
          <p:cNvSpPr txBox="1">
            <a:spLocks/>
          </p:cNvSpPr>
          <p:nvPr/>
        </p:nvSpPr>
        <p:spPr>
          <a:xfrm>
            <a:off x="457200" y="1623839"/>
            <a:ext cx="5029200" cy="4248807"/>
          </a:xfrm>
          <a:prstGeom prst="rect">
            <a:avLst/>
          </a:prstGeom>
          <a:solidFill>
            <a:srgbClr val="EE8F83">
              <a:alpha val="80000"/>
            </a:srgbClr>
          </a:solidFill>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smtClean="0">
              <a:solidFill>
                <a:schemeClr val="bg1"/>
              </a:solidFill>
              <a:effectLst>
                <a:outerShdw blurRad="38100" dist="38100" dir="2700000" algn="tl">
                  <a:srgbClr val="000000">
                    <a:alpha val="43137"/>
                  </a:srgbClr>
                </a:outerShdw>
              </a:effectLst>
            </a:endParaRPr>
          </a:p>
          <a:p>
            <a:r>
              <a:rPr lang="en-US" dirty="0" smtClean="0">
                <a:solidFill>
                  <a:schemeClr val="bg1"/>
                </a:solidFill>
                <a:effectLst>
                  <a:outerShdw blurRad="38100" dist="38100" dir="2700000" algn="tl">
                    <a:srgbClr val="000000">
                      <a:alpha val="43137"/>
                    </a:srgbClr>
                  </a:outerShdw>
                </a:effectLst>
              </a:rPr>
              <a:t>It </a:t>
            </a:r>
            <a:r>
              <a:rPr lang="en-US" dirty="0">
                <a:solidFill>
                  <a:schemeClr val="bg1"/>
                </a:solidFill>
                <a:effectLst>
                  <a:outerShdw blurRad="38100" dist="38100" dir="2700000" algn="tl">
                    <a:srgbClr val="000000">
                      <a:alpha val="43137"/>
                    </a:srgbClr>
                  </a:outerShdw>
                </a:effectLst>
              </a:rPr>
              <a:t>has UV filters and SPF 30  which protects the skin from UV rays.  </a:t>
            </a:r>
          </a:p>
          <a:p>
            <a:endParaRPr lang="en-US" dirty="0">
              <a:solidFill>
                <a:schemeClr val="bg1"/>
              </a:solidFill>
              <a:effectLst>
                <a:outerShdw blurRad="38100" dist="38100" dir="2700000" algn="tl">
                  <a:srgbClr val="000000">
                    <a:alpha val="43137"/>
                  </a:srgbClr>
                </a:outerShdw>
              </a:effectLst>
            </a:endParaRPr>
          </a:p>
          <a:p>
            <a:r>
              <a:rPr lang="en-US" dirty="0">
                <a:solidFill>
                  <a:schemeClr val="bg1"/>
                </a:solidFill>
                <a:effectLst>
                  <a:outerShdw blurRad="38100" dist="38100" dir="2700000" algn="tl">
                    <a:srgbClr val="000000">
                      <a:alpha val="43137"/>
                    </a:srgbClr>
                  </a:outerShdw>
                </a:effectLst>
              </a:rPr>
              <a:t>You can apply it daily and keep your skin beautiful, young, moisturized and protected!</a:t>
            </a:r>
          </a:p>
        </p:txBody>
      </p:sp>
      <p:sp>
        <p:nvSpPr>
          <p:cNvPr id="3" name="Rectangle 2"/>
          <p:cNvSpPr/>
          <p:nvPr/>
        </p:nvSpPr>
        <p:spPr>
          <a:xfrm>
            <a:off x="-31542" y="576645"/>
            <a:ext cx="6842234" cy="1015663"/>
          </a:xfrm>
          <a:prstGeom prst="rect">
            <a:avLst/>
          </a:prstGeom>
        </p:spPr>
        <p:txBody>
          <a:bodyPr wrap="square">
            <a:spAutoFit/>
          </a:bodyPr>
          <a:lstStyle/>
          <a:p>
            <a:r>
              <a:rPr lang="en-US" sz="6000" b="1" dirty="0" smtClean="0">
                <a:solidFill>
                  <a:schemeClr val="bg1"/>
                </a:solidFill>
                <a:effectLst>
                  <a:outerShdw blurRad="38100" dist="38100" dir="2700000" algn="tl">
                    <a:srgbClr val="000000">
                      <a:alpha val="43137"/>
                    </a:srgbClr>
                  </a:outerShdw>
                </a:effectLst>
                <a:latin typeface="Edwardian Script ITC" panose="030303020407070D0804" pitchFamily="66" charset="0"/>
              </a:rPr>
              <a:t>Protection  from UV</a:t>
            </a:r>
            <a:endParaRPr lang="en-US" sz="1050" b="1" dirty="0"/>
          </a:p>
        </p:txBody>
      </p:sp>
      <p:pic>
        <p:nvPicPr>
          <p:cNvPr id="7" name="Picture 6" descr="Mistral logo.jpg"/>
          <p:cNvPicPr>
            <a:picLocks noChangeAspect="1"/>
          </p:cNvPicPr>
          <p:nvPr/>
        </p:nvPicPr>
        <p:blipFill rotWithShape="1">
          <a:blip r:embed="rId3"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4">
                    <a14:imgEffect>
                      <a14:brightnessContrast bright="57000" contrast="16000"/>
                    </a14:imgEffect>
                  </a14:imgLayer>
                </a14:imgProps>
              </a:ext>
            </a:extLst>
          </a:blip>
          <a:srcRect l="3359" t="13697" r="58872" b="28441"/>
          <a:stretch/>
        </p:blipFill>
        <p:spPr>
          <a:xfrm>
            <a:off x="199597" y="5422902"/>
            <a:ext cx="1118446" cy="565649"/>
          </a:xfrm>
          <a:prstGeom prst="rect">
            <a:avLst/>
          </a:prstGeom>
        </p:spPr>
      </p:pic>
    </p:spTree>
    <p:extLst>
      <p:ext uri="{BB962C8B-B14F-4D97-AF65-F5344CB8AC3E}">
        <p14:creationId xmlns:p14="http://schemas.microsoft.com/office/powerpoint/2010/main" val="25123846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277175452"/>
              </p:ext>
            </p:extLst>
          </p:nvPr>
        </p:nvGraphicFramePr>
        <p:xfrm>
          <a:off x="5801710" y="1084476"/>
          <a:ext cx="4992488" cy="46790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txBox="1">
            <a:spLocks/>
          </p:cNvSpPr>
          <p:nvPr/>
        </p:nvSpPr>
        <p:spPr>
          <a:xfrm>
            <a:off x="457200" y="1623839"/>
            <a:ext cx="5029200" cy="4248807"/>
          </a:xfrm>
          <a:prstGeom prst="rect">
            <a:avLst/>
          </a:prstGeom>
          <a:solidFill>
            <a:srgbClr val="EE8F83">
              <a:alpha val="80000"/>
            </a:srgbClr>
          </a:solidFill>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50000"/>
              </a:lnSpc>
              <a:spcBef>
                <a:spcPts val="0"/>
              </a:spcBef>
              <a:buNone/>
            </a:pPr>
            <a:r>
              <a:rPr lang="en-US" sz="2400" dirty="0">
                <a:solidFill>
                  <a:schemeClr val="bg1"/>
                </a:solidFill>
                <a:effectLst>
                  <a:outerShdw blurRad="38100" dist="38100" dir="2700000" algn="tl">
                    <a:srgbClr val="000000">
                      <a:alpha val="43137"/>
                    </a:srgbClr>
                  </a:outerShdw>
                </a:effectLst>
              </a:rPr>
              <a:t>A functional system that </a:t>
            </a:r>
            <a:endParaRPr lang="en-US" sz="2400" dirty="0" smtClean="0">
              <a:solidFill>
                <a:schemeClr val="bg1"/>
              </a:solidFill>
              <a:effectLst>
                <a:outerShdw blurRad="38100" dist="38100" dir="2700000" algn="tl">
                  <a:srgbClr val="000000">
                    <a:alpha val="43137"/>
                  </a:srgbClr>
                </a:outerShdw>
              </a:effectLst>
            </a:endParaRPr>
          </a:p>
          <a:p>
            <a:pPr marL="0" lvl="1" indent="0">
              <a:lnSpc>
                <a:spcPct val="150000"/>
              </a:lnSpc>
              <a:spcBef>
                <a:spcPts val="0"/>
              </a:spcBef>
              <a:buNone/>
            </a:pPr>
            <a:r>
              <a:rPr lang="en-US" sz="2400" b="1" dirty="0" smtClean="0">
                <a:solidFill>
                  <a:schemeClr val="bg1"/>
                </a:solidFill>
                <a:effectLst>
                  <a:outerShdw blurRad="38100" dist="38100" dir="2700000" algn="tl">
                    <a:srgbClr val="000000">
                      <a:alpha val="43137"/>
                    </a:srgbClr>
                  </a:outerShdw>
                </a:effectLst>
              </a:rPr>
              <a:t>smoothens</a:t>
            </a:r>
            <a:r>
              <a:rPr lang="en-US" sz="2400" dirty="0">
                <a:solidFill>
                  <a:schemeClr val="bg1"/>
                </a:solidFill>
                <a:effectLst>
                  <a:outerShdw blurRad="38100" dist="38100" dir="2700000" algn="tl">
                    <a:srgbClr val="000000">
                      <a:alpha val="43137"/>
                    </a:srgbClr>
                  </a:outerShdw>
                </a:effectLst>
              </a:rPr>
              <a:t>, </a:t>
            </a:r>
            <a:endParaRPr lang="en-US" sz="2400" dirty="0" smtClean="0">
              <a:solidFill>
                <a:schemeClr val="bg1"/>
              </a:solidFill>
              <a:effectLst>
                <a:outerShdw blurRad="38100" dist="38100" dir="2700000" algn="tl">
                  <a:srgbClr val="000000">
                    <a:alpha val="43137"/>
                  </a:srgbClr>
                </a:outerShdw>
              </a:effectLst>
            </a:endParaRPr>
          </a:p>
          <a:p>
            <a:pPr marL="0" lvl="1" indent="0">
              <a:lnSpc>
                <a:spcPct val="150000"/>
              </a:lnSpc>
              <a:spcBef>
                <a:spcPts val="0"/>
              </a:spcBef>
              <a:buNone/>
            </a:pPr>
            <a:r>
              <a:rPr lang="en-US" sz="2400" b="1" dirty="0" smtClean="0">
                <a:solidFill>
                  <a:schemeClr val="bg1"/>
                </a:solidFill>
                <a:effectLst>
                  <a:outerShdw blurRad="38100" dist="38100" dir="2700000" algn="tl">
                    <a:srgbClr val="000000">
                      <a:alpha val="43137"/>
                    </a:srgbClr>
                  </a:outerShdw>
                </a:effectLst>
              </a:rPr>
              <a:t>moisturizes</a:t>
            </a:r>
            <a:r>
              <a:rPr lang="en-US" sz="2400" dirty="0" smtClean="0">
                <a:solidFill>
                  <a:schemeClr val="bg1"/>
                </a:solidFill>
                <a:effectLst>
                  <a:outerShdw blurRad="38100" dist="38100" dir="2700000" algn="tl">
                    <a:srgbClr val="000000">
                      <a:alpha val="43137"/>
                    </a:srgbClr>
                  </a:outerShdw>
                </a:effectLst>
              </a:rPr>
              <a:t> </a:t>
            </a:r>
            <a:r>
              <a:rPr lang="en-US" sz="2400" dirty="0">
                <a:solidFill>
                  <a:schemeClr val="bg1"/>
                </a:solidFill>
                <a:effectLst>
                  <a:outerShdw blurRad="38100" dist="38100" dir="2700000" algn="tl">
                    <a:srgbClr val="000000">
                      <a:alpha val="43137"/>
                    </a:srgbClr>
                  </a:outerShdw>
                </a:effectLst>
              </a:rPr>
              <a:t>and </a:t>
            </a:r>
            <a:endParaRPr lang="en-US" sz="2400" dirty="0" smtClean="0">
              <a:solidFill>
                <a:schemeClr val="bg1"/>
              </a:solidFill>
              <a:effectLst>
                <a:outerShdw blurRad="38100" dist="38100" dir="2700000" algn="tl">
                  <a:srgbClr val="000000">
                    <a:alpha val="43137"/>
                  </a:srgbClr>
                </a:outerShdw>
              </a:effectLst>
            </a:endParaRPr>
          </a:p>
          <a:p>
            <a:pPr marL="0" lvl="1" indent="0">
              <a:lnSpc>
                <a:spcPct val="150000"/>
              </a:lnSpc>
              <a:spcBef>
                <a:spcPts val="0"/>
              </a:spcBef>
              <a:buNone/>
            </a:pPr>
            <a:r>
              <a:rPr lang="en-US" sz="2400" b="1" dirty="0" smtClean="0">
                <a:solidFill>
                  <a:schemeClr val="bg1"/>
                </a:solidFill>
                <a:effectLst>
                  <a:outerShdw blurRad="38100" dist="38100" dir="2700000" algn="tl">
                    <a:srgbClr val="000000">
                      <a:alpha val="43137"/>
                    </a:srgbClr>
                  </a:outerShdw>
                </a:effectLst>
              </a:rPr>
              <a:t>protects</a:t>
            </a:r>
            <a:r>
              <a:rPr lang="en-US" sz="2400" dirty="0" smtClean="0">
                <a:solidFill>
                  <a:schemeClr val="bg1"/>
                </a:solidFill>
                <a:effectLst>
                  <a:outerShdw blurRad="38100" dist="38100" dir="2700000" algn="tl">
                    <a:srgbClr val="000000">
                      <a:alpha val="43137"/>
                    </a:srgbClr>
                  </a:outerShdw>
                </a:effectLst>
              </a:rPr>
              <a:t> </a:t>
            </a:r>
            <a:r>
              <a:rPr lang="en-US" sz="2400" dirty="0">
                <a:solidFill>
                  <a:schemeClr val="bg1"/>
                </a:solidFill>
                <a:effectLst>
                  <a:outerShdw blurRad="38100" dist="38100" dir="2700000" algn="tl">
                    <a:srgbClr val="000000">
                      <a:alpha val="43137"/>
                    </a:srgbClr>
                  </a:outerShdw>
                </a:effectLst>
              </a:rPr>
              <a:t>the skin, </a:t>
            </a:r>
            <a:endParaRPr lang="en-US" sz="2400" dirty="0" smtClean="0">
              <a:solidFill>
                <a:schemeClr val="bg1"/>
              </a:solidFill>
              <a:effectLst>
                <a:outerShdw blurRad="38100" dist="38100" dir="2700000" algn="tl">
                  <a:srgbClr val="000000">
                    <a:alpha val="43137"/>
                  </a:srgbClr>
                </a:outerShdw>
              </a:effectLst>
            </a:endParaRPr>
          </a:p>
          <a:p>
            <a:pPr marL="0" lvl="1" indent="0">
              <a:lnSpc>
                <a:spcPct val="150000"/>
              </a:lnSpc>
              <a:spcBef>
                <a:spcPts val="0"/>
              </a:spcBef>
              <a:buNone/>
            </a:pPr>
            <a:r>
              <a:rPr lang="en-US" sz="2400" dirty="0" smtClean="0">
                <a:solidFill>
                  <a:schemeClr val="bg1"/>
                </a:solidFill>
                <a:effectLst>
                  <a:outerShdw blurRad="38100" dist="38100" dir="2700000" algn="tl">
                    <a:srgbClr val="000000">
                      <a:alpha val="43137"/>
                    </a:srgbClr>
                  </a:outerShdw>
                </a:effectLst>
              </a:rPr>
              <a:t>and </a:t>
            </a:r>
            <a:r>
              <a:rPr lang="en-US" sz="2400" dirty="0">
                <a:solidFill>
                  <a:schemeClr val="bg1"/>
                </a:solidFill>
                <a:effectLst>
                  <a:outerShdw blurRad="38100" dist="38100" dir="2700000" algn="tl">
                    <a:srgbClr val="000000">
                      <a:alpha val="43137"/>
                    </a:srgbClr>
                  </a:outerShdw>
                </a:effectLst>
              </a:rPr>
              <a:t>the face appears immediately more luminous and younger.</a:t>
            </a:r>
          </a:p>
        </p:txBody>
      </p:sp>
      <p:sp>
        <p:nvSpPr>
          <p:cNvPr id="4" name="Rectangle 3"/>
          <p:cNvSpPr/>
          <p:nvPr/>
        </p:nvSpPr>
        <p:spPr>
          <a:xfrm>
            <a:off x="-31542" y="576645"/>
            <a:ext cx="6842234" cy="1015663"/>
          </a:xfrm>
          <a:prstGeom prst="rect">
            <a:avLst/>
          </a:prstGeom>
        </p:spPr>
        <p:txBody>
          <a:bodyPr wrap="square">
            <a:spAutoFit/>
          </a:bodyPr>
          <a:lstStyle/>
          <a:p>
            <a:pPr lvl="0"/>
            <a:r>
              <a:rPr lang="en-US" sz="6000" b="1" dirty="0">
                <a:solidFill>
                  <a:schemeClr val="bg1"/>
                </a:solidFill>
                <a:effectLst>
                  <a:outerShdw blurRad="38100" dist="38100" dir="2700000" algn="tl">
                    <a:srgbClr val="000000">
                      <a:alpha val="43137"/>
                    </a:srgbClr>
                  </a:outerShdw>
                </a:effectLst>
                <a:latin typeface="Edwardian Script ITC" panose="030303020407070D0804" pitchFamily="66" charset="0"/>
              </a:rPr>
              <a:t>The Tri Active System</a:t>
            </a:r>
            <a:endParaRPr lang="en-US" sz="6000" dirty="0">
              <a:solidFill>
                <a:schemeClr val="bg1"/>
              </a:solidFill>
              <a:effectLst>
                <a:outerShdw blurRad="38100" dist="38100" dir="2700000" algn="tl">
                  <a:srgbClr val="000000">
                    <a:alpha val="43137"/>
                  </a:srgbClr>
                </a:outerShdw>
              </a:effectLst>
              <a:latin typeface="Edwardian Script ITC" panose="030303020407070D0804" pitchFamily="66" charset="0"/>
            </a:endParaRPr>
          </a:p>
        </p:txBody>
      </p:sp>
      <p:pic>
        <p:nvPicPr>
          <p:cNvPr id="5" name="Picture 4" descr="Mistral logo.jpg"/>
          <p:cNvPicPr>
            <a:picLocks noChangeAspect="1"/>
          </p:cNvPicPr>
          <p:nvPr/>
        </p:nvPicPr>
        <p:blipFill rotWithShape="1">
          <a:blip r:embed="rId8"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9">
                    <a14:imgEffect>
                      <a14:brightnessContrast bright="57000" contrast="16000"/>
                    </a14:imgEffect>
                  </a14:imgLayer>
                </a14:imgProps>
              </a:ext>
            </a:extLst>
          </a:blip>
          <a:srcRect l="3359" t="13697" r="58872" b="28441"/>
          <a:stretch/>
        </p:blipFill>
        <p:spPr>
          <a:xfrm>
            <a:off x="199597" y="5422902"/>
            <a:ext cx="1118446" cy="565649"/>
          </a:xfrm>
          <a:prstGeom prst="rect">
            <a:avLst/>
          </a:prstGeom>
        </p:spPr>
      </p:pic>
    </p:spTree>
    <p:extLst>
      <p:ext uri="{BB962C8B-B14F-4D97-AF65-F5344CB8AC3E}">
        <p14:creationId xmlns:p14="http://schemas.microsoft.com/office/powerpoint/2010/main" val="32757541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cdn.shopify.com/s/files/1/0743/1567/files/shutterstock_191634107.jpg?154282380368639317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4014" y="0"/>
            <a:ext cx="8418786" cy="64263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cdn.shopify.com/s/files/1/0743/1567/files/shutterstock_191634107.jpg?15428238036863931779"/>
          <p:cNvPicPr>
            <a:picLocks noChangeAspect="1" noChangeArrowheads="1"/>
          </p:cNvPicPr>
          <p:nvPr/>
        </p:nvPicPr>
        <p:blipFill rotWithShape="1">
          <a:blip r:embed="rId2">
            <a:extLst>
              <a:ext uri="{28A0092B-C50C-407E-A947-70E740481C1C}">
                <a14:useLocalDpi xmlns:a14="http://schemas.microsoft.com/office/drawing/2010/main" val="0"/>
              </a:ext>
            </a:extLst>
          </a:blip>
          <a:srcRect l="16168" r="72034"/>
          <a:stretch/>
        </p:blipFill>
        <p:spPr bwMode="auto">
          <a:xfrm>
            <a:off x="0" y="-5260"/>
            <a:ext cx="4934607" cy="642634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457200" y="1623839"/>
            <a:ext cx="5155324" cy="4248807"/>
          </a:xfrm>
          <a:prstGeom prst="rect">
            <a:avLst/>
          </a:prstGeom>
          <a:solidFill>
            <a:srgbClr val="EE8F83">
              <a:alpha val="80000"/>
            </a:srgbClr>
          </a:solidFill>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spcBef>
                <a:spcPts val="0"/>
              </a:spcBef>
            </a:pPr>
            <a:r>
              <a:rPr lang="en-US" dirty="0" smtClean="0">
                <a:solidFill>
                  <a:schemeClr val="bg1"/>
                </a:solidFill>
                <a:effectLst>
                  <a:outerShdw blurRad="38100" dist="38100" dir="2700000" algn="tl">
                    <a:srgbClr val="000000">
                      <a:alpha val="43137"/>
                    </a:srgbClr>
                  </a:outerShdw>
                </a:effectLst>
              </a:rPr>
              <a:t>Determine </a:t>
            </a:r>
            <a:r>
              <a:rPr lang="en-US" dirty="0">
                <a:solidFill>
                  <a:schemeClr val="bg1"/>
                </a:solidFill>
                <a:effectLst>
                  <a:outerShdw blurRad="38100" dist="38100" dir="2700000" algn="tl">
                    <a:srgbClr val="000000">
                      <a:alpha val="43137"/>
                    </a:srgbClr>
                  </a:outerShdw>
                </a:effectLst>
              </a:rPr>
              <a:t>your basic skin </a:t>
            </a:r>
            <a:r>
              <a:rPr lang="en-US" dirty="0" smtClean="0">
                <a:solidFill>
                  <a:schemeClr val="bg1"/>
                </a:solidFill>
                <a:effectLst>
                  <a:outerShdw blurRad="38100" dist="38100" dir="2700000" algn="tl">
                    <a:srgbClr val="000000">
                      <a:alpha val="43137"/>
                    </a:srgbClr>
                  </a:outerShdw>
                </a:effectLst>
              </a:rPr>
              <a:t>tone: fair, </a:t>
            </a:r>
            <a:r>
              <a:rPr lang="en-US" dirty="0">
                <a:solidFill>
                  <a:schemeClr val="bg1"/>
                </a:solidFill>
                <a:effectLst>
                  <a:outerShdw blurRad="38100" dist="38100" dir="2700000" algn="tl">
                    <a:srgbClr val="000000">
                      <a:alpha val="43137"/>
                    </a:srgbClr>
                  </a:outerShdw>
                </a:effectLst>
              </a:rPr>
              <a:t>medium, medium </a:t>
            </a:r>
            <a:r>
              <a:rPr lang="en-US" dirty="0" smtClean="0">
                <a:solidFill>
                  <a:schemeClr val="bg1"/>
                </a:solidFill>
                <a:effectLst>
                  <a:outerShdw blurRad="38100" dist="38100" dir="2700000" algn="tl">
                    <a:srgbClr val="000000">
                      <a:alpha val="43137"/>
                    </a:srgbClr>
                  </a:outerShdw>
                </a:effectLst>
              </a:rPr>
              <a:t>deep or deep? </a:t>
            </a:r>
            <a:endParaRPr lang="en-US" dirty="0">
              <a:solidFill>
                <a:schemeClr val="bg1"/>
              </a:solidFill>
              <a:effectLst>
                <a:outerShdw blurRad="38100" dist="38100" dir="2700000" algn="tl">
                  <a:srgbClr val="000000">
                    <a:alpha val="43137"/>
                  </a:srgbClr>
                </a:outerShdw>
              </a:effectLst>
            </a:endParaRPr>
          </a:p>
          <a:p>
            <a:pPr marL="285750" lvl="1" indent="-285750">
              <a:spcBef>
                <a:spcPts val="0"/>
              </a:spcBef>
            </a:pPr>
            <a:endParaRPr lang="en-US" dirty="0" smtClean="0">
              <a:solidFill>
                <a:schemeClr val="bg1"/>
              </a:solidFill>
              <a:effectLst>
                <a:outerShdw blurRad="38100" dist="38100" dir="2700000" algn="tl">
                  <a:srgbClr val="000000">
                    <a:alpha val="43137"/>
                  </a:srgbClr>
                </a:outerShdw>
              </a:effectLst>
            </a:endParaRPr>
          </a:p>
          <a:p>
            <a:pPr marL="285750" lvl="1" indent="-285750">
              <a:spcBef>
                <a:spcPts val="0"/>
              </a:spcBef>
            </a:pPr>
            <a:r>
              <a:rPr lang="en-US" dirty="0" smtClean="0">
                <a:solidFill>
                  <a:schemeClr val="bg1"/>
                </a:solidFill>
                <a:effectLst>
                  <a:outerShdw blurRad="38100" dist="38100" dir="2700000" algn="tl">
                    <a:srgbClr val="000000">
                      <a:alpha val="43137"/>
                    </a:srgbClr>
                  </a:outerShdw>
                </a:effectLst>
              </a:rPr>
              <a:t>Then </a:t>
            </a:r>
            <a:r>
              <a:rPr lang="en-US" dirty="0">
                <a:solidFill>
                  <a:schemeClr val="bg1"/>
                </a:solidFill>
                <a:effectLst>
                  <a:outerShdw blurRad="38100" dist="38100" dir="2700000" algn="tl">
                    <a:srgbClr val="000000">
                      <a:alpha val="43137"/>
                    </a:srgbClr>
                  </a:outerShdw>
                </a:effectLst>
              </a:rPr>
              <a:t>you need to carefully examine  your under-tone. – green, blue or neutral (Remember last Be-Gorgeous Day lesson?!!)</a:t>
            </a:r>
          </a:p>
          <a:p>
            <a:pPr marL="285750" lvl="1" indent="-285750">
              <a:spcBef>
                <a:spcPts val="0"/>
              </a:spcBef>
            </a:pPr>
            <a:endParaRPr lang="en-US" dirty="0" smtClean="0">
              <a:solidFill>
                <a:schemeClr val="bg1"/>
              </a:solidFill>
              <a:effectLst>
                <a:outerShdw blurRad="38100" dist="38100" dir="2700000" algn="tl">
                  <a:srgbClr val="000000">
                    <a:alpha val="43137"/>
                  </a:srgbClr>
                </a:outerShdw>
              </a:effectLst>
            </a:endParaRPr>
          </a:p>
          <a:p>
            <a:pPr marL="285750" lvl="1" indent="-285750">
              <a:spcBef>
                <a:spcPts val="0"/>
              </a:spcBef>
            </a:pPr>
            <a:r>
              <a:rPr lang="en-US" dirty="0" smtClean="0">
                <a:solidFill>
                  <a:schemeClr val="bg1"/>
                </a:solidFill>
                <a:effectLst>
                  <a:outerShdw blurRad="38100" dist="38100" dir="2700000" algn="tl">
                    <a:srgbClr val="000000">
                      <a:alpha val="43137"/>
                    </a:srgbClr>
                  </a:outerShdw>
                </a:effectLst>
              </a:rPr>
              <a:t>pick </a:t>
            </a:r>
            <a:r>
              <a:rPr lang="en-US" dirty="0">
                <a:solidFill>
                  <a:schemeClr val="bg1"/>
                </a:solidFill>
                <a:effectLst>
                  <a:outerShdw blurRad="38100" dist="38100" dir="2700000" algn="tl">
                    <a:srgbClr val="000000">
                      <a:alpha val="43137"/>
                    </a:srgbClr>
                  </a:outerShdw>
                </a:effectLst>
              </a:rPr>
              <a:t>colors that appear to be close to your skin tone. </a:t>
            </a:r>
          </a:p>
          <a:p>
            <a:pPr marL="285750" lvl="1" indent="-285750">
              <a:spcBef>
                <a:spcPts val="0"/>
              </a:spcBef>
            </a:pPr>
            <a:endParaRPr lang="en-US" dirty="0" smtClean="0">
              <a:solidFill>
                <a:schemeClr val="bg1"/>
              </a:solidFill>
              <a:effectLst>
                <a:outerShdw blurRad="38100" dist="38100" dir="2700000" algn="tl">
                  <a:srgbClr val="000000">
                    <a:alpha val="43137"/>
                  </a:srgbClr>
                </a:outerShdw>
              </a:effectLst>
            </a:endParaRPr>
          </a:p>
          <a:p>
            <a:pPr marL="285750" lvl="1" indent="-285750">
              <a:spcBef>
                <a:spcPts val="0"/>
              </a:spcBef>
            </a:pPr>
            <a:r>
              <a:rPr lang="en-US" dirty="0" smtClean="0">
                <a:solidFill>
                  <a:schemeClr val="bg1"/>
                </a:solidFill>
                <a:effectLst>
                  <a:outerShdw blurRad="38100" dist="38100" dir="2700000" algn="tl">
                    <a:srgbClr val="000000">
                      <a:alpha val="43137"/>
                    </a:srgbClr>
                  </a:outerShdw>
                </a:effectLst>
              </a:rPr>
              <a:t>Test </a:t>
            </a:r>
            <a:r>
              <a:rPr lang="en-US" dirty="0">
                <a:solidFill>
                  <a:schemeClr val="bg1"/>
                </a:solidFill>
                <a:effectLst>
                  <a:outerShdw blurRad="38100" dist="38100" dir="2700000" algn="tl">
                    <a:srgbClr val="000000">
                      <a:alpha val="43137"/>
                    </a:srgbClr>
                  </a:outerShdw>
                </a:effectLst>
              </a:rPr>
              <a:t>them on a clean jaw line before you make your choice.</a:t>
            </a:r>
          </a:p>
          <a:p>
            <a:pPr marL="285750" lvl="1" indent="-285750">
              <a:spcBef>
                <a:spcPts val="0"/>
              </a:spcBef>
            </a:pPr>
            <a:endParaRPr lang="en-US" dirty="0" smtClean="0">
              <a:solidFill>
                <a:schemeClr val="bg1"/>
              </a:solidFill>
              <a:effectLst>
                <a:outerShdw blurRad="38100" dist="38100" dir="2700000" algn="tl">
                  <a:srgbClr val="000000">
                    <a:alpha val="43137"/>
                  </a:srgbClr>
                </a:outerShdw>
              </a:effectLst>
            </a:endParaRPr>
          </a:p>
          <a:p>
            <a:pPr marL="285750" lvl="1" indent="-285750">
              <a:spcBef>
                <a:spcPts val="0"/>
              </a:spcBef>
            </a:pPr>
            <a:r>
              <a:rPr lang="en-US" dirty="0" smtClean="0">
                <a:solidFill>
                  <a:schemeClr val="bg1"/>
                </a:solidFill>
                <a:effectLst>
                  <a:outerShdw blurRad="38100" dist="38100" dir="2700000" algn="tl">
                    <a:srgbClr val="000000">
                      <a:alpha val="43137"/>
                    </a:srgbClr>
                  </a:outerShdw>
                </a:effectLst>
              </a:rPr>
              <a:t>Now </a:t>
            </a:r>
            <a:r>
              <a:rPr lang="en-US" dirty="0">
                <a:solidFill>
                  <a:schemeClr val="bg1"/>
                </a:solidFill>
                <a:effectLst>
                  <a:outerShdw blurRad="38100" dist="38100" dir="2700000" algn="tl">
                    <a:srgbClr val="000000">
                      <a:alpha val="43137"/>
                    </a:srgbClr>
                  </a:outerShdw>
                </a:effectLst>
              </a:rPr>
              <a:t>you’re ready to find your perfect foundation!</a:t>
            </a:r>
          </a:p>
          <a:p>
            <a:pPr marL="285750" lvl="1" indent="-285750">
              <a:spcBef>
                <a:spcPts val="0"/>
              </a:spcBef>
            </a:pPr>
            <a:endParaRPr lang="en-US"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0" y="601497"/>
            <a:ext cx="7020633" cy="1015663"/>
          </a:xfrm>
          <a:prstGeom prst="rect">
            <a:avLst/>
          </a:prstGeom>
        </p:spPr>
        <p:txBody>
          <a:bodyPr wrap="square">
            <a:spAutoFit/>
          </a:bodyPr>
          <a:lstStyle/>
          <a:p>
            <a:r>
              <a:rPr lang="en-US" sz="6000" b="1" dirty="0">
                <a:solidFill>
                  <a:schemeClr val="bg1"/>
                </a:solidFill>
                <a:effectLst>
                  <a:outerShdw blurRad="38100" dist="38100" dir="2700000" algn="tl">
                    <a:srgbClr val="000000">
                      <a:alpha val="43137"/>
                    </a:srgbClr>
                  </a:outerShdw>
                </a:effectLst>
                <a:latin typeface="Edwardian Script ITC" panose="030303020407070D0804" pitchFamily="66" charset="0"/>
              </a:rPr>
              <a:t>How to choose the perfect shade?</a:t>
            </a:r>
            <a:endParaRPr lang="en-US" sz="1050" b="1" dirty="0"/>
          </a:p>
        </p:txBody>
      </p:sp>
      <p:sp>
        <p:nvSpPr>
          <p:cNvPr id="9" name="Right Arrow 8"/>
          <p:cNvSpPr/>
          <p:nvPr/>
        </p:nvSpPr>
        <p:spPr>
          <a:xfrm rot="13385438">
            <a:off x="8489896" y="4023775"/>
            <a:ext cx="1770208" cy="1292773"/>
          </a:xfrm>
          <a:prstGeom prst="rightArrow">
            <a:avLst/>
          </a:prstGeom>
          <a:solidFill>
            <a:srgbClr val="F3ADA3"/>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istral logo.jpg"/>
          <p:cNvPicPr>
            <a:picLocks noChangeAspect="1"/>
          </p:cNvPicPr>
          <p:nvPr/>
        </p:nvPicPr>
        <p:blipFill rotWithShape="1">
          <a:blip r:embed="rId3"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4">
                    <a14:imgEffect>
                      <a14:brightnessContrast bright="57000" contrast="16000"/>
                    </a14:imgEffect>
                  </a14:imgLayer>
                </a14:imgProps>
              </a:ext>
            </a:extLst>
          </a:blip>
          <a:srcRect l="3359" t="13697" r="58872" b="28441"/>
          <a:stretch/>
        </p:blipFill>
        <p:spPr>
          <a:xfrm>
            <a:off x="199597" y="5422902"/>
            <a:ext cx="1118446" cy="565649"/>
          </a:xfrm>
          <a:prstGeom prst="rect">
            <a:avLst/>
          </a:prstGeom>
        </p:spPr>
      </p:pic>
    </p:spTree>
    <p:extLst>
      <p:ext uri="{BB962C8B-B14F-4D97-AF65-F5344CB8AC3E}">
        <p14:creationId xmlns:p14="http://schemas.microsoft.com/office/powerpoint/2010/main" val="351454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calcmode="lin" valueType="num">
                                      <p:cBhvr additive="base">
                                        <p:cTn id="12"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barn(inVertical)">
                                      <p:cBhvr>
                                        <p:cTn id="23" dur="500"/>
                                        <p:tgtEl>
                                          <p:spTgt spid="5">
                                            <p:txEl>
                                              <p:pRg st="6" end="6"/>
                                            </p:txEl>
                                          </p:spTgt>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fltVal val="0"/>
                                          </p:val>
                                        </p:tav>
                                        <p:tav tm="100000">
                                          <p:val>
                                            <p:strVal val="#ppt_w"/>
                                          </p:val>
                                        </p:tav>
                                      </p:tavLst>
                                    </p:anim>
                                    <p:anim calcmode="lin" valueType="num">
                                      <p:cBhvr>
                                        <p:cTn id="27" dur="1000" fill="hold"/>
                                        <p:tgtEl>
                                          <p:spTgt spid="9"/>
                                        </p:tgtEl>
                                        <p:attrNameLst>
                                          <p:attrName>ppt_h</p:attrName>
                                        </p:attrNameLst>
                                      </p:cBhvr>
                                      <p:tavLst>
                                        <p:tav tm="0">
                                          <p:val>
                                            <p:fltVal val="0"/>
                                          </p:val>
                                        </p:tav>
                                        <p:tav tm="100000">
                                          <p:val>
                                            <p:strVal val="#ppt_h"/>
                                          </p:val>
                                        </p:tav>
                                      </p:tavLst>
                                    </p:anim>
                                    <p:anim calcmode="lin" valueType="num">
                                      <p:cBhvr>
                                        <p:cTn id="28" dur="1000" fill="hold"/>
                                        <p:tgtEl>
                                          <p:spTgt spid="9"/>
                                        </p:tgtEl>
                                        <p:attrNameLst>
                                          <p:attrName>style.rotation</p:attrName>
                                        </p:attrNameLst>
                                      </p:cBhvr>
                                      <p:tavLst>
                                        <p:tav tm="0">
                                          <p:val>
                                            <p:fltVal val="90"/>
                                          </p:val>
                                        </p:tav>
                                        <p:tav tm="100000">
                                          <p:val>
                                            <p:fltVal val="0"/>
                                          </p:val>
                                        </p:tav>
                                      </p:tavLst>
                                    </p:anim>
                                    <p:animEffect transition="in" filter="fade">
                                      <p:cBhvr>
                                        <p:cTn id="29" dur="1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bettermoms.com/wp-content/uploads/2015/09/113812473-1363294362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5725"/>
          <a:stretch/>
        </p:blipFill>
        <p:spPr bwMode="auto">
          <a:xfrm>
            <a:off x="3789949" y="0"/>
            <a:ext cx="7182852" cy="64008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bettermoms.com/wp-content/uploads/2015/09/113812473-13632943621.jpg"/>
          <p:cNvPicPr>
            <a:picLocks noChangeAspect="1" noChangeArrowheads="1"/>
          </p:cNvPicPr>
          <p:nvPr/>
        </p:nvPicPr>
        <p:blipFill rotWithShape="1">
          <a:blip r:embed="rId3">
            <a:extLst>
              <a:ext uri="{28A0092B-C50C-407E-A947-70E740481C1C}">
                <a14:useLocalDpi xmlns:a14="http://schemas.microsoft.com/office/drawing/2010/main" val="0"/>
              </a:ext>
            </a:extLst>
          </a:blip>
          <a:srcRect r="83218"/>
          <a:stretch/>
        </p:blipFill>
        <p:spPr bwMode="auto">
          <a:xfrm>
            <a:off x="0" y="-5260"/>
            <a:ext cx="5439103" cy="640080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457199" y="1623839"/>
            <a:ext cx="5029201" cy="4248807"/>
          </a:xfrm>
          <a:prstGeom prst="rect">
            <a:avLst/>
          </a:prstGeom>
          <a:solidFill>
            <a:srgbClr val="EE8F83">
              <a:alpha val="80000"/>
            </a:srgbClr>
          </a:solidFill>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spcBef>
                <a:spcPts val="0"/>
              </a:spcBef>
            </a:pPr>
            <a:r>
              <a:rPr lang="en-US" dirty="0">
                <a:solidFill>
                  <a:schemeClr val="bg1"/>
                </a:solidFill>
                <a:effectLst>
                  <a:outerShdw blurRad="38100" dist="38100" dir="2700000" algn="tl">
                    <a:srgbClr val="000000">
                      <a:alpha val="43137"/>
                    </a:srgbClr>
                  </a:outerShdw>
                </a:effectLst>
              </a:rPr>
              <a:t>Choosing the correct shade is very essential.</a:t>
            </a:r>
          </a:p>
          <a:p>
            <a:pPr marL="285750" lvl="1" indent="-285750">
              <a:spcBef>
                <a:spcPts val="0"/>
              </a:spcBef>
            </a:pPr>
            <a:endParaRPr lang="en-US" dirty="0">
              <a:solidFill>
                <a:schemeClr val="bg1"/>
              </a:solidFill>
              <a:effectLst>
                <a:outerShdw blurRad="38100" dist="38100" dir="2700000" algn="tl">
                  <a:srgbClr val="000000">
                    <a:alpha val="43137"/>
                  </a:srgbClr>
                </a:outerShdw>
              </a:effectLst>
            </a:endParaRPr>
          </a:p>
          <a:p>
            <a:pPr marL="285750" lvl="1" indent="-285750">
              <a:spcBef>
                <a:spcPts val="0"/>
              </a:spcBef>
            </a:pPr>
            <a:r>
              <a:rPr lang="en-US" dirty="0">
                <a:solidFill>
                  <a:schemeClr val="bg1"/>
                </a:solidFill>
                <a:effectLst>
                  <a:outerShdw blurRad="38100" dist="38100" dir="2700000" algn="tl">
                    <a:srgbClr val="000000">
                      <a:alpha val="43137"/>
                    </a:srgbClr>
                  </a:outerShdw>
                </a:effectLst>
              </a:rPr>
              <a:t>Checking shade under natural light is definitely crucial.</a:t>
            </a:r>
          </a:p>
          <a:p>
            <a:pPr marL="285750" lvl="1" indent="-285750">
              <a:spcBef>
                <a:spcPts val="0"/>
              </a:spcBef>
            </a:pPr>
            <a:endParaRPr lang="en-US" dirty="0">
              <a:solidFill>
                <a:schemeClr val="bg1"/>
              </a:solidFill>
              <a:effectLst>
                <a:outerShdw blurRad="38100" dist="38100" dir="2700000" algn="tl">
                  <a:srgbClr val="000000">
                    <a:alpha val="43137"/>
                  </a:srgbClr>
                </a:outerShdw>
              </a:effectLst>
            </a:endParaRPr>
          </a:p>
          <a:p>
            <a:pPr marL="285750" lvl="1" indent="-285750">
              <a:spcBef>
                <a:spcPts val="0"/>
              </a:spcBef>
            </a:pPr>
            <a:r>
              <a:rPr lang="en-US" dirty="0">
                <a:solidFill>
                  <a:schemeClr val="bg1"/>
                </a:solidFill>
                <a:effectLst>
                  <a:outerShdw blurRad="38100" dist="38100" dir="2700000" algn="tl">
                    <a:srgbClr val="000000">
                      <a:alpha val="43137"/>
                    </a:srgbClr>
                  </a:outerShdw>
                </a:effectLst>
              </a:rPr>
              <a:t>you must apply foundation on your jaw line.</a:t>
            </a:r>
          </a:p>
          <a:p>
            <a:pPr marL="285750" lvl="1" indent="-285750">
              <a:spcBef>
                <a:spcPts val="0"/>
              </a:spcBef>
            </a:pPr>
            <a:endParaRPr lang="en-US" dirty="0">
              <a:solidFill>
                <a:schemeClr val="bg1"/>
              </a:solidFill>
              <a:effectLst>
                <a:outerShdw blurRad="38100" dist="38100" dir="2700000" algn="tl">
                  <a:srgbClr val="000000">
                    <a:alpha val="43137"/>
                  </a:srgbClr>
                </a:outerShdw>
              </a:effectLst>
            </a:endParaRPr>
          </a:p>
          <a:p>
            <a:pPr marL="285750" lvl="1" indent="-285750">
              <a:spcBef>
                <a:spcPts val="0"/>
              </a:spcBef>
            </a:pPr>
            <a:r>
              <a:rPr lang="en-US" dirty="0">
                <a:solidFill>
                  <a:schemeClr val="bg1"/>
                </a:solidFill>
                <a:effectLst>
                  <a:outerShdw blurRad="38100" dist="38100" dir="2700000" algn="tl">
                    <a:srgbClr val="000000">
                      <a:alpha val="43137"/>
                    </a:srgbClr>
                  </a:outerShdw>
                </a:effectLst>
              </a:rPr>
              <a:t>The best color will be one that blends well on your skin color</a:t>
            </a:r>
            <a:r>
              <a:rPr lang="en-US" dirty="0" smtClean="0">
                <a:solidFill>
                  <a:schemeClr val="bg1"/>
                </a:solidFill>
                <a:effectLst>
                  <a:outerShdw blurRad="38100" dist="38100" dir="2700000" algn="tl">
                    <a:srgbClr val="000000">
                      <a:alpha val="43137"/>
                    </a:srgbClr>
                  </a:outerShdw>
                </a:effectLst>
              </a:rPr>
              <a:t>.</a:t>
            </a:r>
          </a:p>
          <a:p>
            <a:pPr marL="285750" lvl="1" indent="-285750">
              <a:spcBef>
                <a:spcPts val="0"/>
              </a:spcBef>
            </a:pPr>
            <a:endParaRPr lang="en-US" dirty="0">
              <a:solidFill>
                <a:schemeClr val="bg1"/>
              </a:solidFill>
              <a:effectLst>
                <a:outerShdw blurRad="38100" dist="38100" dir="2700000" algn="tl">
                  <a:srgbClr val="000000">
                    <a:alpha val="43137"/>
                  </a:srgbClr>
                </a:outerShdw>
              </a:effectLst>
            </a:endParaRPr>
          </a:p>
          <a:p>
            <a:pPr marL="285750" lvl="1" indent="-285750">
              <a:spcBef>
                <a:spcPts val="0"/>
              </a:spcBef>
            </a:pPr>
            <a:r>
              <a:rPr lang="en-US" dirty="0">
                <a:solidFill>
                  <a:schemeClr val="bg1"/>
                </a:solidFill>
                <a:effectLst>
                  <a:outerShdw blurRad="38100" dist="38100" dir="2700000" algn="tl">
                    <a:srgbClr val="000000">
                      <a:alpha val="43137"/>
                    </a:srgbClr>
                  </a:outerShdw>
                </a:effectLst>
              </a:rPr>
              <a:t>In some cases, you might have to blend foundation colors to find the right tone for your skin.</a:t>
            </a:r>
          </a:p>
          <a:p>
            <a:pPr marL="285750" lvl="1" indent="-285750">
              <a:spcBef>
                <a:spcPts val="0"/>
              </a:spcBef>
            </a:pPr>
            <a:endParaRPr lang="en-US" dirty="0">
              <a:solidFill>
                <a:schemeClr val="bg1"/>
              </a:solidFill>
              <a:effectLst>
                <a:outerShdw blurRad="38100" dist="38100" dir="2700000" algn="tl">
                  <a:srgbClr val="000000">
                    <a:alpha val="43137"/>
                  </a:srgbClr>
                </a:outerShdw>
              </a:effectLst>
            </a:endParaRPr>
          </a:p>
        </p:txBody>
      </p:sp>
      <p:sp>
        <p:nvSpPr>
          <p:cNvPr id="13" name="Rectangle 12"/>
          <p:cNvSpPr/>
          <p:nvPr/>
        </p:nvSpPr>
        <p:spPr>
          <a:xfrm>
            <a:off x="1371632" y="576645"/>
            <a:ext cx="2858963" cy="1015663"/>
          </a:xfrm>
          <a:prstGeom prst="rect">
            <a:avLst/>
          </a:prstGeom>
        </p:spPr>
        <p:txBody>
          <a:bodyPr wrap="square">
            <a:spAutoFit/>
          </a:bodyPr>
          <a:lstStyle/>
          <a:p>
            <a:r>
              <a:rPr lang="en-US" sz="6000" b="1" dirty="0" smtClean="0">
                <a:solidFill>
                  <a:schemeClr val="bg1"/>
                </a:solidFill>
                <a:effectLst>
                  <a:outerShdw blurRad="38100" dist="38100" dir="2700000" algn="tl">
                    <a:srgbClr val="000000">
                      <a:alpha val="43137"/>
                    </a:srgbClr>
                  </a:outerShdw>
                </a:effectLst>
                <a:latin typeface="Edwardian Script ITC" panose="030303020407070D0804" pitchFamily="66" charset="0"/>
              </a:rPr>
              <a:t>Pro Tips!</a:t>
            </a:r>
            <a:endParaRPr lang="en-US" sz="1050" b="1" dirty="0"/>
          </a:p>
        </p:txBody>
      </p:sp>
      <p:pic>
        <p:nvPicPr>
          <p:cNvPr id="6" name="Picture 5" descr="Mistral logo.jpg"/>
          <p:cNvPicPr>
            <a:picLocks noChangeAspect="1"/>
          </p:cNvPicPr>
          <p:nvPr/>
        </p:nvPicPr>
        <p:blipFill rotWithShape="1">
          <a:blip r:embed="rId4"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5">
                    <a14:imgEffect>
                      <a14:brightnessContrast bright="57000" contrast="16000"/>
                    </a14:imgEffect>
                  </a14:imgLayer>
                </a14:imgProps>
              </a:ext>
            </a:extLst>
          </a:blip>
          <a:srcRect l="3359" t="13697" r="58872" b="28441"/>
          <a:stretch/>
        </p:blipFill>
        <p:spPr>
          <a:xfrm>
            <a:off x="199597" y="5422902"/>
            <a:ext cx="1118446" cy="565649"/>
          </a:xfrm>
          <a:prstGeom prst="rect">
            <a:avLst/>
          </a:prstGeom>
        </p:spPr>
      </p:pic>
    </p:spTree>
    <p:extLst>
      <p:ext uri="{BB962C8B-B14F-4D97-AF65-F5344CB8AC3E}">
        <p14:creationId xmlns:p14="http://schemas.microsoft.com/office/powerpoint/2010/main" val="38254774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1004</TotalTime>
  <Words>724</Words>
  <Application>Microsoft Office PowerPoint</Application>
  <PresentationFormat>Custom</PresentationFormat>
  <Paragraphs>95</Paragraphs>
  <Slides>23</Slides>
  <Notes>2</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Perfect Blend foundation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Setting The Foundation Right!</vt:lpstr>
      <vt:lpstr>Pro Tips!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ClayBrains</dc:creator>
  <cp:lastModifiedBy>Archana Ram</cp:lastModifiedBy>
  <cp:revision>216</cp:revision>
  <dcterms:created xsi:type="dcterms:W3CDTF">2016-12-03T10:23:04Z</dcterms:created>
  <dcterms:modified xsi:type="dcterms:W3CDTF">2017-03-10T06:47:33Z</dcterms:modified>
</cp:coreProperties>
</file>