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7" r:id="rId3"/>
    <p:sldId id="259" r:id="rId4"/>
    <p:sldId id="261" r:id="rId5"/>
    <p:sldId id="262" r:id="rId6"/>
    <p:sldId id="269" r:id="rId7"/>
    <p:sldId id="272" r:id="rId8"/>
    <p:sldId id="260" r:id="rId9"/>
    <p:sldId id="282" r:id="rId10"/>
    <p:sldId id="280" r:id="rId11"/>
    <p:sldId id="283" r:id="rId12"/>
    <p:sldId id="274" r:id="rId13"/>
    <p:sldId id="263" r:id="rId14"/>
    <p:sldId id="276" r:id="rId15"/>
    <p:sldId id="267" r:id="rId16"/>
    <p:sldId id="279" r:id="rId17"/>
    <p:sldId id="268" r:id="rId18"/>
    <p:sldId id="27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3836"/>
    <a:srgbClr val="FFFF66"/>
    <a:srgbClr val="FF99FF"/>
    <a:srgbClr val="FF66FF"/>
    <a:srgbClr val="00823B"/>
    <a:srgbClr val="FFF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1" d="100"/>
          <a:sy n="111" d="100"/>
        </p:scale>
        <p:origin x="161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D6D4FB-B36A-4DE5-B9AA-CAFB18C4F5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065822D3-9885-40AB-A1FD-89464B0DA661}">
      <dgm:prSet phldrT="[Text]" custT="1"/>
      <dgm:spPr>
        <a:solidFill>
          <a:schemeClr val="accent2"/>
        </a:solidFill>
      </dgm:spPr>
      <dgm:t>
        <a:bodyPr/>
        <a:lstStyle/>
        <a:p>
          <a:r>
            <a:rPr lang="hi-IN" sz="1800" dirty="0">
              <a:solidFill>
                <a:schemeClr val="bg1"/>
              </a:solidFill>
            </a:rPr>
            <a:t>मोनोअनसैचुरेटेड</a:t>
          </a:r>
          <a:r>
            <a:rPr lang="en-IN" sz="1800" dirty="0">
              <a:solidFill>
                <a:schemeClr val="bg1"/>
              </a:solidFill>
            </a:rPr>
            <a:t> </a:t>
          </a:r>
          <a:r>
            <a:rPr lang="hi-IN" sz="1800" dirty="0">
              <a:solidFill>
                <a:schemeClr val="bg1"/>
              </a:solidFill>
            </a:rPr>
            <a:t>फैट्स</a:t>
          </a:r>
          <a:r>
            <a:rPr lang="en-US" sz="1800" dirty="0"/>
            <a:t> (MUFA)</a:t>
          </a:r>
        </a:p>
      </dgm:t>
    </dgm:pt>
    <dgm:pt modelId="{05AE42E0-972D-4E16-8386-C7DF1EFC6AC1}" type="parTrans" cxnId="{FD7B420B-5924-49E5-9362-43752DA2EE17}">
      <dgm:prSet/>
      <dgm:spPr/>
      <dgm:t>
        <a:bodyPr/>
        <a:lstStyle/>
        <a:p>
          <a:endParaRPr lang="en-US"/>
        </a:p>
      </dgm:t>
    </dgm:pt>
    <dgm:pt modelId="{41876E6C-36E4-4CC3-AF88-365912FC281C}" type="sibTrans" cxnId="{FD7B420B-5924-49E5-9362-43752DA2EE17}">
      <dgm:prSet/>
      <dgm:spPr/>
      <dgm:t>
        <a:bodyPr/>
        <a:lstStyle/>
        <a:p>
          <a:endParaRPr lang="en-US"/>
        </a:p>
      </dgm:t>
    </dgm:pt>
    <dgm:pt modelId="{21132397-2A40-45F3-86F0-332A5CC9D529}">
      <dgm:prSet phldrT="[Text]" custT="1"/>
      <dgm:spPr>
        <a:solidFill>
          <a:schemeClr val="accent2"/>
        </a:solidFill>
      </dgm:spPr>
      <dgm:t>
        <a:bodyPr/>
        <a:lstStyle/>
        <a:p>
          <a:r>
            <a:rPr lang="hi-IN" sz="1800" dirty="0"/>
            <a:t>पॉलीअनसेचुरेटेड</a:t>
          </a:r>
          <a:r>
            <a:rPr lang="en-IN" sz="1800" dirty="0">
              <a:solidFill>
                <a:schemeClr val="bg1"/>
              </a:solidFill>
            </a:rPr>
            <a:t> </a:t>
          </a:r>
          <a:r>
            <a:rPr lang="hi-IN" sz="1800" dirty="0">
              <a:solidFill>
                <a:schemeClr val="bg1"/>
              </a:solidFill>
            </a:rPr>
            <a:t>फैट्स</a:t>
          </a:r>
          <a:r>
            <a:rPr lang="en-US" sz="1800" dirty="0"/>
            <a:t> (PUFA)</a:t>
          </a:r>
        </a:p>
      </dgm:t>
    </dgm:pt>
    <dgm:pt modelId="{2D42EB11-BE49-4338-906E-E38224F8CACA}" type="parTrans" cxnId="{2151523E-B845-4066-B3D8-933E21D23C76}">
      <dgm:prSet/>
      <dgm:spPr/>
      <dgm:t>
        <a:bodyPr/>
        <a:lstStyle/>
        <a:p>
          <a:endParaRPr lang="en-US"/>
        </a:p>
      </dgm:t>
    </dgm:pt>
    <dgm:pt modelId="{57807681-B3EF-4823-8F67-BFFE22DFE1AD}" type="sibTrans" cxnId="{2151523E-B845-4066-B3D8-933E21D23C76}">
      <dgm:prSet/>
      <dgm:spPr/>
      <dgm:t>
        <a:bodyPr/>
        <a:lstStyle/>
        <a:p>
          <a:endParaRPr lang="en-US"/>
        </a:p>
      </dgm:t>
    </dgm:pt>
    <dgm:pt modelId="{5B809497-FAD0-4597-8411-E2DBD081F535}" type="pres">
      <dgm:prSet presAssocID="{00D6D4FB-B36A-4DE5-B9AA-CAFB18C4F595}" presName="linear" presStyleCnt="0">
        <dgm:presLayoutVars>
          <dgm:dir/>
          <dgm:animLvl val="lvl"/>
          <dgm:resizeHandles val="exact"/>
        </dgm:presLayoutVars>
      </dgm:prSet>
      <dgm:spPr/>
    </dgm:pt>
    <dgm:pt modelId="{0E12FDAF-1441-45E9-835F-F71B11E277D4}" type="pres">
      <dgm:prSet presAssocID="{065822D3-9885-40AB-A1FD-89464B0DA661}" presName="parentLin" presStyleCnt="0"/>
      <dgm:spPr/>
    </dgm:pt>
    <dgm:pt modelId="{3F811291-22AC-49FF-8568-0041AC2EC6A2}" type="pres">
      <dgm:prSet presAssocID="{065822D3-9885-40AB-A1FD-89464B0DA661}" presName="parentLeftMargin" presStyleLbl="node1" presStyleIdx="0" presStyleCnt="2"/>
      <dgm:spPr/>
    </dgm:pt>
    <dgm:pt modelId="{538E63F9-D5FB-4A38-B727-559E979BA6DF}" type="pres">
      <dgm:prSet presAssocID="{065822D3-9885-40AB-A1FD-89464B0DA661}" presName="parentText" presStyleLbl="node1" presStyleIdx="0" presStyleCnt="2" custLinFactNeighborY="-871">
        <dgm:presLayoutVars>
          <dgm:chMax val="0"/>
          <dgm:bulletEnabled val="1"/>
        </dgm:presLayoutVars>
      </dgm:prSet>
      <dgm:spPr/>
    </dgm:pt>
    <dgm:pt modelId="{E99BF78E-2D93-4F70-9B09-C24908A8618B}" type="pres">
      <dgm:prSet presAssocID="{065822D3-9885-40AB-A1FD-89464B0DA661}" presName="negativeSpace" presStyleCnt="0"/>
      <dgm:spPr/>
    </dgm:pt>
    <dgm:pt modelId="{A193E7FC-42AB-4D10-8631-84EED057E555}" type="pres">
      <dgm:prSet presAssocID="{065822D3-9885-40AB-A1FD-89464B0DA661}" presName="childText" presStyleLbl="conFgAcc1" presStyleIdx="0" presStyleCnt="2" custScaleX="84616" custScaleY="51916">
        <dgm:presLayoutVars>
          <dgm:bulletEnabled val="1"/>
        </dgm:presLayoutVars>
      </dgm:prSet>
      <dgm:spPr/>
    </dgm:pt>
    <dgm:pt modelId="{D39BA564-F7E0-4571-ABA5-54FF51D72972}" type="pres">
      <dgm:prSet presAssocID="{41876E6C-36E4-4CC3-AF88-365912FC281C}" presName="spaceBetweenRectangles" presStyleCnt="0"/>
      <dgm:spPr/>
    </dgm:pt>
    <dgm:pt modelId="{2F223094-EC64-4F9A-BD96-33AE2F66F884}" type="pres">
      <dgm:prSet presAssocID="{21132397-2A40-45F3-86F0-332A5CC9D529}" presName="parentLin" presStyleCnt="0"/>
      <dgm:spPr/>
    </dgm:pt>
    <dgm:pt modelId="{C250CC75-4607-4D00-8A28-FD99545845CC}" type="pres">
      <dgm:prSet presAssocID="{21132397-2A40-45F3-86F0-332A5CC9D529}" presName="parentLeftMargin" presStyleLbl="node1" presStyleIdx="0" presStyleCnt="2"/>
      <dgm:spPr/>
    </dgm:pt>
    <dgm:pt modelId="{8C7F11A9-3C1E-4B95-A823-0AAC12749D44}" type="pres">
      <dgm:prSet presAssocID="{21132397-2A40-45F3-86F0-332A5CC9D529}" presName="parentText" presStyleLbl="node1" presStyleIdx="1" presStyleCnt="2">
        <dgm:presLayoutVars>
          <dgm:chMax val="0"/>
          <dgm:bulletEnabled val="1"/>
        </dgm:presLayoutVars>
      </dgm:prSet>
      <dgm:spPr/>
    </dgm:pt>
    <dgm:pt modelId="{9DEB6F53-484B-4407-BA5B-43E635B6145C}" type="pres">
      <dgm:prSet presAssocID="{21132397-2A40-45F3-86F0-332A5CC9D529}" presName="negativeSpace" presStyleCnt="0"/>
      <dgm:spPr/>
    </dgm:pt>
    <dgm:pt modelId="{2032B700-2C29-42F8-A48B-A9622EE0E43B}" type="pres">
      <dgm:prSet presAssocID="{21132397-2A40-45F3-86F0-332A5CC9D529}" presName="childText" presStyleLbl="conFgAcc1" presStyleIdx="1" presStyleCnt="2" custScaleX="84616" custScaleY="54120" custLinFactNeighborY="-22266">
        <dgm:presLayoutVars>
          <dgm:bulletEnabled val="1"/>
        </dgm:presLayoutVars>
      </dgm:prSet>
      <dgm:spPr/>
    </dgm:pt>
  </dgm:ptLst>
  <dgm:cxnLst>
    <dgm:cxn modelId="{FD7B420B-5924-49E5-9362-43752DA2EE17}" srcId="{00D6D4FB-B36A-4DE5-B9AA-CAFB18C4F595}" destId="{065822D3-9885-40AB-A1FD-89464B0DA661}" srcOrd="0" destOrd="0" parTransId="{05AE42E0-972D-4E16-8386-C7DF1EFC6AC1}" sibTransId="{41876E6C-36E4-4CC3-AF88-365912FC281C}"/>
    <dgm:cxn modelId="{5A72D033-C7C6-4FA9-86D3-79AE4029C65C}" type="presOf" srcId="{065822D3-9885-40AB-A1FD-89464B0DA661}" destId="{3F811291-22AC-49FF-8568-0041AC2EC6A2}" srcOrd="0" destOrd="0" presId="urn:microsoft.com/office/officeart/2005/8/layout/list1"/>
    <dgm:cxn modelId="{2151523E-B845-4066-B3D8-933E21D23C76}" srcId="{00D6D4FB-B36A-4DE5-B9AA-CAFB18C4F595}" destId="{21132397-2A40-45F3-86F0-332A5CC9D529}" srcOrd="1" destOrd="0" parTransId="{2D42EB11-BE49-4338-906E-E38224F8CACA}" sibTransId="{57807681-B3EF-4823-8F67-BFFE22DFE1AD}"/>
    <dgm:cxn modelId="{D7EB9479-D754-4154-A0E8-20D1AAD2BF76}" type="presOf" srcId="{21132397-2A40-45F3-86F0-332A5CC9D529}" destId="{C250CC75-4607-4D00-8A28-FD99545845CC}" srcOrd="0" destOrd="0" presId="urn:microsoft.com/office/officeart/2005/8/layout/list1"/>
    <dgm:cxn modelId="{9C36BBC4-B65E-4156-8258-4AE65351F2B9}" type="presOf" srcId="{00D6D4FB-B36A-4DE5-B9AA-CAFB18C4F595}" destId="{5B809497-FAD0-4597-8411-E2DBD081F535}" srcOrd="0" destOrd="0" presId="urn:microsoft.com/office/officeart/2005/8/layout/list1"/>
    <dgm:cxn modelId="{3E8289E2-235C-4F3E-B758-8C7C4888108F}" type="presOf" srcId="{21132397-2A40-45F3-86F0-332A5CC9D529}" destId="{8C7F11A9-3C1E-4B95-A823-0AAC12749D44}" srcOrd="1" destOrd="0" presId="urn:microsoft.com/office/officeart/2005/8/layout/list1"/>
    <dgm:cxn modelId="{BA7DD3FC-90F3-4B1C-8D10-A5C0FF58577F}" type="presOf" srcId="{065822D3-9885-40AB-A1FD-89464B0DA661}" destId="{538E63F9-D5FB-4A38-B727-559E979BA6DF}" srcOrd="1" destOrd="0" presId="urn:microsoft.com/office/officeart/2005/8/layout/list1"/>
    <dgm:cxn modelId="{40285177-9469-4EF3-BD6A-879A9DB8C87E}" type="presParOf" srcId="{5B809497-FAD0-4597-8411-E2DBD081F535}" destId="{0E12FDAF-1441-45E9-835F-F71B11E277D4}" srcOrd="0" destOrd="0" presId="urn:microsoft.com/office/officeart/2005/8/layout/list1"/>
    <dgm:cxn modelId="{FC871218-8FAC-4A5E-B680-3DAFB8804726}" type="presParOf" srcId="{0E12FDAF-1441-45E9-835F-F71B11E277D4}" destId="{3F811291-22AC-49FF-8568-0041AC2EC6A2}" srcOrd="0" destOrd="0" presId="urn:microsoft.com/office/officeart/2005/8/layout/list1"/>
    <dgm:cxn modelId="{0DEC2762-D240-4886-A983-9D0C81F06DA3}" type="presParOf" srcId="{0E12FDAF-1441-45E9-835F-F71B11E277D4}" destId="{538E63F9-D5FB-4A38-B727-559E979BA6DF}" srcOrd="1" destOrd="0" presId="urn:microsoft.com/office/officeart/2005/8/layout/list1"/>
    <dgm:cxn modelId="{1960B339-F38F-419A-BFA9-EC719784B1FF}" type="presParOf" srcId="{5B809497-FAD0-4597-8411-E2DBD081F535}" destId="{E99BF78E-2D93-4F70-9B09-C24908A8618B}" srcOrd="1" destOrd="0" presId="urn:microsoft.com/office/officeart/2005/8/layout/list1"/>
    <dgm:cxn modelId="{8C6BDE79-C5FA-4BB3-A984-96D20732F224}" type="presParOf" srcId="{5B809497-FAD0-4597-8411-E2DBD081F535}" destId="{A193E7FC-42AB-4D10-8631-84EED057E555}" srcOrd="2" destOrd="0" presId="urn:microsoft.com/office/officeart/2005/8/layout/list1"/>
    <dgm:cxn modelId="{B6F45BB6-8BAC-4BA7-89C3-7B9898E38D5E}" type="presParOf" srcId="{5B809497-FAD0-4597-8411-E2DBD081F535}" destId="{D39BA564-F7E0-4571-ABA5-54FF51D72972}" srcOrd="3" destOrd="0" presId="urn:microsoft.com/office/officeart/2005/8/layout/list1"/>
    <dgm:cxn modelId="{8630FFEA-F4E1-4EAF-B3CE-4B9CB28E2D38}" type="presParOf" srcId="{5B809497-FAD0-4597-8411-E2DBD081F535}" destId="{2F223094-EC64-4F9A-BD96-33AE2F66F884}" srcOrd="4" destOrd="0" presId="urn:microsoft.com/office/officeart/2005/8/layout/list1"/>
    <dgm:cxn modelId="{DCD5AFEE-4E17-4B55-B281-1A4D9D1F4CD8}" type="presParOf" srcId="{2F223094-EC64-4F9A-BD96-33AE2F66F884}" destId="{C250CC75-4607-4D00-8A28-FD99545845CC}" srcOrd="0" destOrd="0" presId="urn:microsoft.com/office/officeart/2005/8/layout/list1"/>
    <dgm:cxn modelId="{F144D76C-F850-4AB4-8071-DD53856135E0}" type="presParOf" srcId="{2F223094-EC64-4F9A-BD96-33AE2F66F884}" destId="{8C7F11A9-3C1E-4B95-A823-0AAC12749D44}" srcOrd="1" destOrd="0" presId="urn:microsoft.com/office/officeart/2005/8/layout/list1"/>
    <dgm:cxn modelId="{10F68C0E-DCE1-406B-8210-1FE3F8666188}" type="presParOf" srcId="{5B809497-FAD0-4597-8411-E2DBD081F535}" destId="{9DEB6F53-484B-4407-BA5B-43E635B6145C}" srcOrd="5" destOrd="0" presId="urn:microsoft.com/office/officeart/2005/8/layout/list1"/>
    <dgm:cxn modelId="{9D22699E-57E4-4B94-BABA-DF253001D8AF}" type="presParOf" srcId="{5B809497-FAD0-4597-8411-E2DBD081F535}" destId="{2032B700-2C29-42F8-A48B-A9622EE0E43B}"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D6D4FB-B36A-4DE5-B9AA-CAFB18C4F595}"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065822D3-9885-40AB-A1FD-89464B0DA661}">
      <dgm:prSet phldrT="[Text]" custT="1"/>
      <dgm:spPr>
        <a:solidFill>
          <a:srgbClr val="0070C0"/>
        </a:solidFill>
      </dgm:spPr>
      <dgm:t>
        <a:bodyPr/>
        <a:lstStyle/>
        <a:p>
          <a:r>
            <a:rPr lang="hi-IN" sz="1800" dirty="0">
              <a:solidFill>
                <a:schemeClr val="bg1"/>
              </a:solidFill>
            </a:rPr>
            <a:t>सैचुरेटेड</a:t>
          </a:r>
          <a:r>
            <a:rPr lang="en-IN" sz="1800" dirty="0">
              <a:solidFill>
                <a:schemeClr val="bg1"/>
              </a:solidFill>
            </a:rPr>
            <a:t> </a:t>
          </a:r>
          <a:r>
            <a:rPr lang="hi-IN" sz="1800" dirty="0">
              <a:solidFill>
                <a:schemeClr val="bg1"/>
              </a:solidFill>
            </a:rPr>
            <a:t>फैट्स</a:t>
          </a:r>
          <a:endParaRPr lang="en-US" sz="1800" dirty="0"/>
        </a:p>
      </dgm:t>
    </dgm:pt>
    <dgm:pt modelId="{05AE42E0-972D-4E16-8386-C7DF1EFC6AC1}" type="parTrans" cxnId="{FD7B420B-5924-49E5-9362-43752DA2EE17}">
      <dgm:prSet/>
      <dgm:spPr/>
      <dgm:t>
        <a:bodyPr/>
        <a:lstStyle/>
        <a:p>
          <a:endParaRPr lang="en-US"/>
        </a:p>
      </dgm:t>
    </dgm:pt>
    <dgm:pt modelId="{41876E6C-36E4-4CC3-AF88-365912FC281C}" type="sibTrans" cxnId="{FD7B420B-5924-49E5-9362-43752DA2EE17}">
      <dgm:prSet/>
      <dgm:spPr/>
      <dgm:t>
        <a:bodyPr/>
        <a:lstStyle/>
        <a:p>
          <a:endParaRPr lang="en-US"/>
        </a:p>
      </dgm:t>
    </dgm:pt>
    <dgm:pt modelId="{21132397-2A40-45F3-86F0-332A5CC9D529}">
      <dgm:prSet phldrT="[Text]" custT="1"/>
      <dgm:spPr>
        <a:solidFill>
          <a:srgbClr val="0070C0"/>
        </a:solidFill>
      </dgm:spPr>
      <dgm:t>
        <a:bodyPr/>
        <a:lstStyle/>
        <a:p>
          <a:r>
            <a:rPr lang="hi-IN" sz="1800" dirty="0"/>
            <a:t>ट्रांस</a:t>
          </a:r>
          <a:r>
            <a:rPr lang="en-IN" sz="1800" dirty="0"/>
            <a:t> </a:t>
          </a:r>
          <a:r>
            <a:rPr lang="hi-IN" sz="1800" dirty="0">
              <a:solidFill>
                <a:schemeClr val="bg1"/>
              </a:solidFill>
            </a:rPr>
            <a:t>फैट्स</a:t>
          </a:r>
          <a:endParaRPr lang="en-US" sz="1800" dirty="0"/>
        </a:p>
      </dgm:t>
    </dgm:pt>
    <dgm:pt modelId="{2D42EB11-BE49-4338-906E-E38224F8CACA}" type="parTrans" cxnId="{2151523E-B845-4066-B3D8-933E21D23C76}">
      <dgm:prSet/>
      <dgm:spPr/>
      <dgm:t>
        <a:bodyPr/>
        <a:lstStyle/>
        <a:p>
          <a:endParaRPr lang="en-US"/>
        </a:p>
      </dgm:t>
    </dgm:pt>
    <dgm:pt modelId="{57807681-B3EF-4823-8F67-BFFE22DFE1AD}" type="sibTrans" cxnId="{2151523E-B845-4066-B3D8-933E21D23C76}">
      <dgm:prSet/>
      <dgm:spPr/>
      <dgm:t>
        <a:bodyPr/>
        <a:lstStyle/>
        <a:p>
          <a:endParaRPr lang="en-US"/>
        </a:p>
      </dgm:t>
    </dgm:pt>
    <dgm:pt modelId="{5B809497-FAD0-4597-8411-E2DBD081F535}" type="pres">
      <dgm:prSet presAssocID="{00D6D4FB-B36A-4DE5-B9AA-CAFB18C4F595}" presName="linear" presStyleCnt="0">
        <dgm:presLayoutVars>
          <dgm:dir/>
          <dgm:animLvl val="lvl"/>
          <dgm:resizeHandles val="exact"/>
        </dgm:presLayoutVars>
      </dgm:prSet>
      <dgm:spPr/>
    </dgm:pt>
    <dgm:pt modelId="{0E12FDAF-1441-45E9-835F-F71B11E277D4}" type="pres">
      <dgm:prSet presAssocID="{065822D3-9885-40AB-A1FD-89464B0DA661}" presName="parentLin" presStyleCnt="0"/>
      <dgm:spPr/>
    </dgm:pt>
    <dgm:pt modelId="{3F811291-22AC-49FF-8568-0041AC2EC6A2}" type="pres">
      <dgm:prSet presAssocID="{065822D3-9885-40AB-A1FD-89464B0DA661}" presName="parentLeftMargin" presStyleLbl="node1" presStyleIdx="0" presStyleCnt="2"/>
      <dgm:spPr/>
    </dgm:pt>
    <dgm:pt modelId="{538E63F9-D5FB-4A38-B727-559E979BA6DF}" type="pres">
      <dgm:prSet presAssocID="{065822D3-9885-40AB-A1FD-89464B0DA661}" presName="parentText" presStyleLbl="node1" presStyleIdx="0" presStyleCnt="2" custLinFactNeighborY="-871">
        <dgm:presLayoutVars>
          <dgm:chMax val="0"/>
          <dgm:bulletEnabled val="1"/>
        </dgm:presLayoutVars>
      </dgm:prSet>
      <dgm:spPr/>
    </dgm:pt>
    <dgm:pt modelId="{E99BF78E-2D93-4F70-9B09-C24908A8618B}" type="pres">
      <dgm:prSet presAssocID="{065822D3-9885-40AB-A1FD-89464B0DA661}" presName="negativeSpace" presStyleCnt="0"/>
      <dgm:spPr/>
    </dgm:pt>
    <dgm:pt modelId="{A193E7FC-42AB-4D10-8631-84EED057E555}" type="pres">
      <dgm:prSet presAssocID="{065822D3-9885-40AB-A1FD-89464B0DA661}" presName="childText" presStyleLbl="conFgAcc1" presStyleIdx="0" presStyleCnt="2" custScaleX="84616" custScaleY="51916">
        <dgm:presLayoutVars>
          <dgm:bulletEnabled val="1"/>
        </dgm:presLayoutVars>
      </dgm:prSet>
      <dgm:spPr/>
    </dgm:pt>
    <dgm:pt modelId="{D39BA564-F7E0-4571-ABA5-54FF51D72972}" type="pres">
      <dgm:prSet presAssocID="{41876E6C-36E4-4CC3-AF88-365912FC281C}" presName="spaceBetweenRectangles" presStyleCnt="0"/>
      <dgm:spPr/>
    </dgm:pt>
    <dgm:pt modelId="{2F223094-EC64-4F9A-BD96-33AE2F66F884}" type="pres">
      <dgm:prSet presAssocID="{21132397-2A40-45F3-86F0-332A5CC9D529}" presName="parentLin" presStyleCnt="0"/>
      <dgm:spPr/>
    </dgm:pt>
    <dgm:pt modelId="{C250CC75-4607-4D00-8A28-FD99545845CC}" type="pres">
      <dgm:prSet presAssocID="{21132397-2A40-45F3-86F0-332A5CC9D529}" presName="parentLeftMargin" presStyleLbl="node1" presStyleIdx="0" presStyleCnt="2"/>
      <dgm:spPr/>
    </dgm:pt>
    <dgm:pt modelId="{8C7F11A9-3C1E-4B95-A823-0AAC12749D44}" type="pres">
      <dgm:prSet presAssocID="{21132397-2A40-45F3-86F0-332A5CC9D529}" presName="parentText" presStyleLbl="node1" presStyleIdx="1" presStyleCnt="2">
        <dgm:presLayoutVars>
          <dgm:chMax val="0"/>
          <dgm:bulletEnabled val="1"/>
        </dgm:presLayoutVars>
      </dgm:prSet>
      <dgm:spPr/>
    </dgm:pt>
    <dgm:pt modelId="{9DEB6F53-484B-4407-BA5B-43E635B6145C}" type="pres">
      <dgm:prSet presAssocID="{21132397-2A40-45F3-86F0-332A5CC9D529}" presName="negativeSpace" presStyleCnt="0"/>
      <dgm:spPr/>
    </dgm:pt>
    <dgm:pt modelId="{2032B700-2C29-42F8-A48B-A9622EE0E43B}" type="pres">
      <dgm:prSet presAssocID="{21132397-2A40-45F3-86F0-332A5CC9D529}" presName="childText" presStyleLbl="conFgAcc1" presStyleIdx="1" presStyleCnt="2" custScaleX="84616" custScaleY="54120" custLinFactNeighborY="-22266">
        <dgm:presLayoutVars>
          <dgm:bulletEnabled val="1"/>
        </dgm:presLayoutVars>
      </dgm:prSet>
      <dgm:spPr/>
    </dgm:pt>
  </dgm:ptLst>
  <dgm:cxnLst>
    <dgm:cxn modelId="{EEC6F202-757F-4A70-A54E-F4F65AEFE1A2}" type="presOf" srcId="{21132397-2A40-45F3-86F0-332A5CC9D529}" destId="{C250CC75-4607-4D00-8A28-FD99545845CC}" srcOrd="0" destOrd="0" presId="urn:microsoft.com/office/officeart/2005/8/layout/list1"/>
    <dgm:cxn modelId="{FD7B420B-5924-49E5-9362-43752DA2EE17}" srcId="{00D6D4FB-B36A-4DE5-B9AA-CAFB18C4F595}" destId="{065822D3-9885-40AB-A1FD-89464B0DA661}" srcOrd="0" destOrd="0" parTransId="{05AE42E0-972D-4E16-8386-C7DF1EFC6AC1}" sibTransId="{41876E6C-36E4-4CC3-AF88-365912FC281C}"/>
    <dgm:cxn modelId="{8AA5A911-CB20-4D79-820B-88602CF7E662}" type="presOf" srcId="{065822D3-9885-40AB-A1FD-89464B0DA661}" destId="{3F811291-22AC-49FF-8568-0041AC2EC6A2}" srcOrd="0" destOrd="0" presId="urn:microsoft.com/office/officeart/2005/8/layout/list1"/>
    <dgm:cxn modelId="{FCF0A32D-BD88-4F34-A277-50298A5CE4EF}" type="presOf" srcId="{065822D3-9885-40AB-A1FD-89464B0DA661}" destId="{538E63F9-D5FB-4A38-B727-559E979BA6DF}" srcOrd="1" destOrd="0" presId="urn:microsoft.com/office/officeart/2005/8/layout/list1"/>
    <dgm:cxn modelId="{2151523E-B845-4066-B3D8-933E21D23C76}" srcId="{00D6D4FB-B36A-4DE5-B9AA-CAFB18C4F595}" destId="{21132397-2A40-45F3-86F0-332A5CC9D529}" srcOrd="1" destOrd="0" parTransId="{2D42EB11-BE49-4338-906E-E38224F8CACA}" sibTransId="{57807681-B3EF-4823-8F67-BFFE22DFE1AD}"/>
    <dgm:cxn modelId="{BA31FADD-00AD-449C-8472-3ACE4C5AF51D}" type="presOf" srcId="{00D6D4FB-B36A-4DE5-B9AA-CAFB18C4F595}" destId="{5B809497-FAD0-4597-8411-E2DBD081F535}" srcOrd="0" destOrd="0" presId="urn:microsoft.com/office/officeart/2005/8/layout/list1"/>
    <dgm:cxn modelId="{F9F126E3-5E6D-4F40-8AE5-FB7A94616235}" type="presOf" srcId="{21132397-2A40-45F3-86F0-332A5CC9D529}" destId="{8C7F11A9-3C1E-4B95-A823-0AAC12749D44}" srcOrd="1" destOrd="0" presId="urn:microsoft.com/office/officeart/2005/8/layout/list1"/>
    <dgm:cxn modelId="{6F44D312-388C-4869-93C1-D245DF629FA4}" type="presParOf" srcId="{5B809497-FAD0-4597-8411-E2DBD081F535}" destId="{0E12FDAF-1441-45E9-835F-F71B11E277D4}" srcOrd="0" destOrd="0" presId="urn:microsoft.com/office/officeart/2005/8/layout/list1"/>
    <dgm:cxn modelId="{6D8DD835-68BF-4771-8321-41238990C816}" type="presParOf" srcId="{0E12FDAF-1441-45E9-835F-F71B11E277D4}" destId="{3F811291-22AC-49FF-8568-0041AC2EC6A2}" srcOrd="0" destOrd="0" presId="urn:microsoft.com/office/officeart/2005/8/layout/list1"/>
    <dgm:cxn modelId="{9318DE03-9F04-4C75-BC94-AAAA9F215E7D}" type="presParOf" srcId="{0E12FDAF-1441-45E9-835F-F71B11E277D4}" destId="{538E63F9-D5FB-4A38-B727-559E979BA6DF}" srcOrd="1" destOrd="0" presId="urn:microsoft.com/office/officeart/2005/8/layout/list1"/>
    <dgm:cxn modelId="{85A3934C-EBE8-47AC-A11F-5262D0615DD3}" type="presParOf" srcId="{5B809497-FAD0-4597-8411-E2DBD081F535}" destId="{E99BF78E-2D93-4F70-9B09-C24908A8618B}" srcOrd="1" destOrd="0" presId="urn:microsoft.com/office/officeart/2005/8/layout/list1"/>
    <dgm:cxn modelId="{9524660A-F58B-4D1D-8C3D-CFAC841DBED8}" type="presParOf" srcId="{5B809497-FAD0-4597-8411-E2DBD081F535}" destId="{A193E7FC-42AB-4D10-8631-84EED057E555}" srcOrd="2" destOrd="0" presId="urn:microsoft.com/office/officeart/2005/8/layout/list1"/>
    <dgm:cxn modelId="{A7E87A5D-05EB-445B-BAF0-673EEA161388}" type="presParOf" srcId="{5B809497-FAD0-4597-8411-E2DBD081F535}" destId="{D39BA564-F7E0-4571-ABA5-54FF51D72972}" srcOrd="3" destOrd="0" presId="urn:microsoft.com/office/officeart/2005/8/layout/list1"/>
    <dgm:cxn modelId="{EBEC0835-4F6B-48F7-BDCA-C88D563F54F8}" type="presParOf" srcId="{5B809497-FAD0-4597-8411-E2DBD081F535}" destId="{2F223094-EC64-4F9A-BD96-33AE2F66F884}" srcOrd="4" destOrd="0" presId="urn:microsoft.com/office/officeart/2005/8/layout/list1"/>
    <dgm:cxn modelId="{29C57EC4-45A1-4162-A88C-B80180F8B34F}" type="presParOf" srcId="{2F223094-EC64-4F9A-BD96-33AE2F66F884}" destId="{C250CC75-4607-4D00-8A28-FD99545845CC}" srcOrd="0" destOrd="0" presId="urn:microsoft.com/office/officeart/2005/8/layout/list1"/>
    <dgm:cxn modelId="{9E7E20A3-F082-4FAC-84F7-FDFEB333C7A2}" type="presParOf" srcId="{2F223094-EC64-4F9A-BD96-33AE2F66F884}" destId="{8C7F11A9-3C1E-4B95-A823-0AAC12749D44}" srcOrd="1" destOrd="0" presId="urn:microsoft.com/office/officeart/2005/8/layout/list1"/>
    <dgm:cxn modelId="{6693BA5B-8C3F-4721-B1B2-41DD9D0905FE}" type="presParOf" srcId="{5B809497-FAD0-4597-8411-E2DBD081F535}" destId="{9DEB6F53-484B-4407-BA5B-43E635B6145C}" srcOrd="5" destOrd="0" presId="urn:microsoft.com/office/officeart/2005/8/layout/list1"/>
    <dgm:cxn modelId="{D01C6BD2-7E25-46D7-852F-483BCE2766AC}" type="presParOf" srcId="{5B809497-FAD0-4597-8411-E2DBD081F535}" destId="{2032B700-2C29-42F8-A48B-A9622EE0E43B}"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3E7FC-42AB-4D10-8631-84EED057E555}">
      <dsp:nvSpPr>
        <dsp:cNvPr id="0" name=""/>
        <dsp:cNvSpPr/>
      </dsp:nvSpPr>
      <dsp:spPr>
        <a:xfrm>
          <a:off x="0" y="315271"/>
          <a:ext cx="3352824" cy="26165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8E63F9-D5FB-4A38-B727-559E979BA6DF}">
      <dsp:nvSpPr>
        <dsp:cNvPr id="0" name=""/>
        <dsp:cNvSpPr/>
      </dsp:nvSpPr>
      <dsp:spPr>
        <a:xfrm>
          <a:off x="198120" y="14929"/>
          <a:ext cx="277368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marL="0" lvl="0" indent="0" algn="l" defTabSz="800100">
            <a:lnSpc>
              <a:spcPct val="90000"/>
            </a:lnSpc>
            <a:spcBef>
              <a:spcPct val="0"/>
            </a:spcBef>
            <a:spcAft>
              <a:spcPct val="35000"/>
            </a:spcAft>
            <a:buNone/>
          </a:pPr>
          <a:r>
            <a:rPr lang="hi-IN" sz="1800" kern="1200" dirty="0">
              <a:solidFill>
                <a:schemeClr val="bg1"/>
              </a:solidFill>
            </a:rPr>
            <a:t>मोनोअनसैचुरेटेड</a:t>
          </a:r>
          <a:r>
            <a:rPr lang="en-IN" sz="1800" kern="1200" dirty="0">
              <a:solidFill>
                <a:schemeClr val="bg1"/>
              </a:solidFill>
            </a:rPr>
            <a:t> </a:t>
          </a:r>
          <a:r>
            <a:rPr lang="hi-IN" sz="1800" kern="1200" dirty="0">
              <a:solidFill>
                <a:schemeClr val="bg1"/>
              </a:solidFill>
            </a:rPr>
            <a:t>फैट्स</a:t>
          </a:r>
          <a:r>
            <a:rPr lang="en-US" sz="1800" kern="1200" dirty="0"/>
            <a:t> (MUFA)</a:t>
          </a:r>
        </a:p>
      </dsp:txBody>
      <dsp:txXfrm>
        <a:off x="226941" y="43750"/>
        <a:ext cx="2716038" cy="532758"/>
      </dsp:txXfrm>
    </dsp:sp>
    <dsp:sp modelId="{2032B700-2C29-42F8-A48B-A9622EE0E43B}">
      <dsp:nvSpPr>
        <dsp:cNvPr id="0" name=""/>
        <dsp:cNvSpPr/>
      </dsp:nvSpPr>
      <dsp:spPr>
        <a:xfrm>
          <a:off x="0" y="914399"/>
          <a:ext cx="3352824" cy="272764"/>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C7F11A9-3C1E-4B95-A823-0AAC12749D44}">
      <dsp:nvSpPr>
        <dsp:cNvPr id="0" name=""/>
        <dsp:cNvSpPr/>
      </dsp:nvSpPr>
      <dsp:spPr>
        <a:xfrm>
          <a:off x="198120" y="684928"/>
          <a:ext cx="2773680" cy="590400"/>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marL="0" lvl="0" indent="0" algn="l" defTabSz="800100">
            <a:lnSpc>
              <a:spcPct val="90000"/>
            </a:lnSpc>
            <a:spcBef>
              <a:spcPct val="0"/>
            </a:spcBef>
            <a:spcAft>
              <a:spcPct val="35000"/>
            </a:spcAft>
            <a:buNone/>
          </a:pPr>
          <a:r>
            <a:rPr lang="hi-IN" sz="1800" kern="1200" dirty="0"/>
            <a:t>पॉलीअनसेचुरेटेड</a:t>
          </a:r>
          <a:r>
            <a:rPr lang="en-IN" sz="1800" kern="1200" dirty="0">
              <a:solidFill>
                <a:schemeClr val="bg1"/>
              </a:solidFill>
            </a:rPr>
            <a:t> </a:t>
          </a:r>
          <a:r>
            <a:rPr lang="hi-IN" sz="1800" kern="1200" dirty="0">
              <a:solidFill>
                <a:schemeClr val="bg1"/>
              </a:solidFill>
            </a:rPr>
            <a:t>फैट्स</a:t>
          </a:r>
          <a:r>
            <a:rPr lang="en-US" sz="1800" kern="1200" dirty="0"/>
            <a:t> (PUFA)</a:t>
          </a:r>
        </a:p>
      </dsp:txBody>
      <dsp:txXfrm>
        <a:off x="226941" y="713749"/>
        <a:ext cx="2716038" cy="5327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3E7FC-42AB-4D10-8631-84EED057E555}">
      <dsp:nvSpPr>
        <dsp:cNvPr id="0" name=""/>
        <dsp:cNvSpPr/>
      </dsp:nvSpPr>
      <dsp:spPr>
        <a:xfrm>
          <a:off x="0" y="315271"/>
          <a:ext cx="3352824" cy="261656"/>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8E63F9-D5FB-4A38-B727-559E979BA6DF}">
      <dsp:nvSpPr>
        <dsp:cNvPr id="0" name=""/>
        <dsp:cNvSpPr/>
      </dsp:nvSpPr>
      <dsp:spPr>
        <a:xfrm>
          <a:off x="198120" y="14929"/>
          <a:ext cx="2773680" cy="5904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marL="0" lvl="0" indent="0" algn="l" defTabSz="800100">
            <a:lnSpc>
              <a:spcPct val="90000"/>
            </a:lnSpc>
            <a:spcBef>
              <a:spcPct val="0"/>
            </a:spcBef>
            <a:spcAft>
              <a:spcPct val="35000"/>
            </a:spcAft>
            <a:buNone/>
          </a:pPr>
          <a:r>
            <a:rPr lang="hi-IN" sz="1800" kern="1200" dirty="0">
              <a:solidFill>
                <a:schemeClr val="bg1"/>
              </a:solidFill>
            </a:rPr>
            <a:t>सैचुरेटेड</a:t>
          </a:r>
          <a:r>
            <a:rPr lang="en-IN" sz="1800" kern="1200" dirty="0">
              <a:solidFill>
                <a:schemeClr val="bg1"/>
              </a:solidFill>
            </a:rPr>
            <a:t> </a:t>
          </a:r>
          <a:r>
            <a:rPr lang="hi-IN" sz="1800" kern="1200" dirty="0">
              <a:solidFill>
                <a:schemeClr val="bg1"/>
              </a:solidFill>
            </a:rPr>
            <a:t>फैट्स</a:t>
          </a:r>
          <a:endParaRPr lang="en-US" sz="1800" kern="1200" dirty="0"/>
        </a:p>
      </dsp:txBody>
      <dsp:txXfrm>
        <a:off x="226941" y="43750"/>
        <a:ext cx="2716038" cy="532758"/>
      </dsp:txXfrm>
    </dsp:sp>
    <dsp:sp modelId="{2032B700-2C29-42F8-A48B-A9622EE0E43B}">
      <dsp:nvSpPr>
        <dsp:cNvPr id="0" name=""/>
        <dsp:cNvSpPr/>
      </dsp:nvSpPr>
      <dsp:spPr>
        <a:xfrm>
          <a:off x="0" y="914399"/>
          <a:ext cx="3352824" cy="272764"/>
        </a:xfrm>
        <a:prstGeom prst="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C7F11A9-3C1E-4B95-A823-0AAC12749D44}">
      <dsp:nvSpPr>
        <dsp:cNvPr id="0" name=""/>
        <dsp:cNvSpPr/>
      </dsp:nvSpPr>
      <dsp:spPr>
        <a:xfrm>
          <a:off x="198120" y="684928"/>
          <a:ext cx="2773680" cy="59040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4839" tIns="0" rIns="104839" bIns="0" numCol="1" spcCol="1270" anchor="ctr" anchorCtr="0">
          <a:noAutofit/>
        </a:bodyPr>
        <a:lstStyle/>
        <a:p>
          <a:pPr marL="0" lvl="0" indent="0" algn="l" defTabSz="800100">
            <a:lnSpc>
              <a:spcPct val="90000"/>
            </a:lnSpc>
            <a:spcBef>
              <a:spcPct val="0"/>
            </a:spcBef>
            <a:spcAft>
              <a:spcPct val="35000"/>
            </a:spcAft>
            <a:buNone/>
          </a:pPr>
          <a:r>
            <a:rPr lang="hi-IN" sz="1800" kern="1200" dirty="0"/>
            <a:t>ट्रांस</a:t>
          </a:r>
          <a:r>
            <a:rPr lang="en-IN" sz="1800" kern="1200" dirty="0"/>
            <a:t> </a:t>
          </a:r>
          <a:r>
            <a:rPr lang="hi-IN" sz="1800" kern="1200" dirty="0">
              <a:solidFill>
                <a:schemeClr val="bg1"/>
              </a:solidFill>
            </a:rPr>
            <a:t>फैट्स</a:t>
          </a:r>
          <a:endParaRPr lang="en-US" sz="1800" kern="1200" dirty="0"/>
        </a:p>
      </dsp:txBody>
      <dsp:txXfrm>
        <a:off x="226941" y="713749"/>
        <a:ext cx="271603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7549C5E-A0F8-4CF9-9346-C79219FC2B22}"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6865812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549C5E-A0F8-4CF9-9346-C79219FC2B22}"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2543654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549C5E-A0F8-4CF9-9346-C79219FC2B22}"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266019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549C5E-A0F8-4CF9-9346-C79219FC2B22}"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269998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549C5E-A0F8-4CF9-9346-C79219FC2B22}" type="datetimeFigureOut">
              <a:rPr lang="en-US" smtClean="0"/>
              <a:pPr/>
              <a:t>2/21/2022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2820844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549C5E-A0F8-4CF9-9346-C79219FC2B22}"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969278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549C5E-A0F8-4CF9-9346-C79219FC2B22}" type="datetimeFigureOut">
              <a:rPr lang="en-US" smtClean="0"/>
              <a:pPr/>
              <a:t>2/21/2022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19111431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549C5E-A0F8-4CF9-9346-C79219FC2B22}" type="datetimeFigureOut">
              <a:rPr lang="en-US" smtClean="0"/>
              <a:pPr/>
              <a:t>2/21/2022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801401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549C5E-A0F8-4CF9-9346-C79219FC2B22}" type="datetimeFigureOut">
              <a:rPr lang="en-US" smtClean="0"/>
              <a:pPr/>
              <a:t>2/21/2022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3386266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549C5E-A0F8-4CF9-9346-C79219FC2B22}"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1536300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7549C5E-A0F8-4CF9-9346-C79219FC2B22}" type="datetimeFigureOut">
              <a:rPr lang="en-US" smtClean="0"/>
              <a:pPr/>
              <a:t>2/21/2022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A71427-5424-4231-BF19-C0682696E7B6}" type="slidenum">
              <a:rPr lang="en-US" smtClean="0"/>
              <a:pPr/>
              <a:t>‹#›</a:t>
            </a:fld>
            <a:endParaRPr lang="en-US"/>
          </a:p>
        </p:txBody>
      </p:sp>
    </p:spTree>
    <p:extLst>
      <p:ext uri="{BB962C8B-B14F-4D97-AF65-F5344CB8AC3E}">
        <p14:creationId xmlns:p14="http://schemas.microsoft.com/office/powerpoint/2010/main" val="25125925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screen">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549C5E-A0F8-4CF9-9346-C79219FC2B22}" type="datetimeFigureOut">
              <a:rPr lang="en-US" smtClean="0"/>
              <a:pPr/>
              <a:t>2/21/2022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A71427-5424-4231-BF19-C0682696E7B6}" type="slidenum">
              <a:rPr lang="en-US" smtClean="0"/>
              <a:pPr/>
              <a:t>‹#›</a:t>
            </a:fld>
            <a:endParaRPr lang="en-US"/>
          </a:p>
        </p:txBody>
      </p:sp>
    </p:spTree>
    <p:extLst>
      <p:ext uri="{BB962C8B-B14F-4D97-AF65-F5344CB8AC3E}">
        <p14:creationId xmlns:p14="http://schemas.microsoft.com/office/powerpoint/2010/main" val="3764431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442303C-108B-4039-BF26-FFE9979B31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
        <p:nvSpPr>
          <p:cNvPr id="5" name="TextBox 4">
            <a:extLst>
              <a:ext uri="{FF2B5EF4-FFF2-40B4-BE49-F238E27FC236}">
                <a16:creationId xmlns:a16="http://schemas.microsoft.com/office/drawing/2014/main" id="{4A424CCD-8E82-4D8E-822C-3B8BFD608104}"/>
              </a:ext>
            </a:extLst>
          </p:cNvPr>
          <p:cNvSpPr txBox="1"/>
          <p:nvPr/>
        </p:nvSpPr>
        <p:spPr>
          <a:xfrm>
            <a:off x="152400" y="2057400"/>
            <a:ext cx="4572000" cy="2585323"/>
          </a:xfrm>
          <a:prstGeom prst="rect">
            <a:avLst/>
          </a:prstGeom>
          <a:noFill/>
        </p:spPr>
        <p:txBody>
          <a:bodyPr wrap="square">
            <a:spAutoFit/>
          </a:bodyPr>
          <a:lstStyle/>
          <a:p>
            <a:r>
              <a:rPr lang="hi-IN" sz="5400" dirty="0">
                <a:solidFill>
                  <a:srgbClr val="9A3836"/>
                </a:solidFill>
              </a:rPr>
              <a:t>लाइट हाउस</a:t>
            </a:r>
            <a:r>
              <a:rPr lang="en-US" sz="5400" b="1" dirty="0">
                <a:solidFill>
                  <a:srgbClr val="9A3836"/>
                </a:solidFill>
              </a:rPr>
              <a:t> </a:t>
            </a:r>
            <a:r>
              <a:rPr lang="hi-IN" sz="5400" dirty="0">
                <a:solidFill>
                  <a:srgbClr val="9A3836"/>
                </a:solidFill>
              </a:rPr>
              <a:t>राइस ब्रान ऑयल </a:t>
            </a:r>
            <a:endParaRPr lang="en-IN" sz="5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381000" y="1447800"/>
            <a:ext cx="4495800" cy="4525963"/>
          </a:xfrm>
        </p:spPr>
        <p:txBody>
          <a:bodyPr>
            <a:normAutofit/>
          </a:bodyPr>
          <a:lstStyle/>
          <a:p>
            <a:pPr marL="514350" indent="-514350">
              <a:buNone/>
            </a:pPr>
            <a:r>
              <a:rPr lang="hi-IN" sz="1800" dirty="0">
                <a:solidFill>
                  <a:srgbClr val="9A3836"/>
                </a:solidFill>
              </a:rPr>
              <a:t>खाना पकाने के लिए उपयुक्त तेल</a:t>
            </a:r>
            <a:endParaRPr lang="en-IN" sz="1800" dirty="0">
              <a:solidFill>
                <a:srgbClr val="9A3836"/>
              </a:solidFill>
            </a:endParaRPr>
          </a:p>
          <a:p>
            <a:pPr marL="514350" indent="-514350">
              <a:buNone/>
            </a:pPr>
            <a:endParaRPr lang="en-US" sz="1600" dirty="0">
              <a:solidFill>
                <a:srgbClr val="9A3836"/>
              </a:solidFill>
            </a:endParaRPr>
          </a:p>
          <a:p>
            <a:pPr marL="292100" indent="-292100">
              <a:buFont typeface="+mj-lt"/>
              <a:buAutoNum type="arabicPeriod"/>
            </a:pPr>
            <a:r>
              <a:rPr lang="hi-IN" sz="1600" dirty="0">
                <a:solidFill>
                  <a:srgbClr val="9A3836"/>
                </a:solidFill>
              </a:rPr>
              <a:t>उच्च धूम्रपान बिंदु- </a:t>
            </a:r>
            <a:r>
              <a:rPr lang="hi-IN" sz="1600" dirty="0"/>
              <a:t>उच्च धूम्रपान बिंदु उच्च तापमान पर फैटी एसिड के टूटने को रोकता है, जिससे यह तलने और तलने के लिए उपयुक्त हो जाता है। </a:t>
            </a:r>
            <a:endParaRPr lang="en-US" sz="2800" dirty="0"/>
          </a:p>
          <a:p>
            <a:pPr marL="292100" indent="-292100">
              <a:buFont typeface="+mj-lt"/>
              <a:buAutoNum type="arabicPeriod"/>
            </a:pPr>
            <a:r>
              <a:rPr lang="hi-IN" sz="1600" dirty="0">
                <a:solidFill>
                  <a:srgbClr val="9A3836"/>
                </a:solidFill>
              </a:rPr>
              <a:t>कम अवशोषण- </a:t>
            </a:r>
            <a:r>
              <a:rPr lang="hi-IN" sz="1600" dirty="0"/>
              <a:t>इसकी हल्की चिपचिपाहट, खाना पकाने में कम तेल को अवशोषित करने की अनुमति देती है (15-20% तक कम), कुल कैलोरी को कम करती है। कम तेल अवशोषित भी इसे और अधिक किफायती बनाता है। </a:t>
            </a:r>
            <a:endParaRPr lang="en-US" sz="2800" dirty="0"/>
          </a:p>
          <a:p>
            <a:pPr marL="292100" indent="-292100">
              <a:buFont typeface="+mj-lt"/>
              <a:buAutoNum type="arabicPeriod"/>
            </a:pPr>
            <a:r>
              <a:rPr lang="hi-IN" sz="1600" dirty="0">
                <a:solidFill>
                  <a:srgbClr val="9A3836"/>
                </a:solidFill>
              </a:rPr>
              <a:t>कम चिकना- </a:t>
            </a:r>
            <a:r>
              <a:rPr lang="hi-IN" sz="1600" dirty="0"/>
              <a:t>चावल की भूसी का तेल अन्य तेलों की तुलना में कम पॉलिमर (या कम चिकना होता है) बनाता है जिसका अर्थ है बेहतर स्वाद और आसान सफाई। </a:t>
            </a:r>
            <a:endParaRPr lang="en-US" sz="2800" b="1" dirty="0">
              <a:solidFill>
                <a:srgbClr val="C00000"/>
              </a:solidFill>
            </a:endParaRPr>
          </a:p>
        </p:txBody>
      </p:sp>
      <p:sp>
        <p:nvSpPr>
          <p:cNvPr id="4" name="Rounded Rectangle 3"/>
          <p:cNvSpPr/>
          <p:nvPr/>
        </p:nvSpPr>
        <p:spPr>
          <a:xfrm>
            <a:off x="1981200" y="533400"/>
            <a:ext cx="51054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i-IN" sz="2800" dirty="0">
                <a:solidFill>
                  <a:srgbClr val="9A3836"/>
                </a:solidFill>
              </a:rPr>
              <a:t>लाइट हाउस</a:t>
            </a:r>
            <a:r>
              <a:rPr lang="en-US" sz="2800" b="1" dirty="0">
                <a:solidFill>
                  <a:srgbClr val="9A3836"/>
                </a:solidFill>
              </a:rPr>
              <a:t> </a:t>
            </a:r>
            <a:r>
              <a:rPr lang="hi-IN" sz="2800" dirty="0">
                <a:solidFill>
                  <a:srgbClr val="9A3836"/>
                </a:solidFill>
              </a:rPr>
              <a:t>राइस ब्रान ऑयल </a:t>
            </a:r>
            <a:endParaRPr kumimoji="0" lang="en-US" sz="2800" b="1" i="0" u="none" strike="noStrike" kern="1200" cap="none" spc="0" normalizeH="0" baseline="0" noProof="0" dirty="0">
              <a:ln>
                <a:noFill/>
              </a:ln>
              <a:solidFill>
                <a:srgbClr val="C00000"/>
              </a:solidFill>
              <a:effectLst/>
              <a:uLnTx/>
              <a:uFillTx/>
              <a:latin typeface="+mj-lt"/>
              <a:ea typeface="+mj-ea"/>
              <a:cs typeface="+mj-cs"/>
            </a:endParaRPr>
          </a:p>
        </p:txBody>
      </p:sp>
      <p:sp>
        <p:nvSpPr>
          <p:cNvPr id="6" name="Content Placeholder 2"/>
          <p:cNvSpPr txBox="1">
            <a:spLocks/>
          </p:cNvSpPr>
          <p:nvPr/>
        </p:nvSpPr>
        <p:spPr>
          <a:xfrm>
            <a:off x="228600" y="1676400"/>
            <a:ext cx="5181600" cy="4267200"/>
          </a:xfrm>
          <a:prstGeom prst="rect">
            <a:avLst/>
          </a:prstGeom>
        </p:spPr>
        <p:txBody>
          <a:bodyPr vert="horz" lIns="91440" tIns="45720" rIns="91440" bIns="45720" rtlCol="0">
            <a:normAutofit/>
          </a:bodyPr>
          <a:lstStyle/>
          <a:p>
            <a:pPr marL="514350" marR="0" lvl="0" indent="-5143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schemeClr val="tx1"/>
              </a:solidFill>
              <a:effectLst/>
              <a:uLnTx/>
              <a:uFillTx/>
              <a:latin typeface="+mn-lt"/>
              <a:ea typeface="+mn-ea"/>
              <a:cs typeface="+mn-cs"/>
            </a:endParaRPr>
          </a:p>
          <a:p>
            <a:pPr marR="0" lvl="0" algn="l" defTabSz="914400" rtl="0" eaLnBrk="1" fontAlgn="auto" latinLnBrk="0" hangingPunct="1">
              <a:lnSpc>
                <a:spcPct val="100000"/>
              </a:lnSpc>
              <a:spcBef>
                <a:spcPct val="20000"/>
              </a:spcBef>
              <a:spcAft>
                <a:spcPts val="0"/>
              </a:spcAft>
              <a:buClrTx/>
              <a:buSzTx/>
              <a:tabLst/>
              <a:defRPr/>
            </a:pPr>
            <a:endParaRPr kumimoji="0" lang="en-US" sz="2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cook-veggies-sautee-550.jpg"/>
          <p:cNvPicPr>
            <a:picLocks noChangeAspect="1"/>
          </p:cNvPicPr>
          <p:nvPr/>
        </p:nvPicPr>
        <p:blipFill>
          <a:blip r:embed="rId2"/>
          <a:stretch>
            <a:fillRect/>
          </a:stretch>
        </p:blipFill>
        <p:spPr>
          <a:xfrm>
            <a:off x="5029200" y="2240003"/>
            <a:ext cx="4114800" cy="2738212"/>
          </a:xfrm>
          <a:prstGeom prst="rect">
            <a:avLst/>
          </a:prstGeom>
        </p:spPr>
      </p:pic>
      <p:pic>
        <p:nvPicPr>
          <p:cNvPr id="9" name="Picture 8">
            <a:extLst>
              <a:ext uri="{FF2B5EF4-FFF2-40B4-BE49-F238E27FC236}">
                <a16:creationId xmlns:a16="http://schemas.microsoft.com/office/drawing/2014/main" id="{EEE86541-9E97-4CE3-8170-CEAD4AB2B4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1200" y="533400"/>
            <a:ext cx="51054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5" name="Title 1"/>
          <p:cNvSpPr>
            <a:spLocks noGrp="1"/>
          </p:cNvSpPr>
          <p:nvPr>
            <p:ph type="title"/>
          </p:nvPr>
        </p:nvSpPr>
        <p:spPr>
          <a:xfrm>
            <a:off x="457200" y="274638"/>
            <a:ext cx="8229600" cy="1143000"/>
          </a:xfrm>
        </p:spPr>
        <p:txBody>
          <a:bodyPr>
            <a:normAutofit/>
          </a:bodyPr>
          <a:lstStyle/>
          <a:p>
            <a:r>
              <a:rPr lang="hi-IN" sz="2800" dirty="0">
                <a:solidFill>
                  <a:srgbClr val="9A3836"/>
                </a:solidFill>
              </a:rPr>
              <a:t>लाइट हाउस</a:t>
            </a:r>
            <a:r>
              <a:rPr lang="en-US" sz="2800" b="1" dirty="0">
                <a:solidFill>
                  <a:srgbClr val="9A3836"/>
                </a:solidFill>
              </a:rPr>
              <a:t> </a:t>
            </a:r>
            <a:r>
              <a:rPr lang="hi-IN" sz="2800" dirty="0">
                <a:solidFill>
                  <a:srgbClr val="9A3836"/>
                </a:solidFill>
              </a:rPr>
              <a:t>राइस ब्रान ऑयल </a:t>
            </a:r>
            <a:endParaRPr lang="en-US" sz="2800" b="1" dirty="0">
              <a:solidFill>
                <a:srgbClr val="C00000"/>
              </a:solidFill>
            </a:endParaRPr>
          </a:p>
        </p:txBody>
      </p:sp>
      <p:sp>
        <p:nvSpPr>
          <p:cNvPr id="6" name="Content Placeholder 2"/>
          <p:cNvSpPr>
            <a:spLocks noGrp="1"/>
          </p:cNvSpPr>
          <p:nvPr>
            <p:ph idx="1"/>
          </p:nvPr>
        </p:nvSpPr>
        <p:spPr>
          <a:xfrm>
            <a:off x="304799" y="1447800"/>
            <a:ext cx="5465839" cy="3733800"/>
          </a:xfrm>
        </p:spPr>
        <p:txBody>
          <a:bodyPr>
            <a:normAutofit fontScale="92500"/>
          </a:bodyPr>
          <a:lstStyle/>
          <a:p>
            <a:pPr marL="514350" indent="-514350">
              <a:buNone/>
            </a:pPr>
            <a:r>
              <a:rPr lang="en-US" sz="4800" dirty="0">
                <a:solidFill>
                  <a:srgbClr val="9A3836"/>
                </a:solidFill>
              </a:rPr>
              <a:t> </a:t>
            </a:r>
            <a:r>
              <a:rPr lang="hi-IN" sz="3500" dirty="0">
                <a:solidFill>
                  <a:srgbClr val="9A3836"/>
                </a:solidFill>
              </a:rPr>
              <a:t>लाभ: </a:t>
            </a:r>
            <a:endParaRPr lang="en-IN" sz="3500" dirty="0">
              <a:solidFill>
                <a:srgbClr val="9A3836"/>
              </a:solidFill>
            </a:endParaRPr>
          </a:p>
          <a:p>
            <a:pPr marL="514350" indent="-514350">
              <a:buNone/>
            </a:pPr>
            <a:endParaRPr lang="en-US" sz="1200" dirty="0"/>
          </a:p>
          <a:p>
            <a:pPr marL="0" indent="0">
              <a:buNone/>
            </a:pPr>
            <a:r>
              <a:rPr lang="en-IN" sz="1600" dirty="0"/>
              <a:t>1. </a:t>
            </a:r>
            <a:r>
              <a:rPr lang="hi-IN" sz="1600" dirty="0"/>
              <a:t>सबसे संतुलित और बहुमुखी तेल, की सिफारिशों के सबसे करीब-</a:t>
            </a:r>
            <a:endParaRPr lang="en-US" sz="2800" dirty="0"/>
          </a:p>
          <a:p>
            <a:pPr marL="914400">
              <a:buFont typeface="Wingdings" pitchFamily="2" charset="2"/>
              <a:buChar char="ü"/>
              <a:tabLst>
                <a:tab pos="571500" algn="l"/>
              </a:tabLst>
            </a:pPr>
            <a:r>
              <a:rPr lang="hi-IN" sz="1400" dirty="0"/>
              <a:t>डब्ल्यू एच ओ (विश्व स्वास्थ्य संगठन) </a:t>
            </a:r>
            <a:endParaRPr lang="en-IN" sz="1400" dirty="0"/>
          </a:p>
          <a:p>
            <a:pPr marL="914400">
              <a:buFont typeface="Wingdings" pitchFamily="2" charset="2"/>
              <a:buChar char="ü"/>
              <a:tabLst>
                <a:tab pos="571500" algn="l"/>
              </a:tabLst>
            </a:pPr>
            <a:r>
              <a:rPr lang="hi-IN" sz="1400" dirty="0"/>
              <a:t>एन आई एन (राष्ट्रीय पोषण संस्थान) </a:t>
            </a:r>
            <a:endParaRPr lang="en-IN" sz="1400" dirty="0"/>
          </a:p>
          <a:p>
            <a:pPr marL="914400">
              <a:buFont typeface="Wingdings" pitchFamily="2" charset="2"/>
              <a:buChar char="ü"/>
              <a:tabLst>
                <a:tab pos="571500" algn="l"/>
              </a:tabLst>
            </a:pPr>
            <a:r>
              <a:rPr lang="hi-IN" sz="1400" dirty="0"/>
              <a:t>ए एच ए (अमेरिकन हार्ट एसोसिएशन) </a:t>
            </a:r>
            <a:endParaRPr lang="en-IN" sz="1400" dirty="0"/>
          </a:p>
          <a:p>
            <a:pPr marL="0" indent="0">
              <a:buNone/>
            </a:pPr>
            <a:r>
              <a:rPr lang="en-IN" sz="1600" dirty="0"/>
              <a:t>2. </a:t>
            </a:r>
            <a:r>
              <a:rPr lang="hi-IN" sz="1600" dirty="0"/>
              <a:t>दिल के स्वास्थ्य को प्रबंधित करने में मदद करता है</a:t>
            </a:r>
            <a:endParaRPr lang="en-IN" sz="1600" dirty="0"/>
          </a:p>
          <a:p>
            <a:pPr marL="0" indent="0">
              <a:buNone/>
            </a:pPr>
            <a:r>
              <a:rPr lang="en-IN" sz="1600" dirty="0"/>
              <a:t>3. </a:t>
            </a:r>
            <a:r>
              <a:rPr lang="hi-IN" sz="1600" dirty="0"/>
              <a:t>पौष्टिक रूप से बेहतर और उच्च एंटी-ऑक्सीडेंट मूल्य।</a:t>
            </a:r>
            <a:endParaRPr lang="en-IN" sz="1600" dirty="0"/>
          </a:p>
          <a:p>
            <a:pPr marL="0" indent="0">
              <a:buNone/>
            </a:pPr>
            <a:r>
              <a:rPr lang="en-IN" sz="1600" dirty="0"/>
              <a:t>4. </a:t>
            </a:r>
            <a:r>
              <a:rPr lang="hi-IN" sz="1600" dirty="0"/>
              <a:t>किफायती - तलने के दौरान तेल का 15% कम अवशोषण</a:t>
            </a:r>
            <a:endParaRPr lang="en-IN" sz="1600" dirty="0"/>
          </a:p>
          <a:p>
            <a:pPr marL="0" indent="0">
              <a:buNone/>
            </a:pPr>
            <a:r>
              <a:rPr lang="en-IN" sz="1600" dirty="0"/>
              <a:t>5. </a:t>
            </a:r>
            <a:r>
              <a:rPr lang="hi-IN" sz="1600" dirty="0"/>
              <a:t>शारीरिक रूप से परिष्कृत इस प्रकार स्वाद और गंध में नरम</a:t>
            </a:r>
            <a:endParaRPr lang="en-IN" sz="1600" dirty="0"/>
          </a:p>
          <a:p>
            <a:pPr marL="0" indent="0">
              <a:buNone/>
            </a:pPr>
            <a:r>
              <a:rPr lang="en-IN" sz="1600" dirty="0"/>
              <a:t>6. </a:t>
            </a:r>
            <a:r>
              <a:rPr lang="hi-IN" sz="1600" dirty="0"/>
              <a:t>सुपीरियर सलाद, खाना पकाने और तलने का तेल जो स्वाद </a:t>
            </a:r>
            <a:endParaRPr lang="en-IN" sz="1600" dirty="0"/>
          </a:p>
          <a:p>
            <a:pPr marL="0" indent="0">
              <a:buNone/>
            </a:pPr>
            <a:r>
              <a:rPr lang="en-IN" sz="1600" dirty="0"/>
              <a:t>     </a:t>
            </a:r>
            <a:r>
              <a:rPr lang="hi-IN" sz="1600" dirty="0"/>
              <a:t>के बाद नहीं रह जाता है। </a:t>
            </a:r>
            <a:endParaRPr lang="en-US" sz="2800" dirty="0"/>
          </a:p>
          <a:p>
            <a:pPr marL="514350" indent="-514350">
              <a:buFont typeface="Arial" pitchFamily="34" charset="0"/>
              <a:buAutoNum type="arabicPeriod"/>
            </a:pPr>
            <a:endParaRPr lang="en-US" sz="2800" dirty="0"/>
          </a:p>
          <a:p>
            <a:pPr marL="514350" indent="-514350">
              <a:buAutoNum type="arabicPeriod"/>
            </a:pPr>
            <a:endParaRPr lang="en-US" dirty="0"/>
          </a:p>
        </p:txBody>
      </p:sp>
      <p:pic>
        <p:nvPicPr>
          <p:cNvPr id="2051" name="Picture 3" descr="E:\Kapil\Vestige\Rice Bran Oil AD\Ref\vegetable-salad-olive-oil-16361943.jpg"/>
          <p:cNvPicPr>
            <a:picLocks noChangeAspect="1" noChangeArrowheads="1"/>
          </p:cNvPicPr>
          <p:nvPr/>
        </p:nvPicPr>
        <p:blipFill>
          <a:blip r:embed="rId2" cstate="print"/>
          <a:srcRect l="1809" t="3837" r="6370"/>
          <a:stretch>
            <a:fillRect/>
          </a:stretch>
        </p:blipFill>
        <p:spPr bwMode="auto">
          <a:xfrm rot="217335">
            <a:off x="5832444" y="2154107"/>
            <a:ext cx="3243516" cy="2059083"/>
          </a:xfrm>
          <a:prstGeom prst="rect">
            <a:avLst/>
          </a:prstGeom>
          <a:noFill/>
        </p:spPr>
      </p:pic>
      <p:sp>
        <p:nvSpPr>
          <p:cNvPr id="7" name="TextBox 6"/>
          <p:cNvSpPr txBox="1"/>
          <p:nvPr/>
        </p:nvSpPr>
        <p:spPr>
          <a:xfrm>
            <a:off x="0" y="5211762"/>
            <a:ext cx="7467600" cy="646331"/>
          </a:xfrm>
          <a:prstGeom prst="rect">
            <a:avLst/>
          </a:prstGeom>
          <a:noFill/>
        </p:spPr>
        <p:txBody>
          <a:bodyPr wrap="square" rtlCol="0">
            <a:spAutoFit/>
          </a:bodyPr>
          <a:lstStyle/>
          <a:p>
            <a:pPr marL="514350" indent="-514350" algn="ctr"/>
            <a:r>
              <a:rPr lang="hi-IN" dirty="0"/>
              <a:t>राइस ब्रान ऑयल वास्तव में "</a:t>
            </a:r>
            <a:r>
              <a:rPr lang="hi-IN" dirty="0">
                <a:solidFill>
                  <a:srgbClr val="9A3836"/>
                </a:solidFill>
              </a:rPr>
              <a:t>सबसे स्वास्थ्यप्रद</a:t>
            </a:r>
            <a:r>
              <a:rPr lang="hi-IN" dirty="0"/>
              <a:t>" खाद्य तेल है, जिसमें एंटीऑक्सिडेंट, पोषक</a:t>
            </a:r>
            <a:r>
              <a:rPr lang="en-IN" dirty="0"/>
              <a:t> </a:t>
            </a:r>
            <a:r>
              <a:rPr lang="hi-IN" dirty="0"/>
              <a:t>तत्व और अच्छे वसा होते हैं। </a:t>
            </a:r>
            <a:endParaRPr lang="en-US" i="1" dirty="0"/>
          </a:p>
        </p:txBody>
      </p:sp>
      <p:pic>
        <p:nvPicPr>
          <p:cNvPr id="8" name="Picture 7">
            <a:extLst>
              <a:ext uri="{FF2B5EF4-FFF2-40B4-BE49-F238E27FC236}">
                <a16:creationId xmlns:a16="http://schemas.microsoft.com/office/drawing/2014/main" id="{64CA7C7D-7BB4-4710-8010-85933CE94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1200" y="533400"/>
            <a:ext cx="51054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5" name="Title 1"/>
          <p:cNvSpPr>
            <a:spLocks noGrp="1"/>
          </p:cNvSpPr>
          <p:nvPr>
            <p:ph type="title"/>
          </p:nvPr>
        </p:nvSpPr>
        <p:spPr>
          <a:xfrm>
            <a:off x="457200" y="274638"/>
            <a:ext cx="8229600" cy="1143000"/>
          </a:xfrm>
        </p:spPr>
        <p:txBody>
          <a:bodyPr>
            <a:normAutofit/>
          </a:bodyPr>
          <a:lstStyle/>
          <a:p>
            <a:r>
              <a:rPr lang="hi-IN" sz="2600" dirty="0">
                <a:solidFill>
                  <a:srgbClr val="9A3836"/>
                </a:solidFill>
              </a:rPr>
              <a:t>लाइट हाउस</a:t>
            </a:r>
            <a:r>
              <a:rPr lang="en-US" sz="2600" b="1" dirty="0">
                <a:solidFill>
                  <a:srgbClr val="9A3836"/>
                </a:solidFill>
              </a:rPr>
              <a:t> </a:t>
            </a:r>
            <a:r>
              <a:rPr lang="hi-IN" sz="2600" dirty="0">
                <a:solidFill>
                  <a:srgbClr val="9A3836"/>
                </a:solidFill>
              </a:rPr>
              <a:t>राइस ब्रान ऑयल </a:t>
            </a:r>
            <a:endParaRPr lang="en-US" sz="2600" b="1" dirty="0">
              <a:solidFill>
                <a:srgbClr val="C00000"/>
              </a:solidFill>
            </a:endParaRPr>
          </a:p>
        </p:txBody>
      </p:sp>
      <p:sp>
        <p:nvSpPr>
          <p:cNvPr id="6" name="Content Placeholder 2"/>
          <p:cNvSpPr>
            <a:spLocks noGrp="1"/>
          </p:cNvSpPr>
          <p:nvPr>
            <p:ph idx="1"/>
          </p:nvPr>
        </p:nvSpPr>
        <p:spPr>
          <a:xfrm>
            <a:off x="304800" y="1676400"/>
            <a:ext cx="5105400" cy="4419599"/>
          </a:xfrm>
        </p:spPr>
        <p:txBody>
          <a:bodyPr>
            <a:normAutofit/>
          </a:bodyPr>
          <a:lstStyle/>
          <a:p>
            <a:pPr>
              <a:buNone/>
            </a:pPr>
            <a:r>
              <a:rPr lang="en-US" sz="4800" b="1" dirty="0">
                <a:solidFill>
                  <a:srgbClr val="9A3836"/>
                </a:solidFill>
              </a:rPr>
              <a:t>    </a:t>
            </a:r>
            <a:r>
              <a:rPr lang="hi-IN" dirty="0">
                <a:solidFill>
                  <a:srgbClr val="9A3836"/>
                </a:solidFill>
              </a:rPr>
              <a:t>इसका सबसे अच्छा स्वाद! </a:t>
            </a:r>
            <a:endParaRPr lang="en-IN" dirty="0">
              <a:solidFill>
                <a:srgbClr val="9A3836"/>
              </a:solidFill>
            </a:endParaRPr>
          </a:p>
          <a:p>
            <a:pPr>
              <a:buNone/>
            </a:pPr>
            <a:endParaRPr lang="en-IN" sz="1800" b="1" dirty="0">
              <a:solidFill>
                <a:srgbClr val="C00000"/>
              </a:solidFill>
            </a:endParaRPr>
          </a:p>
          <a:p>
            <a:pPr marL="514350" indent="-514350"/>
            <a:r>
              <a:rPr lang="hi-IN" sz="1600" dirty="0"/>
              <a:t>ओरिजनॉल की सही मात्रा होने के अलावा, प्राकृतिक एंटीऑक्सीडेंट; राइस ब्रान हेल्थ ऑयल में बना खाना भी बहुत अच्छा लगता है।</a:t>
            </a:r>
            <a:endParaRPr lang="en-IN" sz="1600" dirty="0"/>
          </a:p>
          <a:p>
            <a:pPr marL="514350" indent="-514350"/>
            <a:r>
              <a:rPr lang="hi-IN" sz="1600" dirty="0"/>
              <a:t>इसमें हल्का और तटस्थ स्वाद है, दोनों के साथ संगत, कम गर्मी के साथ-साथ उच्च गर्मी खाना पकाने।</a:t>
            </a:r>
            <a:endParaRPr lang="en-IN" sz="1600" dirty="0"/>
          </a:p>
          <a:p>
            <a:pPr marL="514350" indent="-514350"/>
            <a:r>
              <a:rPr lang="hi-IN" sz="1600" dirty="0"/>
              <a:t>इसलिए यह कोई आश्चर्य की बात नहीं है कि चावल की भूसी का तेल अधिकांश रसोई में एक स्वस्थ खाना पकाने के माध्यम के रूप में तेजी से 'सर्वश्रेष्ठ विकल्प' बनता जा रहा है !!</a:t>
            </a:r>
            <a:endParaRPr lang="en-US" sz="2800" dirty="0"/>
          </a:p>
        </p:txBody>
      </p:sp>
      <p:pic>
        <p:nvPicPr>
          <p:cNvPr id="7" name="Picture 2" descr="E:\Kapil\Vestige\Rice Bran Oil AD\Ref\mix-veg1.jpg"/>
          <p:cNvPicPr>
            <a:picLocks noChangeAspect="1" noChangeArrowheads="1"/>
          </p:cNvPicPr>
          <p:nvPr/>
        </p:nvPicPr>
        <p:blipFill>
          <a:blip r:embed="rId2" cstate="print"/>
          <a:srcRect r="35809" b="10256"/>
          <a:stretch>
            <a:fillRect/>
          </a:stretch>
        </p:blipFill>
        <p:spPr bwMode="auto">
          <a:xfrm>
            <a:off x="5638800" y="2133600"/>
            <a:ext cx="3505200" cy="3067050"/>
          </a:xfrm>
          <a:prstGeom prst="rect">
            <a:avLst/>
          </a:prstGeom>
          <a:noFill/>
        </p:spPr>
      </p:pic>
      <p:pic>
        <p:nvPicPr>
          <p:cNvPr id="8" name="Picture 7">
            <a:extLst>
              <a:ext uri="{FF2B5EF4-FFF2-40B4-BE49-F238E27FC236}">
                <a16:creationId xmlns:a16="http://schemas.microsoft.com/office/drawing/2014/main" id="{E4BEA88B-AD77-479C-BE97-4A384EE582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E:\Kapil\Vestige\Rice Bran Oil AD\Ref\heart-in-hand-michal-bednarek.jpg"/>
          <p:cNvPicPr>
            <a:picLocks noChangeAspect="1" noChangeArrowheads="1"/>
          </p:cNvPicPr>
          <p:nvPr/>
        </p:nvPicPr>
        <p:blipFill>
          <a:blip r:embed="rId2"/>
          <a:srcRect l="8468" r="26610"/>
          <a:stretch>
            <a:fillRect/>
          </a:stretch>
        </p:blipFill>
        <p:spPr bwMode="auto">
          <a:xfrm>
            <a:off x="5787958" y="1600200"/>
            <a:ext cx="3356042" cy="3429000"/>
          </a:xfrm>
          <a:prstGeom prst="rect">
            <a:avLst/>
          </a:prstGeom>
          <a:noFill/>
        </p:spPr>
      </p:pic>
      <p:sp>
        <p:nvSpPr>
          <p:cNvPr id="8" name="Rounded Rectangle 7"/>
          <p:cNvSpPr/>
          <p:nvPr/>
        </p:nvSpPr>
        <p:spPr>
          <a:xfrm>
            <a:off x="914400" y="533400"/>
            <a:ext cx="72390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9" name="Title 1"/>
          <p:cNvSpPr>
            <a:spLocks noGrp="1"/>
          </p:cNvSpPr>
          <p:nvPr>
            <p:ph type="title"/>
          </p:nvPr>
        </p:nvSpPr>
        <p:spPr>
          <a:xfrm>
            <a:off x="457200" y="304800"/>
            <a:ext cx="8229600" cy="1143000"/>
          </a:xfrm>
        </p:spPr>
        <p:txBody>
          <a:bodyPr>
            <a:normAutofit/>
          </a:bodyPr>
          <a:lstStyle/>
          <a:p>
            <a:r>
              <a:rPr lang="hi-IN" sz="2800" dirty="0">
                <a:solidFill>
                  <a:srgbClr val="9A3836"/>
                </a:solidFill>
              </a:rPr>
              <a:t>राइस ब्रान ऑयल के फायदे </a:t>
            </a:r>
            <a:endParaRPr lang="en-US" sz="6000" b="1" dirty="0">
              <a:solidFill>
                <a:srgbClr val="9A3836"/>
              </a:solidFill>
            </a:endParaRPr>
          </a:p>
        </p:txBody>
      </p:sp>
      <p:sp>
        <p:nvSpPr>
          <p:cNvPr id="10" name="Content Placeholder 2"/>
          <p:cNvSpPr>
            <a:spLocks noGrp="1"/>
          </p:cNvSpPr>
          <p:nvPr>
            <p:ph idx="1"/>
          </p:nvPr>
        </p:nvSpPr>
        <p:spPr>
          <a:xfrm>
            <a:off x="304800" y="1600200"/>
            <a:ext cx="5410200" cy="5257800"/>
          </a:xfrm>
        </p:spPr>
        <p:txBody>
          <a:bodyPr>
            <a:normAutofit/>
          </a:bodyPr>
          <a:lstStyle/>
          <a:p>
            <a:pPr>
              <a:lnSpc>
                <a:spcPct val="120000"/>
              </a:lnSpc>
              <a:spcBef>
                <a:spcPts val="600"/>
              </a:spcBef>
              <a:buNone/>
            </a:pPr>
            <a:r>
              <a:rPr lang="hi-IN" dirty="0"/>
              <a:t>स्वस्थ हृदय के लिए- </a:t>
            </a:r>
            <a:endParaRPr lang="en-IN" dirty="0"/>
          </a:p>
          <a:p>
            <a:pPr>
              <a:lnSpc>
                <a:spcPct val="120000"/>
              </a:lnSpc>
              <a:spcBef>
                <a:spcPts val="600"/>
              </a:spcBef>
            </a:pPr>
            <a:r>
              <a:rPr lang="hi-IN" sz="1800" dirty="0"/>
              <a:t>दिल को स्वस्थ रखने वाले ओरिजनॉल और अद्वितीय सूक्ष्म पोषक तत्वों से भरपूर जो समग्र स्वास्थ्य को बढ़ावा देने के अलावा स्वस्थ कोलेस्ट्रॉल के स्तर को बनाए रखने के लिए जाने जाते हैं।</a:t>
            </a:r>
            <a:endParaRPr lang="en-IN" sz="1800" dirty="0"/>
          </a:p>
          <a:p>
            <a:pPr>
              <a:lnSpc>
                <a:spcPct val="120000"/>
              </a:lnSpc>
              <a:spcBef>
                <a:spcPts val="600"/>
              </a:spcBef>
            </a:pPr>
            <a:r>
              <a:rPr lang="hi-IN" sz="1800" dirty="0"/>
              <a:t>जब आप चावल की भूसी के स्वास्थ्य तेल में पका हुआ कम कार्बोहाइड्रेट आहार खाते हैं, तो यह खराब कोलेस्ट्रॉल (एलडीएल) को कम करने और अच्छे से खराब कोलेस्ट्रॉल अनुपात (एचडीएल / एलडीएल) में सुधार करने में मदद करता है जो हृदय स्वास्थ्य के लिए बहुत महत्वपूर्ण है।</a:t>
            </a:r>
            <a:endParaRPr lang="en-IN" sz="1800" dirty="0"/>
          </a:p>
          <a:p>
            <a:pPr>
              <a:lnSpc>
                <a:spcPct val="120000"/>
              </a:lnSpc>
              <a:spcBef>
                <a:spcPts val="600"/>
              </a:spcBef>
            </a:pPr>
            <a:r>
              <a:rPr lang="hi-IN" sz="1800" dirty="0">
                <a:solidFill>
                  <a:srgbClr val="9A3836"/>
                </a:solidFill>
              </a:rPr>
              <a:t>"शून्य" ट्रांस-फैट</a:t>
            </a:r>
            <a:r>
              <a:rPr lang="hi-IN" sz="1800" dirty="0"/>
              <a:t> मानक को पूरा करता है</a:t>
            </a:r>
            <a:endParaRPr lang="en-US" sz="1800" dirty="0"/>
          </a:p>
        </p:txBody>
      </p:sp>
      <p:pic>
        <p:nvPicPr>
          <p:cNvPr id="6" name="Picture 5">
            <a:extLst>
              <a:ext uri="{FF2B5EF4-FFF2-40B4-BE49-F238E27FC236}">
                <a16:creationId xmlns:a16="http://schemas.microsoft.com/office/drawing/2014/main" id="{98F1F6E1-E98A-4FC1-A727-B1EE124D82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170644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914400" y="533400"/>
            <a:ext cx="72390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9" name="Title 1"/>
          <p:cNvSpPr>
            <a:spLocks noGrp="1"/>
          </p:cNvSpPr>
          <p:nvPr>
            <p:ph type="title"/>
          </p:nvPr>
        </p:nvSpPr>
        <p:spPr>
          <a:xfrm>
            <a:off x="457200" y="304800"/>
            <a:ext cx="8229600" cy="1143000"/>
          </a:xfrm>
        </p:spPr>
        <p:txBody>
          <a:bodyPr>
            <a:normAutofit/>
          </a:bodyPr>
          <a:lstStyle/>
          <a:p>
            <a:r>
              <a:rPr lang="hi-IN" sz="3600" dirty="0">
                <a:solidFill>
                  <a:srgbClr val="9A3836"/>
                </a:solidFill>
              </a:rPr>
              <a:t>राइस ब्रान ऑयल के फायदे </a:t>
            </a:r>
            <a:endParaRPr lang="en-US" sz="3600" b="1" dirty="0">
              <a:solidFill>
                <a:srgbClr val="C00000"/>
              </a:solidFill>
            </a:endParaRPr>
          </a:p>
        </p:txBody>
      </p:sp>
      <p:sp>
        <p:nvSpPr>
          <p:cNvPr id="6" name="Content Placeholder 2"/>
          <p:cNvSpPr>
            <a:spLocks noGrp="1"/>
          </p:cNvSpPr>
          <p:nvPr>
            <p:ph idx="1"/>
          </p:nvPr>
        </p:nvSpPr>
        <p:spPr>
          <a:xfrm>
            <a:off x="457200" y="1447800"/>
            <a:ext cx="5334000" cy="4800600"/>
          </a:xfrm>
        </p:spPr>
        <p:txBody>
          <a:bodyPr>
            <a:normAutofit/>
          </a:bodyPr>
          <a:lstStyle/>
          <a:p>
            <a:pPr>
              <a:spcBef>
                <a:spcPts val="600"/>
              </a:spcBef>
              <a:buNone/>
            </a:pPr>
            <a:r>
              <a:rPr lang="hi-IN" sz="1600" dirty="0">
                <a:solidFill>
                  <a:srgbClr val="9A3836"/>
                </a:solidFill>
              </a:rPr>
              <a:t>एंटीऑक्सीडेंट से भरपूर</a:t>
            </a:r>
            <a:endParaRPr lang="en-IN" sz="1600" dirty="0">
              <a:solidFill>
                <a:srgbClr val="9A3836"/>
              </a:solidFill>
            </a:endParaRPr>
          </a:p>
          <a:p>
            <a:pPr>
              <a:spcBef>
                <a:spcPts val="600"/>
              </a:spcBef>
              <a:buNone/>
            </a:pPr>
            <a:r>
              <a:rPr lang="en-IN" sz="1600" dirty="0"/>
              <a:t>	</a:t>
            </a:r>
            <a:r>
              <a:rPr lang="hi-IN" sz="1600" dirty="0"/>
              <a:t>इसकी उच्च एंटीऑक्सीडेंट सामग्री के कारण, यह मुक्त कणों से लड़ता है जो बदले में प्रतिरक्षा प्रणाली को बढ़ावा देने में मदद करता है</a:t>
            </a:r>
            <a:endParaRPr lang="en-IN" sz="1600" dirty="0"/>
          </a:p>
          <a:p>
            <a:pPr>
              <a:spcBef>
                <a:spcPts val="600"/>
              </a:spcBef>
              <a:buNone/>
            </a:pPr>
            <a:r>
              <a:rPr lang="hi-IN" sz="1600" dirty="0">
                <a:solidFill>
                  <a:srgbClr val="9A3836"/>
                </a:solidFill>
              </a:rPr>
              <a:t>प्राकृतिक एंटी एजिंग</a:t>
            </a:r>
            <a:endParaRPr lang="en-IN" sz="1600" dirty="0">
              <a:solidFill>
                <a:srgbClr val="9A3836"/>
              </a:solidFill>
            </a:endParaRPr>
          </a:p>
          <a:p>
            <a:pPr>
              <a:spcBef>
                <a:spcPts val="600"/>
              </a:spcBef>
              <a:buNone/>
            </a:pPr>
            <a:r>
              <a:rPr lang="en-IN" sz="1600" dirty="0"/>
              <a:t>	</a:t>
            </a:r>
            <a:r>
              <a:rPr lang="hi-IN" sz="1600" dirty="0"/>
              <a:t>स्क्वालीन और विटामिन ई से भरपूर, जो त्वचा को पोषण देता है, आपकी त्वचा को कोमल और नमीयुक्त बनाता है। यह प्रभावी रूप से शिकन के गठन में देरी में मदद करता है और एक स्वस्थ त्वचा टोन बनाए रखता है।</a:t>
            </a:r>
            <a:endParaRPr lang="en-IN" sz="1600" dirty="0"/>
          </a:p>
          <a:p>
            <a:pPr>
              <a:spcBef>
                <a:spcPts val="600"/>
              </a:spcBef>
              <a:buNone/>
            </a:pPr>
            <a:r>
              <a:rPr lang="hi-IN" sz="1600" dirty="0">
                <a:solidFill>
                  <a:srgbClr val="9A3836"/>
                </a:solidFill>
              </a:rPr>
              <a:t>स्वास्थ्य को फिर से जीवंत करता है</a:t>
            </a:r>
            <a:endParaRPr lang="en-IN" sz="1600" dirty="0">
              <a:solidFill>
                <a:srgbClr val="9A3836"/>
              </a:solidFill>
            </a:endParaRPr>
          </a:p>
          <a:p>
            <a:pPr>
              <a:spcBef>
                <a:spcPts val="600"/>
              </a:spcBef>
              <a:buNone/>
            </a:pPr>
            <a:r>
              <a:rPr lang="en-IN" sz="1600" dirty="0"/>
              <a:t>	</a:t>
            </a:r>
            <a:r>
              <a:rPr lang="hi-IN" sz="1600" dirty="0"/>
              <a:t>विटामिन ई और फेरुलिक एसिड तंत्रिका तंत्र को बनाए रखने में मदद करता है और हार्मोनल स्तर को संतुलित करता है। </a:t>
            </a:r>
            <a:endParaRPr lang="en-IN" sz="1600" dirty="0"/>
          </a:p>
        </p:txBody>
      </p:sp>
      <p:pic>
        <p:nvPicPr>
          <p:cNvPr id="3076" name="Picture 4" descr="E:\Kapil\Vestige\Rice Bran Oil AD\Ref\article-2316569-09EA5D23000005DC-841_634x862.jpg"/>
          <p:cNvPicPr>
            <a:picLocks noChangeAspect="1" noChangeArrowheads="1"/>
          </p:cNvPicPr>
          <p:nvPr/>
        </p:nvPicPr>
        <p:blipFill>
          <a:blip r:embed="rId2"/>
          <a:srcRect/>
          <a:stretch>
            <a:fillRect/>
          </a:stretch>
        </p:blipFill>
        <p:spPr bwMode="auto">
          <a:xfrm>
            <a:off x="5791200" y="1447800"/>
            <a:ext cx="3048000" cy="4144126"/>
          </a:xfrm>
          <a:prstGeom prst="rect">
            <a:avLst/>
          </a:prstGeom>
          <a:noFill/>
        </p:spPr>
      </p:pic>
      <p:pic>
        <p:nvPicPr>
          <p:cNvPr id="7" name="Picture 6">
            <a:extLst>
              <a:ext uri="{FF2B5EF4-FFF2-40B4-BE49-F238E27FC236}">
                <a16:creationId xmlns:a16="http://schemas.microsoft.com/office/drawing/2014/main" id="{00CD7C08-3420-4F00-84CA-B19830C36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1706445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914400" y="533400"/>
            <a:ext cx="72390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6" name="Title 1"/>
          <p:cNvSpPr>
            <a:spLocks noGrp="1"/>
          </p:cNvSpPr>
          <p:nvPr>
            <p:ph type="title"/>
          </p:nvPr>
        </p:nvSpPr>
        <p:spPr>
          <a:xfrm>
            <a:off x="457200" y="304800"/>
            <a:ext cx="8229600" cy="1143000"/>
          </a:xfrm>
        </p:spPr>
        <p:txBody>
          <a:bodyPr>
            <a:noAutofit/>
          </a:bodyPr>
          <a:lstStyle/>
          <a:p>
            <a:r>
              <a:rPr lang="hi-IN" sz="2800" dirty="0">
                <a:solidFill>
                  <a:srgbClr val="9A3836"/>
                </a:solidFill>
              </a:rPr>
              <a:t>राइस ब्रान ऑयल </a:t>
            </a:r>
            <a:r>
              <a:rPr lang="en-US" sz="2800" b="1" dirty="0">
                <a:solidFill>
                  <a:srgbClr val="9A3836"/>
                </a:solidFill>
              </a:rPr>
              <a:t>vs </a:t>
            </a:r>
            <a:r>
              <a:rPr lang="hi-IN" sz="2800" dirty="0">
                <a:solidFill>
                  <a:srgbClr val="9A3836"/>
                </a:solidFill>
              </a:rPr>
              <a:t>अन्य खाना पकाने के तेल</a:t>
            </a:r>
            <a:endParaRPr lang="en-US" sz="2800" b="1" dirty="0">
              <a:solidFill>
                <a:srgbClr val="9A3836"/>
              </a:solidFill>
            </a:endParaRPr>
          </a:p>
        </p:txBody>
      </p:sp>
      <p:sp>
        <p:nvSpPr>
          <p:cNvPr id="10" name="Rectangle 9"/>
          <p:cNvSpPr/>
          <p:nvPr/>
        </p:nvSpPr>
        <p:spPr>
          <a:xfrm>
            <a:off x="685800" y="4191000"/>
            <a:ext cx="7467600" cy="13716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hi-IN" sz="2800" dirty="0">
                <a:solidFill>
                  <a:srgbClr val="FFFF00"/>
                </a:solidFill>
              </a:rPr>
              <a:t>राइस ब्रान ऑइल</a:t>
            </a:r>
            <a:endParaRPr lang="en-IN" sz="2800" dirty="0">
              <a:solidFill>
                <a:srgbClr val="FFFF00"/>
              </a:solidFill>
            </a:endParaRPr>
          </a:p>
          <a:p>
            <a:pPr algn="ctr"/>
            <a:r>
              <a:rPr lang="hi-IN" sz="2000" dirty="0">
                <a:solidFill>
                  <a:schemeClr val="bg2"/>
                </a:solidFill>
              </a:rPr>
              <a:t>संतुलित फैटी एसिड प्रोफाइल</a:t>
            </a:r>
            <a:endParaRPr lang="en-IN" sz="2000" dirty="0">
              <a:solidFill>
                <a:schemeClr val="bg2"/>
              </a:solidFill>
            </a:endParaRPr>
          </a:p>
          <a:p>
            <a:pPr algn="ctr"/>
            <a:r>
              <a:rPr lang="hi-IN" sz="2000" dirty="0">
                <a:solidFill>
                  <a:schemeClr val="bg2"/>
                </a:solidFill>
              </a:rPr>
              <a:t>एंटीऑक्सीडेंट और आवश्यक पोषक तत्वों से भरपूर</a:t>
            </a:r>
            <a:endParaRPr lang="en-IN" sz="2000" dirty="0">
              <a:solidFill>
                <a:schemeClr val="bg2"/>
              </a:solidFill>
            </a:endParaRPr>
          </a:p>
          <a:p>
            <a:pPr algn="ctr"/>
            <a:r>
              <a:rPr lang="hi-IN" sz="2000" dirty="0">
                <a:solidFill>
                  <a:schemeClr val="bg2"/>
                </a:solidFill>
              </a:rPr>
              <a:t>स्वस्थ हृदय को बनाए रखने में मदद करता है।</a:t>
            </a:r>
            <a:endParaRPr lang="en-US" sz="1400" dirty="0">
              <a:solidFill>
                <a:schemeClr val="bg2"/>
              </a:solidFill>
            </a:endParaRPr>
          </a:p>
        </p:txBody>
      </p:sp>
      <p:sp>
        <p:nvSpPr>
          <p:cNvPr id="12" name="Rounded Rectangle 11"/>
          <p:cNvSpPr/>
          <p:nvPr/>
        </p:nvSpPr>
        <p:spPr>
          <a:xfrm>
            <a:off x="381000" y="2057400"/>
            <a:ext cx="1524000" cy="17526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
        <p:nvSpPr>
          <p:cNvPr id="13" name="Rounded Rectangle 12"/>
          <p:cNvSpPr/>
          <p:nvPr/>
        </p:nvSpPr>
        <p:spPr>
          <a:xfrm>
            <a:off x="2095500" y="2057400"/>
            <a:ext cx="1524000" cy="17526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US" dirty="0"/>
              <a:t> </a:t>
            </a:r>
          </a:p>
        </p:txBody>
      </p:sp>
      <p:sp>
        <p:nvSpPr>
          <p:cNvPr id="14" name="Rounded Rectangle 13"/>
          <p:cNvSpPr/>
          <p:nvPr/>
        </p:nvSpPr>
        <p:spPr>
          <a:xfrm>
            <a:off x="3810000" y="2057400"/>
            <a:ext cx="1524000" cy="1752600"/>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dirty="0"/>
              <a:t> </a:t>
            </a:r>
          </a:p>
        </p:txBody>
      </p:sp>
      <p:sp>
        <p:nvSpPr>
          <p:cNvPr id="15" name="Rounded Rectangle 14"/>
          <p:cNvSpPr/>
          <p:nvPr/>
        </p:nvSpPr>
        <p:spPr>
          <a:xfrm>
            <a:off x="5524500" y="2057400"/>
            <a:ext cx="1524000" cy="1752600"/>
          </a:xfrm>
          <a:prstGeom prst="roundRect">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dirty="0"/>
              <a:t> </a:t>
            </a:r>
          </a:p>
        </p:txBody>
      </p:sp>
      <p:sp>
        <p:nvSpPr>
          <p:cNvPr id="16" name="Rounded Rectangle 15"/>
          <p:cNvSpPr/>
          <p:nvPr/>
        </p:nvSpPr>
        <p:spPr>
          <a:xfrm>
            <a:off x="7239000" y="2057400"/>
            <a:ext cx="1524000" cy="1752600"/>
          </a:xfrm>
          <a:prstGeom prst="round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a:t> </a:t>
            </a:r>
          </a:p>
        </p:txBody>
      </p:sp>
      <p:sp>
        <p:nvSpPr>
          <p:cNvPr id="17" name="Rectangle 16"/>
          <p:cNvSpPr/>
          <p:nvPr/>
        </p:nvSpPr>
        <p:spPr>
          <a:xfrm>
            <a:off x="381000" y="2209800"/>
            <a:ext cx="1524000" cy="1169551"/>
          </a:xfrm>
          <a:prstGeom prst="rect">
            <a:avLst/>
          </a:prstGeom>
        </p:spPr>
        <p:txBody>
          <a:bodyPr wrap="square">
            <a:spAutoFit/>
          </a:bodyPr>
          <a:lstStyle/>
          <a:p>
            <a:pPr lvl="0" algn="ctr"/>
            <a:r>
              <a:rPr lang="hi-IN" sz="1400" dirty="0">
                <a:solidFill>
                  <a:schemeClr val="bg1"/>
                </a:solidFill>
              </a:rPr>
              <a:t>संतृप्त वसा (खराब फैट्स) के उच्च स्तर और अवांछनीय ट्रांस- फैट्स होते हैं। </a:t>
            </a:r>
            <a:endParaRPr lang="en-US" sz="1400" dirty="0">
              <a:solidFill>
                <a:schemeClr val="bg1"/>
              </a:solidFill>
            </a:endParaRPr>
          </a:p>
        </p:txBody>
      </p:sp>
      <p:sp>
        <p:nvSpPr>
          <p:cNvPr id="18" name="Rectangle 17"/>
          <p:cNvSpPr/>
          <p:nvPr/>
        </p:nvSpPr>
        <p:spPr>
          <a:xfrm>
            <a:off x="685800" y="1705451"/>
            <a:ext cx="1219200" cy="338554"/>
          </a:xfrm>
          <a:prstGeom prst="rect">
            <a:avLst/>
          </a:prstGeom>
        </p:spPr>
        <p:txBody>
          <a:bodyPr wrap="square">
            <a:spAutoFit/>
          </a:bodyPr>
          <a:lstStyle/>
          <a:p>
            <a:r>
              <a:rPr lang="hi-IN" sz="1600" dirty="0">
                <a:solidFill>
                  <a:schemeClr val="accent5">
                    <a:lumMod val="50000"/>
                  </a:schemeClr>
                </a:solidFill>
              </a:rPr>
              <a:t>वनस्पति</a:t>
            </a:r>
            <a:r>
              <a:rPr lang="hi-IN" sz="1600" dirty="0"/>
              <a:t> </a:t>
            </a:r>
            <a:endParaRPr lang="en-US" sz="1600" b="1" dirty="0">
              <a:solidFill>
                <a:srgbClr val="0070C0"/>
              </a:solidFill>
            </a:endParaRPr>
          </a:p>
        </p:txBody>
      </p:sp>
      <p:sp>
        <p:nvSpPr>
          <p:cNvPr id="19" name="Rectangle 18"/>
          <p:cNvSpPr/>
          <p:nvPr/>
        </p:nvSpPr>
        <p:spPr>
          <a:xfrm>
            <a:off x="1970077" y="1705451"/>
            <a:ext cx="1774845" cy="338554"/>
          </a:xfrm>
          <a:prstGeom prst="rect">
            <a:avLst/>
          </a:prstGeom>
        </p:spPr>
        <p:txBody>
          <a:bodyPr wrap="none">
            <a:spAutoFit/>
          </a:bodyPr>
          <a:lstStyle/>
          <a:p>
            <a:r>
              <a:rPr lang="hi-IN" sz="1600" dirty="0">
                <a:solidFill>
                  <a:schemeClr val="accent6"/>
                </a:solidFill>
              </a:rPr>
              <a:t>सूरजमुखी का तेल </a:t>
            </a:r>
            <a:endParaRPr lang="en-US" sz="1600" b="1" dirty="0">
              <a:solidFill>
                <a:schemeClr val="accent6"/>
              </a:solidFill>
            </a:endParaRPr>
          </a:p>
        </p:txBody>
      </p:sp>
      <p:sp>
        <p:nvSpPr>
          <p:cNvPr id="21" name="Rectangle 20"/>
          <p:cNvSpPr/>
          <p:nvPr/>
        </p:nvSpPr>
        <p:spPr>
          <a:xfrm>
            <a:off x="2133600" y="2234624"/>
            <a:ext cx="1524000" cy="1169551"/>
          </a:xfrm>
          <a:prstGeom prst="rect">
            <a:avLst/>
          </a:prstGeom>
        </p:spPr>
        <p:txBody>
          <a:bodyPr wrap="square">
            <a:spAutoFit/>
          </a:bodyPr>
          <a:lstStyle/>
          <a:p>
            <a:pPr lvl="0" algn="ctr"/>
            <a:r>
              <a:rPr lang="hi-IN" sz="1400" dirty="0">
                <a:solidFill>
                  <a:schemeClr val="bg1"/>
                </a:solidFill>
              </a:rPr>
              <a:t>अनुशंसित स्तरों की तुलना में पॉली-असंतृप्त फैट्स (</a:t>
            </a:r>
            <a:r>
              <a:rPr lang="en-IN" sz="1400" dirty="0">
                <a:solidFill>
                  <a:schemeClr val="bg1"/>
                </a:solidFill>
              </a:rPr>
              <a:t>PUFA) </a:t>
            </a:r>
            <a:r>
              <a:rPr lang="hi-IN" sz="1400" dirty="0">
                <a:solidFill>
                  <a:schemeClr val="bg1"/>
                </a:solidFill>
              </a:rPr>
              <a:t>का बहुत उच्च स्तर। </a:t>
            </a:r>
            <a:endParaRPr lang="en-US" sz="1400" dirty="0">
              <a:solidFill>
                <a:schemeClr val="bg1"/>
              </a:solidFill>
            </a:endParaRPr>
          </a:p>
        </p:txBody>
      </p:sp>
      <p:sp>
        <p:nvSpPr>
          <p:cNvPr id="22" name="Rectangle 21"/>
          <p:cNvSpPr/>
          <p:nvPr/>
        </p:nvSpPr>
        <p:spPr>
          <a:xfrm>
            <a:off x="3907766" y="1721703"/>
            <a:ext cx="1377300" cy="307777"/>
          </a:xfrm>
          <a:prstGeom prst="rect">
            <a:avLst/>
          </a:prstGeom>
        </p:spPr>
        <p:txBody>
          <a:bodyPr wrap="none">
            <a:spAutoFit/>
          </a:bodyPr>
          <a:lstStyle/>
          <a:p>
            <a:pPr lvl="0"/>
            <a:r>
              <a:rPr lang="hi-IN" sz="1400" dirty="0">
                <a:solidFill>
                  <a:schemeClr val="tx2">
                    <a:lumMod val="60000"/>
                    <a:lumOff val="40000"/>
                  </a:schemeClr>
                </a:solidFill>
              </a:rPr>
              <a:t>मूंगफली का तेल</a:t>
            </a:r>
            <a:endParaRPr lang="en-US" sz="1400" b="1" dirty="0">
              <a:solidFill>
                <a:schemeClr val="tx2">
                  <a:lumMod val="60000"/>
                  <a:lumOff val="40000"/>
                </a:schemeClr>
              </a:solidFill>
            </a:endParaRPr>
          </a:p>
        </p:txBody>
      </p:sp>
      <p:sp>
        <p:nvSpPr>
          <p:cNvPr id="23" name="Rectangle 22"/>
          <p:cNvSpPr/>
          <p:nvPr/>
        </p:nvSpPr>
        <p:spPr>
          <a:xfrm>
            <a:off x="3886200" y="2133600"/>
            <a:ext cx="1371600" cy="1569660"/>
          </a:xfrm>
          <a:prstGeom prst="rect">
            <a:avLst/>
          </a:prstGeom>
        </p:spPr>
        <p:txBody>
          <a:bodyPr wrap="square">
            <a:spAutoFit/>
          </a:bodyPr>
          <a:lstStyle/>
          <a:p>
            <a:pPr lvl="0" algn="ctr"/>
            <a:r>
              <a:rPr lang="hi-IN" sz="1200" dirty="0">
                <a:solidFill>
                  <a:schemeClr val="bg1"/>
                </a:solidFill>
              </a:rPr>
              <a:t>मूंगफली का तेल (मूंगफली का तेल) में कुछ एंटीऑक्सीडेंट और आवश्यक पोषक तत्वों की कमी होती है (Oryzanol &amp; Tocotrienols)</a:t>
            </a:r>
            <a:endParaRPr lang="en-US" sz="1200" b="1" dirty="0">
              <a:solidFill>
                <a:schemeClr val="bg1"/>
              </a:solidFill>
            </a:endParaRPr>
          </a:p>
        </p:txBody>
      </p:sp>
      <p:sp>
        <p:nvSpPr>
          <p:cNvPr id="24" name="Rectangle 23"/>
          <p:cNvSpPr/>
          <p:nvPr/>
        </p:nvSpPr>
        <p:spPr>
          <a:xfrm>
            <a:off x="5514436" y="1712000"/>
            <a:ext cx="1635384" cy="338554"/>
          </a:xfrm>
          <a:prstGeom prst="rect">
            <a:avLst/>
          </a:prstGeom>
        </p:spPr>
        <p:txBody>
          <a:bodyPr wrap="none">
            <a:spAutoFit/>
          </a:bodyPr>
          <a:lstStyle/>
          <a:p>
            <a:pPr lvl="0"/>
            <a:r>
              <a:rPr lang="hi-IN" sz="1600" dirty="0">
                <a:solidFill>
                  <a:schemeClr val="accent4"/>
                </a:solidFill>
              </a:rPr>
              <a:t>नारियल का तेल </a:t>
            </a:r>
            <a:endParaRPr lang="en-US" sz="1600" b="1" dirty="0">
              <a:solidFill>
                <a:schemeClr val="accent4"/>
              </a:solidFill>
            </a:endParaRPr>
          </a:p>
        </p:txBody>
      </p:sp>
      <p:sp>
        <p:nvSpPr>
          <p:cNvPr id="25" name="Rectangle 24"/>
          <p:cNvSpPr/>
          <p:nvPr/>
        </p:nvSpPr>
        <p:spPr>
          <a:xfrm>
            <a:off x="5562600" y="2209800"/>
            <a:ext cx="1447800" cy="1384995"/>
          </a:xfrm>
          <a:prstGeom prst="rect">
            <a:avLst/>
          </a:prstGeom>
        </p:spPr>
        <p:txBody>
          <a:bodyPr wrap="square">
            <a:spAutoFit/>
          </a:bodyPr>
          <a:lstStyle/>
          <a:p>
            <a:pPr lvl="0" algn="ctr"/>
            <a:r>
              <a:rPr lang="hi-IN" sz="1400" dirty="0">
                <a:solidFill>
                  <a:schemeClr val="bg1"/>
                </a:solidFill>
              </a:rPr>
              <a:t>कैलोरी और ट्राइग्लिसराइड्स में उच्च, दोनों बड़ी मात्रा में स्वास्थ्य के लिए खराब हैं। </a:t>
            </a:r>
            <a:endParaRPr lang="en-US" sz="1400" dirty="0">
              <a:solidFill>
                <a:schemeClr val="bg1"/>
              </a:solidFill>
            </a:endParaRPr>
          </a:p>
        </p:txBody>
      </p:sp>
      <p:sp>
        <p:nvSpPr>
          <p:cNvPr id="26" name="Rectangle 25"/>
          <p:cNvSpPr/>
          <p:nvPr/>
        </p:nvSpPr>
        <p:spPr>
          <a:xfrm>
            <a:off x="7398177" y="1720453"/>
            <a:ext cx="1326004" cy="338554"/>
          </a:xfrm>
          <a:prstGeom prst="rect">
            <a:avLst/>
          </a:prstGeom>
        </p:spPr>
        <p:txBody>
          <a:bodyPr wrap="none">
            <a:spAutoFit/>
          </a:bodyPr>
          <a:lstStyle/>
          <a:p>
            <a:pPr lvl="0"/>
            <a:r>
              <a:rPr lang="hi-IN" sz="1600" dirty="0"/>
              <a:t>जैतून का तेल</a:t>
            </a:r>
            <a:endParaRPr lang="en-US" sz="1600" b="1" dirty="0">
              <a:solidFill>
                <a:schemeClr val="accent3">
                  <a:lumMod val="75000"/>
                </a:schemeClr>
              </a:solidFill>
            </a:endParaRPr>
          </a:p>
        </p:txBody>
      </p:sp>
      <p:sp>
        <p:nvSpPr>
          <p:cNvPr id="27" name="Rectangle 26"/>
          <p:cNvSpPr/>
          <p:nvPr/>
        </p:nvSpPr>
        <p:spPr>
          <a:xfrm>
            <a:off x="7221747" y="2270951"/>
            <a:ext cx="1600200" cy="1446550"/>
          </a:xfrm>
          <a:prstGeom prst="rect">
            <a:avLst/>
          </a:prstGeom>
        </p:spPr>
        <p:txBody>
          <a:bodyPr wrap="square">
            <a:spAutoFit/>
          </a:bodyPr>
          <a:lstStyle/>
          <a:p>
            <a:pPr lvl="0" algn="ctr"/>
            <a:r>
              <a:rPr lang="hi-IN" sz="1100" dirty="0">
                <a:solidFill>
                  <a:schemeClr val="bg1"/>
                </a:solidFill>
              </a:rPr>
              <a:t>यह लगभग आदर्श वसा प्रोफाइल है लेकिन यह तलने के लिए उपयुक्त नहीं है क्योंकि इसमें बहुत कम धूम्रपान बिंदु (180</a:t>
            </a:r>
            <a:r>
              <a:rPr lang="en-IN" sz="1100" dirty="0">
                <a:solidFill>
                  <a:schemeClr val="bg1"/>
                </a:solidFill>
              </a:rPr>
              <a:t>ºC) </a:t>
            </a:r>
            <a:r>
              <a:rPr lang="hi-IN" sz="1100" dirty="0">
                <a:solidFill>
                  <a:schemeClr val="bg1"/>
                </a:solidFill>
              </a:rPr>
              <a:t>होता है और यह अन्य तेलों की तुलना में महंगा होता है। </a:t>
            </a:r>
            <a:endParaRPr lang="en-US" sz="1100" b="1" dirty="0">
              <a:solidFill>
                <a:schemeClr val="bg1"/>
              </a:solidFill>
            </a:endParaRPr>
          </a:p>
        </p:txBody>
      </p:sp>
      <p:pic>
        <p:nvPicPr>
          <p:cNvPr id="20" name="Picture 19">
            <a:extLst>
              <a:ext uri="{FF2B5EF4-FFF2-40B4-BE49-F238E27FC236}">
                <a16:creationId xmlns:a16="http://schemas.microsoft.com/office/drawing/2014/main" id="{1B7BC0A1-9D76-4084-8995-BAFD81BEDA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3378924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76400"/>
            <a:ext cx="8229600" cy="1066800"/>
          </a:xfrm>
        </p:spPr>
        <p:txBody>
          <a:bodyPr>
            <a:noAutofit/>
          </a:bodyPr>
          <a:lstStyle/>
          <a:p>
            <a:pPr algn="l"/>
            <a:r>
              <a:rPr lang="hi-IN" sz="1800" dirty="0"/>
              <a:t>किसी भी तेल को स्वस्थ मानने के लिए, दो मापदंडों की आवश्यकता होती है:</a:t>
            </a:r>
            <a:br>
              <a:rPr lang="en-IN" sz="1800" dirty="0"/>
            </a:br>
            <a:br>
              <a:rPr lang="en-IN" sz="1800" dirty="0"/>
            </a:br>
            <a:r>
              <a:rPr lang="en-IN" sz="1800" dirty="0"/>
              <a:t>1. </a:t>
            </a:r>
            <a:r>
              <a:rPr lang="hi-IN" sz="1800" dirty="0"/>
              <a:t>संतृप्त वसा का असंतृप्त तेल (MUFA/PUFA) से अनुपात</a:t>
            </a:r>
            <a:br>
              <a:rPr lang="en-IN" sz="1800" dirty="0"/>
            </a:br>
            <a:r>
              <a:rPr lang="en-IN" sz="1800" dirty="0"/>
              <a:t>2. </a:t>
            </a:r>
            <a:r>
              <a:rPr lang="hi-IN" sz="1800" dirty="0"/>
              <a:t>एंटीऑक्सिडेंट की उपस्थिति। </a:t>
            </a:r>
            <a:br>
              <a:rPr lang="en-US" b="1" dirty="0"/>
            </a:b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94120315"/>
              </p:ext>
            </p:extLst>
          </p:nvPr>
        </p:nvGraphicFramePr>
        <p:xfrm>
          <a:off x="228600" y="2514600"/>
          <a:ext cx="7086600" cy="3883978"/>
        </p:xfrm>
        <a:graphic>
          <a:graphicData uri="http://schemas.openxmlformats.org/drawingml/2006/table">
            <a:tbl>
              <a:tblPr firstRow="1" bandRow="1">
                <a:tableStyleId>{5C22544A-7EE6-4342-B048-85BDC9FD1C3A}</a:tableStyleId>
              </a:tblPr>
              <a:tblGrid>
                <a:gridCol w="1417320">
                  <a:extLst>
                    <a:ext uri="{9D8B030D-6E8A-4147-A177-3AD203B41FA5}">
                      <a16:colId xmlns:a16="http://schemas.microsoft.com/office/drawing/2014/main" val="20000"/>
                    </a:ext>
                  </a:extLst>
                </a:gridCol>
                <a:gridCol w="1417320">
                  <a:extLst>
                    <a:ext uri="{9D8B030D-6E8A-4147-A177-3AD203B41FA5}">
                      <a16:colId xmlns:a16="http://schemas.microsoft.com/office/drawing/2014/main" val="20001"/>
                    </a:ext>
                  </a:extLst>
                </a:gridCol>
                <a:gridCol w="1417320">
                  <a:extLst>
                    <a:ext uri="{9D8B030D-6E8A-4147-A177-3AD203B41FA5}">
                      <a16:colId xmlns:a16="http://schemas.microsoft.com/office/drawing/2014/main" val="20002"/>
                    </a:ext>
                  </a:extLst>
                </a:gridCol>
                <a:gridCol w="1417320">
                  <a:extLst>
                    <a:ext uri="{9D8B030D-6E8A-4147-A177-3AD203B41FA5}">
                      <a16:colId xmlns:a16="http://schemas.microsoft.com/office/drawing/2014/main" val="20003"/>
                    </a:ext>
                  </a:extLst>
                </a:gridCol>
                <a:gridCol w="1417320">
                  <a:extLst>
                    <a:ext uri="{9D8B030D-6E8A-4147-A177-3AD203B41FA5}">
                      <a16:colId xmlns:a16="http://schemas.microsoft.com/office/drawing/2014/main" val="20004"/>
                    </a:ext>
                  </a:extLst>
                </a:gridCol>
              </a:tblGrid>
              <a:tr h="718999">
                <a:tc>
                  <a:txBody>
                    <a:bodyPr/>
                    <a:lstStyle/>
                    <a:p>
                      <a:endParaRPr lang="en-US" sz="1400" dirty="0"/>
                    </a:p>
                  </a:txBody>
                  <a:tcPr marL="80990" marR="80990" marT="40495" marB="40495"/>
                </a:tc>
                <a:tc gridSpan="3">
                  <a:txBody>
                    <a:bodyPr/>
                    <a:lstStyle/>
                    <a:p>
                      <a:r>
                        <a:rPr lang="en-US" sz="1400" dirty="0"/>
                        <a:t>                Fatty</a:t>
                      </a:r>
                      <a:r>
                        <a:rPr lang="en-US" sz="1400" baseline="0" dirty="0"/>
                        <a:t> acid % by weight</a:t>
                      </a:r>
                      <a:endParaRPr lang="en-US" sz="1400" dirty="0"/>
                    </a:p>
                  </a:txBody>
                  <a:tcPr marL="80990" marR="80990" marT="40495" marB="40495"/>
                </a:tc>
                <a:tc hMerge="1">
                  <a:txBody>
                    <a:bodyPr/>
                    <a:lstStyle/>
                    <a:p>
                      <a:endParaRPr lang="en-US" dirty="0"/>
                    </a:p>
                  </a:txBody>
                  <a:tcPr/>
                </a:tc>
                <a:tc hMerge="1">
                  <a:txBody>
                    <a:bodyPr/>
                    <a:lstStyle/>
                    <a:p>
                      <a:endParaRPr lang="en-US" dirty="0"/>
                    </a:p>
                  </a:txBody>
                  <a:tcPr/>
                </a:tc>
                <a:tc>
                  <a:txBody>
                    <a:bodyPr/>
                    <a:lstStyle/>
                    <a:p>
                      <a:r>
                        <a:rPr lang="en-US" sz="1400" dirty="0"/>
                        <a:t>Total</a:t>
                      </a:r>
                      <a:r>
                        <a:rPr lang="en-US" sz="1400" baseline="0" dirty="0"/>
                        <a:t> natural antioxidants (</a:t>
                      </a:r>
                      <a:r>
                        <a:rPr lang="en-US" sz="1400" baseline="0" dirty="0" err="1"/>
                        <a:t>ppm</a:t>
                      </a:r>
                      <a:r>
                        <a:rPr lang="en-US" sz="1400" baseline="0" dirty="0"/>
                        <a:t>)</a:t>
                      </a:r>
                      <a:endParaRPr lang="en-US" sz="1400" dirty="0"/>
                    </a:p>
                  </a:txBody>
                  <a:tcPr marL="80990" marR="80990" marT="40495" marB="40495"/>
                </a:tc>
                <a:extLst>
                  <a:ext uri="{0D108BD9-81ED-4DB2-BD59-A6C34878D82A}">
                    <a16:rowId xmlns:a16="http://schemas.microsoft.com/office/drawing/2014/main" val="10000"/>
                  </a:ext>
                </a:extLst>
              </a:tr>
              <a:tr h="287445">
                <a:tc>
                  <a:txBody>
                    <a:bodyPr/>
                    <a:lstStyle/>
                    <a:p>
                      <a:endParaRPr lang="en-US" sz="1400" dirty="0">
                        <a:solidFill>
                          <a:schemeClr val="accent2"/>
                        </a:solidFill>
                      </a:endParaRPr>
                    </a:p>
                  </a:txBody>
                  <a:tcPr marL="80990" marR="80990" marT="40495" marB="40495"/>
                </a:tc>
                <a:tc>
                  <a:txBody>
                    <a:bodyPr/>
                    <a:lstStyle/>
                    <a:p>
                      <a:r>
                        <a:rPr lang="en-US" sz="1400" b="1" dirty="0">
                          <a:solidFill>
                            <a:schemeClr val="accent2"/>
                          </a:solidFill>
                        </a:rPr>
                        <a:t>Saturated</a:t>
                      </a:r>
                      <a:r>
                        <a:rPr lang="en-US" sz="1400" b="1" baseline="0" dirty="0">
                          <a:solidFill>
                            <a:schemeClr val="accent2"/>
                          </a:solidFill>
                        </a:rPr>
                        <a:t> fats</a:t>
                      </a:r>
                      <a:endParaRPr lang="en-US" sz="1400" b="1" dirty="0">
                        <a:solidFill>
                          <a:schemeClr val="accent2"/>
                        </a:solidFill>
                      </a:endParaRPr>
                    </a:p>
                  </a:txBody>
                  <a:tcPr marL="80990" marR="80990" marT="40495" marB="40495"/>
                </a:tc>
                <a:tc>
                  <a:txBody>
                    <a:bodyPr/>
                    <a:lstStyle/>
                    <a:p>
                      <a:r>
                        <a:rPr lang="en-US" sz="1400" b="1" dirty="0">
                          <a:solidFill>
                            <a:schemeClr val="accent2"/>
                          </a:solidFill>
                        </a:rPr>
                        <a:t>PUFA</a:t>
                      </a:r>
                    </a:p>
                  </a:txBody>
                  <a:tcPr marL="80990" marR="80990" marT="40495" marB="40495"/>
                </a:tc>
                <a:tc>
                  <a:txBody>
                    <a:bodyPr/>
                    <a:lstStyle/>
                    <a:p>
                      <a:r>
                        <a:rPr lang="en-US" sz="1400" b="1" dirty="0">
                          <a:solidFill>
                            <a:schemeClr val="accent2"/>
                          </a:solidFill>
                        </a:rPr>
                        <a:t>MUFA</a:t>
                      </a:r>
                    </a:p>
                  </a:txBody>
                  <a:tcPr marL="80990" marR="80990" marT="40495" marB="40495"/>
                </a:tc>
                <a:tc>
                  <a:txBody>
                    <a:bodyPr/>
                    <a:lstStyle/>
                    <a:p>
                      <a:endParaRPr lang="en-US" sz="1400" dirty="0">
                        <a:solidFill>
                          <a:schemeClr val="accent2"/>
                        </a:solidFill>
                      </a:endParaRPr>
                    </a:p>
                  </a:txBody>
                  <a:tcPr marL="80990" marR="80990" marT="40495" marB="40495"/>
                </a:tc>
                <a:extLst>
                  <a:ext uri="{0D108BD9-81ED-4DB2-BD59-A6C34878D82A}">
                    <a16:rowId xmlns:a16="http://schemas.microsoft.com/office/drawing/2014/main" val="10001"/>
                  </a:ext>
                </a:extLst>
              </a:tr>
              <a:tr h="1366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accent2"/>
                          </a:solidFill>
                        </a:rPr>
                        <a:t>Recommended by NIN (National Institute Of Nutrition)</a:t>
                      </a:r>
                    </a:p>
                    <a:p>
                      <a:endParaRPr lang="en-US" sz="1400" dirty="0">
                        <a:solidFill>
                          <a:schemeClr val="accent2"/>
                        </a:solidFill>
                      </a:endParaRPr>
                    </a:p>
                  </a:txBody>
                  <a:tcPr marL="80990" marR="80990" marT="40495" marB="40495">
                    <a:solidFill>
                      <a:srgbClr val="FFFF66"/>
                    </a:solidFill>
                  </a:tcPr>
                </a:tc>
                <a:tc>
                  <a:txBody>
                    <a:bodyPr/>
                    <a:lstStyle/>
                    <a:p>
                      <a:r>
                        <a:rPr lang="en-US" sz="1800" b="1" dirty="0">
                          <a:solidFill>
                            <a:schemeClr val="accent2"/>
                          </a:solidFill>
                        </a:rPr>
                        <a:t>27-33%</a:t>
                      </a:r>
                    </a:p>
                  </a:txBody>
                  <a:tcPr marL="80990" marR="80990" marT="40495" marB="40495">
                    <a:solidFill>
                      <a:srgbClr val="FFFF66"/>
                    </a:solidFill>
                  </a:tcPr>
                </a:tc>
                <a:tc>
                  <a:txBody>
                    <a:bodyPr/>
                    <a:lstStyle/>
                    <a:p>
                      <a:r>
                        <a:rPr lang="en-US" sz="1800" b="1" dirty="0">
                          <a:solidFill>
                            <a:schemeClr val="accent2"/>
                          </a:solidFill>
                        </a:rPr>
                        <a:t>27-33%</a:t>
                      </a:r>
                    </a:p>
                  </a:txBody>
                  <a:tcPr marL="80990" marR="80990" marT="40495" marB="40495">
                    <a:solidFill>
                      <a:srgbClr val="FFFF66"/>
                    </a:solidFill>
                  </a:tcPr>
                </a:tc>
                <a:tc>
                  <a:txBody>
                    <a:bodyPr/>
                    <a:lstStyle/>
                    <a:p>
                      <a:r>
                        <a:rPr lang="en-US" sz="1800" b="1" dirty="0">
                          <a:solidFill>
                            <a:schemeClr val="accent2"/>
                          </a:solidFill>
                        </a:rPr>
                        <a:t>33-40%</a:t>
                      </a:r>
                    </a:p>
                  </a:txBody>
                  <a:tcPr marL="80990" marR="80990" marT="40495" marB="40495">
                    <a:solidFill>
                      <a:srgbClr val="FFFF66"/>
                    </a:solidFill>
                  </a:tcPr>
                </a:tc>
                <a:tc>
                  <a:txBody>
                    <a:bodyPr/>
                    <a:lstStyle/>
                    <a:p>
                      <a:endParaRPr lang="en-US" sz="1800" b="1" dirty="0">
                        <a:solidFill>
                          <a:schemeClr val="accent2"/>
                        </a:solidFill>
                      </a:endParaRPr>
                    </a:p>
                  </a:txBody>
                  <a:tcPr marL="80990" marR="80990" marT="40495" marB="40495">
                    <a:solidFill>
                      <a:srgbClr val="FFFF66"/>
                    </a:solidFill>
                  </a:tcPr>
                </a:tc>
                <a:extLst>
                  <a:ext uri="{0D108BD9-81ED-4DB2-BD59-A6C34878D82A}">
                    <a16:rowId xmlns:a16="http://schemas.microsoft.com/office/drawing/2014/main" val="10002"/>
                  </a:ext>
                </a:extLst>
              </a:tr>
              <a:tr h="287445">
                <a:tc>
                  <a:txBody>
                    <a:bodyPr/>
                    <a:lstStyle/>
                    <a:p>
                      <a:r>
                        <a:rPr lang="en-US" sz="1600" b="1" dirty="0">
                          <a:solidFill>
                            <a:schemeClr val="accent2"/>
                          </a:solidFill>
                        </a:rPr>
                        <a:t>Rice bran oil</a:t>
                      </a:r>
                    </a:p>
                  </a:txBody>
                  <a:tcPr marL="80990" marR="80990" marT="40495" marB="40495">
                    <a:solidFill>
                      <a:srgbClr val="FF99FF"/>
                    </a:solidFill>
                  </a:tcPr>
                </a:tc>
                <a:tc>
                  <a:txBody>
                    <a:bodyPr/>
                    <a:lstStyle/>
                    <a:p>
                      <a:r>
                        <a:rPr lang="en-US" sz="1600" b="1" dirty="0">
                          <a:solidFill>
                            <a:schemeClr val="accent2"/>
                          </a:solidFill>
                        </a:rPr>
                        <a:t>24</a:t>
                      </a:r>
                    </a:p>
                  </a:txBody>
                  <a:tcPr marL="80990" marR="80990" marT="40495" marB="40495">
                    <a:solidFill>
                      <a:srgbClr val="FF99FF"/>
                    </a:solidFill>
                  </a:tcPr>
                </a:tc>
                <a:tc>
                  <a:txBody>
                    <a:bodyPr/>
                    <a:lstStyle/>
                    <a:p>
                      <a:r>
                        <a:rPr lang="en-US" sz="1600" b="1" dirty="0">
                          <a:solidFill>
                            <a:schemeClr val="accent2"/>
                          </a:solidFill>
                        </a:rPr>
                        <a:t>34</a:t>
                      </a:r>
                    </a:p>
                  </a:txBody>
                  <a:tcPr marL="80990" marR="80990" marT="40495" marB="40495">
                    <a:solidFill>
                      <a:srgbClr val="FF99FF"/>
                    </a:solidFill>
                  </a:tcPr>
                </a:tc>
                <a:tc>
                  <a:txBody>
                    <a:bodyPr/>
                    <a:lstStyle/>
                    <a:p>
                      <a:r>
                        <a:rPr lang="en-US" sz="1600" b="1" dirty="0">
                          <a:solidFill>
                            <a:schemeClr val="accent2"/>
                          </a:solidFill>
                        </a:rPr>
                        <a:t>42</a:t>
                      </a:r>
                    </a:p>
                  </a:txBody>
                  <a:tcPr marL="80990" marR="80990" marT="40495" marB="40495">
                    <a:solidFill>
                      <a:srgbClr val="FF99FF"/>
                    </a:solidFill>
                  </a:tcPr>
                </a:tc>
                <a:tc>
                  <a:txBody>
                    <a:bodyPr/>
                    <a:lstStyle/>
                    <a:p>
                      <a:r>
                        <a:rPr lang="en-US" sz="1600" b="1" dirty="0">
                          <a:solidFill>
                            <a:schemeClr val="accent2"/>
                          </a:solidFill>
                        </a:rPr>
                        <a:t>2417</a:t>
                      </a:r>
                    </a:p>
                  </a:txBody>
                  <a:tcPr marL="80990" marR="80990" marT="40495" marB="40495">
                    <a:solidFill>
                      <a:srgbClr val="FF99FF"/>
                    </a:solidFill>
                  </a:tcPr>
                </a:tc>
                <a:extLst>
                  <a:ext uri="{0D108BD9-81ED-4DB2-BD59-A6C34878D82A}">
                    <a16:rowId xmlns:a16="http://schemas.microsoft.com/office/drawing/2014/main" val="10003"/>
                  </a:ext>
                </a:extLst>
              </a:tr>
              <a:tr h="287445">
                <a:tc>
                  <a:txBody>
                    <a:bodyPr/>
                    <a:lstStyle/>
                    <a:p>
                      <a:r>
                        <a:rPr lang="en-US" sz="1400" dirty="0" err="1">
                          <a:solidFill>
                            <a:schemeClr val="accent2"/>
                          </a:solidFill>
                        </a:rPr>
                        <a:t>Vanaspati</a:t>
                      </a:r>
                      <a:r>
                        <a:rPr lang="en-US" sz="1400" dirty="0">
                          <a:solidFill>
                            <a:schemeClr val="accent2"/>
                          </a:solidFill>
                        </a:rPr>
                        <a:t> </a:t>
                      </a:r>
                    </a:p>
                  </a:txBody>
                  <a:tcPr marL="80990" marR="80990" marT="40495" marB="40495"/>
                </a:tc>
                <a:tc>
                  <a:txBody>
                    <a:bodyPr/>
                    <a:lstStyle/>
                    <a:p>
                      <a:r>
                        <a:rPr lang="en-US" sz="1400" dirty="0">
                          <a:solidFill>
                            <a:schemeClr val="accent2"/>
                          </a:solidFill>
                        </a:rPr>
                        <a:t>60</a:t>
                      </a:r>
                    </a:p>
                  </a:txBody>
                  <a:tcPr marL="80990" marR="80990" marT="40495" marB="40495"/>
                </a:tc>
                <a:tc>
                  <a:txBody>
                    <a:bodyPr/>
                    <a:lstStyle/>
                    <a:p>
                      <a:r>
                        <a:rPr lang="en-US" sz="1400" dirty="0">
                          <a:solidFill>
                            <a:schemeClr val="accent2"/>
                          </a:solidFill>
                        </a:rPr>
                        <a:t>0</a:t>
                      </a:r>
                    </a:p>
                  </a:txBody>
                  <a:tcPr marL="80990" marR="80990" marT="40495" marB="40495"/>
                </a:tc>
                <a:tc>
                  <a:txBody>
                    <a:bodyPr/>
                    <a:lstStyle/>
                    <a:p>
                      <a:r>
                        <a:rPr lang="en-US" sz="1400" dirty="0">
                          <a:solidFill>
                            <a:schemeClr val="accent2"/>
                          </a:solidFill>
                        </a:rPr>
                        <a:t>40</a:t>
                      </a:r>
                    </a:p>
                  </a:txBody>
                  <a:tcPr marL="80990" marR="80990" marT="40495" marB="40495"/>
                </a:tc>
                <a:tc>
                  <a:txBody>
                    <a:bodyPr/>
                    <a:lstStyle/>
                    <a:p>
                      <a:r>
                        <a:rPr lang="en-US" sz="1400" dirty="0">
                          <a:solidFill>
                            <a:schemeClr val="accent2"/>
                          </a:solidFill>
                        </a:rPr>
                        <a:t>negligible</a:t>
                      </a:r>
                    </a:p>
                  </a:txBody>
                  <a:tcPr marL="80990" marR="80990" marT="40495" marB="40495"/>
                </a:tc>
                <a:extLst>
                  <a:ext uri="{0D108BD9-81ED-4DB2-BD59-A6C34878D82A}">
                    <a16:rowId xmlns:a16="http://schemas.microsoft.com/office/drawing/2014/main" val="10004"/>
                  </a:ext>
                </a:extLst>
              </a:tr>
              <a:tr h="287445">
                <a:tc>
                  <a:txBody>
                    <a:bodyPr/>
                    <a:lstStyle/>
                    <a:p>
                      <a:r>
                        <a:rPr lang="en-US" sz="1400" dirty="0">
                          <a:solidFill>
                            <a:schemeClr val="accent2"/>
                          </a:solidFill>
                        </a:rPr>
                        <a:t>Sunflower oil</a:t>
                      </a:r>
                    </a:p>
                  </a:txBody>
                  <a:tcPr marL="80990" marR="80990" marT="40495" marB="40495"/>
                </a:tc>
                <a:tc>
                  <a:txBody>
                    <a:bodyPr/>
                    <a:lstStyle/>
                    <a:p>
                      <a:r>
                        <a:rPr lang="en-US" sz="1400" dirty="0">
                          <a:solidFill>
                            <a:schemeClr val="accent2"/>
                          </a:solidFill>
                        </a:rPr>
                        <a:t>12</a:t>
                      </a:r>
                    </a:p>
                  </a:txBody>
                  <a:tcPr marL="80990" marR="80990" marT="40495" marB="40495"/>
                </a:tc>
                <a:tc>
                  <a:txBody>
                    <a:bodyPr/>
                    <a:lstStyle/>
                    <a:p>
                      <a:r>
                        <a:rPr lang="en-US" sz="1400" dirty="0">
                          <a:solidFill>
                            <a:schemeClr val="accent2"/>
                          </a:solidFill>
                        </a:rPr>
                        <a:t>69</a:t>
                      </a:r>
                    </a:p>
                  </a:txBody>
                  <a:tcPr marL="80990" marR="80990" marT="40495" marB="40495"/>
                </a:tc>
                <a:tc>
                  <a:txBody>
                    <a:bodyPr/>
                    <a:lstStyle/>
                    <a:p>
                      <a:r>
                        <a:rPr lang="en-US" sz="1400" dirty="0">
                          <a:solidFill>
                            <a:schemeClr val="accent2"/>
                          </a:solidFill>
                        </a:rPr>
                        <a:t>19</a:t>
                      </a:r>
                    </a:p>
                  </a:txBody>
                  <a:tcPr marL="80990" marR="80990" marT="40495" marB="40495"/>
                </a:tc>
                <a:tc>
                  <a:txBody>
                    <a:bodyPr/>
                    <a:lstStyle/>
                    <a:p>
                      <a:r>
                        <a:rPr lang="en-US" sz="1400" dirty="0">
                          <a:solidFill>
                            <a:schemeClr val="accent2"/>
                          </a:solidFill>
                        </a:rPr>
                        <a:t>487</a:t>
                      </a:r>
                    </a:p>
                  </a:txBody>
                  <a:tcPr marL="80990" marR="80990" marT="40495" marB="40495"/>
                </a:tc>
                <a:extLst>
                  <a:ext uri="{0D108BD9-81ED-4DB2-BD59-A6C34878D82A}">
                    <a16:rowId xmlns:a16="http://schemas.microsoft.com/office/drawing/2014/main" val="10005"/>
                  </a:ext>
                </a:extLst>
              </a:tr>
              <a:tr h="287445">
                <a:tc>
                  <a:txBody>
                    <a:bodyPr/>
                    <a:lstStyle/>
                    <a:p>
                      <a:r>
                        <a:rPr lang="en-US" sz="1400" dirty="0">
                          <a:solidFill>
                            <a:schemeClr val="accent2"/>
                          </a:solidFill>
                        </a:rPr>
                        <a:t>Palm oil</a:t>
                      </a:r>
                    </a:p>
                  </a:txBody>
                  <a:tcPr marL="80990" marR="80990" marT="40495" marB="40495"/>
                </a:tc>
                <a:tc>
                  <a:txBody>
                    <a:bodyPr/>
                    <a:lstStyle/>
                    <a:p>
                      <a:r>
                        <a:rPr lang="en-US" sz="1400" dirty="0">
                          <a:solidFill>
                            <a:schemeClr val="accent2"/>
                          </a:solidFill>
                        </a:rPr>
                        <a:t>50</a:t>
                      </a:r>
                    </a:p>
                  </a:txBody>
                  <a:tcPr marL="80990" marR="80990" marT="40495" marB="40495"/>
                </a:tc>
                <a:tc>
                  <a:txBody>
                    <a:bodyPr/>
                    <a:lstStyle/>
                    <a:p>
                      <a:r>
                        <a:rPr lang="en-US" sz="1400" dirty="0">
                          <a:solidFill>
                            <a:schemeClr val="accent2"/>
                          </a:solidFill>
                        </a:rPr>
                        <a:t>10</a:t>
                      </a:r>
                    </a:p>
                  </a:txBody>
                  <a:tcPr marL="80990" marR="80990" marT="40495" marB="40495"/>
                </a:tc>
                <a:tc>
                  <a:txBody>
                    <a:bodyPr/>
                    <a:lstStyle/>
                    <a:p>
                      <a:r>
                        <a:rPr lang="en-US" sz="1400" dirty="0">
                          <a:solidFill>
                            <a:schemeClr val="accent2"/>
                          </a:solidFill>
                        </a:rPr>
                        <a:t>40</a:t>
                      </a:r>
                    </a:p>
                  </a:txBody>
                  <a:tcPr marL="80990" marR="80990" marT="40495" marB="40495"/>
                </a:tc>
                <a:tc>
                  <a:txBody>
                    <a:bodyPr/>
                    <a:lstStyle/>
                    <a:p>
                      <a:r>
                        <a:rPr lang="en-US" sz="1400" dirty="0">
                          <a:solidFill>
                            <a:schemeClr val="accent2"/>
                          </a:solidFill>
                        </a:rPr>
                        <a:t>405</a:t>
                      </a:r>
                    </a:p>
                  </a:txBody>
                  <a:tcPr marL="80990" marR="80990" marT="40495" marB="40495"/>
                </a:tc>
                <a:extLst>
                  <a:ext uri="{0D108BD9-81ED-4DB2-BD59-A6C34878D82A}">
                    <a16:rowId xmlns:a16="http://schemas.microsoft.com/office/drawing/2014/main" val="10006"/>
                  </a:ext>
                </a:extLst>
              </a:tr>
              <a:tr h="287445">
                <a:tc>
                  <a:txBody>
                    <a:bodyPr/>
                    <a:lstStyle/>
                    <a:p>
                      <a:r>
                        <a:rPr lang="en-US" sz="1400" dirty="0">
                          <a:solidFill>
                            <a:schemeClr val="accent2"/>
                          </a:solidFill>
                        </a:rPr>
                        <a:t>Soybean oil</a:t>
                      </a:r>
                    </a:p>
                  </a:txBody>
                  <a:tcPr marL="80990" marR="80990" marT="40495" marB="40495"/>
                </a:tc>
                <a:tc>
                  <a:txBody>
                    <a:bodyPr/>
                    <a:lstStyle/>
                    <a:p>
                      <a:r>
                        <a:rPr lang="en-US" sz="1400" dirty="0">
                          <a:solidFill>
                            <a:schemeClr val="accent2"/>
                          </a:solidFill>
                        </a:rPr>
                        <a:t>15</a:t>
                      </a:r>
                    </a:p>
                  </a:txBody>
                  <a:tcPr marL="80990" marR="80990" marT="40495" marB="40495"/>
                </a:tc>
                <a:tc>
                  <a:txBody>
                    <a:bodyPr/>
                    <a:lstStyle/>
                    <a:p>
                      <a:r>
                        <a:rPr lang="en-US" sz="1400" dirty="0">
                          <a:solidFill>
                            <a:schemeClr val="accent2"/>
                          </a:solidFill>
                        </a:rPr>
                        <a:t>61</a:t>
                      </a:r>
                    </a:p>
                  </a:txBody>
                  <a:tcPr marL="80990" marR="80990" marT="40495" marB="40495"/>
                </a:tc>
                <a:tc>
                  <a:txBody>
                    <a:bodyPr/>
                    <a:lstStyle/>
                    <a:p>
                      <a:r>
                        <a:rPr lang="en-US" sz="1400" dirty="0">
                          <a:solidFill>
                            <a:schemeClr val="accent2"/>
                          </a:solidFill>
                        </a:rPr>
                        <a:t>24</a:t>
                      </a:r>
                    </a:p>
                  </a:txBody>
                  <a:tcPr marL="80990" marR="80990" marT="40495" marB="40495"/>
                </a:tc>
                <a:tc>
                  <a:txBody>
                    <a:bodyPr/>
                    <a:lstStyle/>
                    <a:p>
                      <a:r>
                        <a:rPr lang="en-US" sz="1400" dirty="0">
                          <a:solidFill>
                            <a:schemeClr val="accent2"/>
                          </a:solidFill>
                        </a:rPr>
                        <a:t>1000</a:t>
                      </a:r>
                    </a:p>
                  </a:txBody>
                  <a:tcPr marL="80990" marR="80990" marT="40495" marB="40495"/>
                </a:tc>
                <a:extLst>
                  <a:ext uri="{0D108BD9-81ED-4DB2-BD59-A6C34878D82A}">
                    <a16:rowId xmlns:a16="http://schemas.microsoft.com/office/drawing/2014/main" val="10007"/>
                  </a:ext>
                </a:extLst>
              </a:tr>
            </a:tbl>
          </a:graphicData>
        </a:graphic>
      </p:graphicFrame>
      <p:sp>
        <p:nvSpPr>
          <p:cNvPr id="5" name="Rounded Rectangle 4"/>
          <p:cNvSpPr/>
          <p:nvPr/>
        </p:nvSpPr>
        <p:spPr>
          <a:xfrm>
            <a:off x="914400" y="533400"/>
            <a:ext cx="72390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6" name="Title 1"/>
          <p:cNvSpPr txBox="1">
            <a:spLocks/>
          </p:cNvSpPr>
          <p:nvPr/>
        </p:nvSpPr>
        <p:spPr>
          <a:xfrm>
            <a:off x="457200" y="3048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hi-IN" sz="2800" dirty="0">
                <a:solidFill>
                  <a:srgbClr val="9A3836"/>
                </a:solidFill>
              </a:rPr>
              <a:t>राइस ब्रान ऑयल </a:t>
            </a:r>
            <a:r>
              <a:rPr lang="en-US" sz="2800" b="1" dirty="0">
                <a:solidFill>
                  <a:srgbClr val="9A3836"/>
                </a:solidFill>
              </a:rPr>
              <a:t>vs </a:t>
            </a:r>
            <a:r>
              <a:rPr lang="hi-IN" sz="2800" dirty="0">
                <a:solidFill>
                  <a:srgbClr val="9A3836"/>
                </a:solidFill>
              </a:rPr>
              <a:t>अन्य खाना पकाने के तेल</a:t>
            </a:r>
            <a:endParaRPr kumimoji="0" lang="en-US" sz="2800" b="1" i="0" u="none" strike="noStrike" kern="1200" cap="none" spc="0" normalizeH="0" baseline="0" noProof="0" dirty="0">
              <a:ln>
                <a:noFill/>
              </a:ln>
              <a:solidFill>
                <a:srgbClr val="C00000"/>
              </a:solidFill>
              <a:effectLst/>
              <a:uLnTx/>
              <a:uFillTx/>
              <a:latin typeface="+mj-lt"/>
              <a:ea typeface="+mj-ea"/>
              <a:cs typeface="+mj-cs"/>
            </a:endParaRPr>
          </a:p>
        </p:txBody>
      </p:sp>
      <p:pic>
        <p:nvPicPr>
          <p:cNvPr id="7" name="Picture 6">
            <a:extLst>
              <a:ext uri="{FF2B5EF4-FFF2-40B4-BE49-F238E27FC236}">
                <a16:creationId xmlns:a16="http://schemas.microsoft.com/office/drawing/2014/main" id="{7EF491E4-FF0B-4B3B-AFFA-625239F365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3378924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1200" y="533400"/>
            <a:ext cx="51054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5" name="Title 1"/>
          <p:cNvSpPr>
            <a:spLocks noGrp="1"/>
          </p:cNvSpPr>
          <p:nvPr>
            <p:ph type="title"/>
          </p:nvPr>
        </p:nvSpPr>
        <p:spPr>
          <a:xfrm>
            <a:off x="457200" y="274638"/>
            <a:ext cx="8229600" cy="1143000"/>
          </a:xfrm>
        </p:spPr>
        <p:txBody>
          <a:bodyPr>
            <a:normAutofit/>
          </a:bodyPr>
          <a:lstStyle/>
          <a:p>
            <a:r>
              <a:rPr lang="hi-IN" sz="2800" dirty="0">
                <a:solidFill>
                  <a:srgbClr val="9A3836"/>
                </a:solidFill>
              </a:rPr>
              <a:t>लाइट हाउस</a:t>
            </a:r>
            <a:r>
              <a:rPr lang="en-US" sz="2800" b="1" dirty="0">
                <a:solidFill>
                  <a:srgbClr val="9A3836"/>
                </a:solidFill>
              </a:rPr>
              <a:t> </a:t>
            </a:r>
            <a:r>
              <a:rPr lang="hi-IN" sz="2800" dirty="0">
                <a:solidFill>
                  <a:srgbClr val="9A3836"/>
                </a:solidFill>
              </a:rPr>
              <a:t>राइस ब्रान ऑयल </a:t>
            </a:r>
            <a:endParaRPr lang="en-US" sz="2800" b="1" dirty="0">
              <a:solidFill>
                <a:srgbClr val="C00000"/>
              </a:solidFill>
            </a:endParaRPr>
          </a:p>
        </p:txBody>
      </p:sp>
      <p:sp>
        <p:nvSpPr>
          <p:cNvPr id="6" name="Content Placeholder 2"/>
          <p:cNvSpPr>
            <a:spLocks noGrp="1"/>
          </p:cNvSpPr>
          <p:nvPr>
            <p:ph idx="1"/>
          </p:nvPr>
        </p:nvSpPr>
        <p:spPr>
          <a:xfrm>
            <a:off x="3545457" y="876300"/>
            <a:ext cx="5105400" cy="3810000"/>
          </a:xfrm>
        </p:spPr>
        <p:txBody>
          <a:bodyPr/>
          <a:lstStyle/>
          <a:p>
            <a:endParaRPr lang="en-US" b="1" dirty="0"/>
          </a:p>
          <a:p>
            <a:r>
              <a:rPr lang="en-US" b="1" dirty="0"/>
              <a:t>Net content- 2 </a:t>
            </a:r>
            <a:r>
              <a:rPr lang="en-US" b="1" dirty="0" err="1"/>
              <a:t>litres</a:t>
            </a:r>
            <a:endParaRPr lang="en-US" b="1" dirty="0"/>
          </a:p>
          <a:p>
            <a:endParaRPr lang="en-US" b="1" dirty="0"/>
          </a:p>
        </p:txBody>
      </p:sp>
      <p:pic>
        <p:nvPicPr>
          <p:cNvPr id="7" name="Picture 2" descr="E:\Kapil\Vestige\Rice Bran Oil AD\rice bran oil bottle with tag final_b.png"/>
          <p:cNvPicPr>
            <a:picLocks noChangeAspect="1" noChangeArrowheads="1"/>
          </p:cNvPicPr>
          <p:nvPr/>
        </p:nvPicPr>
        <p:blipFill>
          <a:blip r:embed="rId2" cstate="print"/>
          <a:srcRect/>
          <a:stretch>
            <a:fillRect/>
          </a:stretch>
        </p:blipFill>
        <p:spPr bwMode="auto">
          <a:xfrm>
            <a:off x="1295400" y="1371600"/>
            <a:ext cx="2209800" cy="4926531"/>
          </a:xfrm>
          <a:prstGeom prst="rect">
            <a:avLst/>
          </a:prstGeom>
          <a:noFill/>
        </p:spPr>
      </p:pic>
      <p:pic>
        <p:nvPicPr>
          <p:cNvPr id="3" name="Picture 2">
            <a:extLst>
              <a:ext uri="{FF2B5EF4-FFF2-40B4-BE49-F238E27FC236}">
                <a16:creationId xmlns:a16="http://schemas.microsoft.com/office/drawing/2014/main" id="{0C72AA4A-9539-45C7-8F3D-DD4BD13767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68165" y="1876875"/>
            <a:ext cx="5282692" cy="3962019"/>
          </a:xfrm>
          <a:prstGeom prst="rect">
            <a:avLst/>
          </a:prstGeom>
        </p:spPr>
      </p:pic>
      <p:pic>
        <p:nvPicPr>
          <p:cNvPr id="8" name="Picture 7">
            <a:extLst>
              <a:ext uri="{FF2B5EF4-FFF2-40B4-BE49-F238E27FC236}">
                <a16:creationId xmlns:a16="http://schemas.microsoft.com/office/drawing/2014/main" id="{D38F0BF2-49D8-4A47-B5BC-DFA93179128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3060959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2819400" y="2286000"/>
            <a:ext cx="2971800" cy="1447800"/>
          </a:xfrm>
        </p:spPr>
        <p:txBody>
          <a:bodyPr>
            <a:normAutofit/>
          </a:bodyPr>
          <a:lstStyle/>
          <a:p>
            <a:pPr algn="ctr">
              <a:buNone/>
            </a:pPr>
            <a:endParaRPr lang="en-IN" sz="4000" dirty="0"/>
          </a:p>
          <a:p>
            <a:pPr algn="ctr">
              <a:buNone/>
            </a:pPr>
            <a:r>
              <a:rPr lang="hi-IN" sz="4000" dirty="0"/>
              <a:t>धन्यवाद</a:t>
            </a:r>
            <a:endParaRPr lang="en-US" sz="4000" b="1" dirty="0"/>
          </a:p>
        </p:txBody>
      </p:sp>
      <p:pic>
        <p:nvPicPr>
          <p:cNvPr id="3" name="Picture 2">
            <a:extLst>
              <a:ext uri="{FF2B5EF4-FFF2-40B4-BE49-F238E27FC236}">
                <a16:creationId xmlns:a16="http://schemas.microsoft.com/office/drawing/2014/main" id="{A45A4F0D-6EDD-4F01-B08B-CAB29C0344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1905000"/>
            <a:ext cx="762000" cy="7620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09700" y="533400"/>
            <a:ext cx="6324600" cy="685800"/>
          </a:xfrm>
          <a:prstGeom prst="roundRect">
            <a:avLst>
              <a:gd name="adj" fmla="val 20476"/>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 name="Title 1"/>
          <p:cNvSpPr>
            <a:spLocks noGrp="1"/>
          </p:cNvSpPr>
          <p:nvPr>
            <p:ph type="title"/>
          </p:nvPr>
        </p:nvSpPr>
        <p:spPr>
          <a:xfrm>
            <a:off x="457200" y="274638"/>
            <a:ext cx="8229600" cy="1143000"/>
          </a:xfrm>
        </p:spPr>
        <p:txBody>
          <a:bodyPr>
            <a:normAutofit/>
          </a:bodyPr>
          <a:lstStyle/>
          <a:p>
            <a:r>
              <a:rPr lang="hi-IN" sz="3600" dirty="0">
                <a:solidFill>
                  <a:srgbClr val="9A3836"/>
                </a:solidFill>
              </a:rPr>
              <a:t>स्वस्थ खाएं, स्वस्थ रहें</a:t>
            </a:r>
            <a:endParaRPr lang="en-US" sz="3600" b="1" dirty="0">
              <a:solidFill>
                <a:srgbClr val="C00000"/>
              </a:solidFill>
            </a:endParaRPr>
          </a:p>
        </p:txBody>
      </p:sp>
      <p:pic>
        <p:nvPicPr>
          <p:cNvPr id="14338" name="Picture 2" descr="http://www.divinecaroline.com/sites/divinecaroline.com/files/styles/facebook_og_image/public/woman-eating-healthy-food-for-beauty.jpg?itok=Sp9VaKcF"/>
          <p:cNvPicPr>
            <a:picLocks noChangeAspect="1" noChangeArrowheads="1"/>
          </p:cNvPicPr>
          <p:nvPr/>
        </p:nvPicPr>
        <p:blipFill>
          <a:blip r:embed="rId2" cstate="screen"/>
          <a:srcRect/>
          <a:stretch>
            <a:fillRect/>
          </a:stretch>
        </p:blipFill>
        <p:spPr bwMode="auto">
          <a:xfrm flipH="1">
            <a:off x="5141276" y="1371600"/>
            <a:ext cx="4002723" cy="4114800"/>
          </a:xfrm>
          <a:prstGeom prst="rect">
            <a:avLst/>
          </a:prstGeom>
          <a:noFill/>
        </p:spPr>
      </p:pic>
      <p:sp>
        <p:nvSpPr>
          <p:cNvPr id="8" name="Content Placeholder 2"/>
          <p:cNvSpPr txBox="1">
            <a:spLocks/>
          </p:cNvSpPr>
          <p:nvPr/>
        </p:nvSpPr>
        <p:spPr>
          <a:xfrm>
            <a:off x="457200" y="1752601"/>
            <a:ext cx="5257800" cy="4191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dirty="0"/>
              <a:t>हर दिन हमारे भोजन के विकल्प हमारे स्वास्थ्य को प्रभावित करते हैं - हम आज, कल और भविष्य में कैसा महसूस करते हैं</a:t>
            </a: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dirty="0"/>
              <a:t>स्वस्थ जीवन शैली का नेतृत्व करने के लिए अच्छा पोषण एक महत्वपूर्ण हिस्सा है</a:t>
            </a: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dirty="0"/>
              <a:t>स्वस्थ खाने की आदतें कुछ स्वास्थ्य स्थितियों को रोकने में मदद कर सकती हैं - जैसे मोटापा, उच्च रक्तचाप और उच्च कोलेस्ट्रॉल जो हृदय रोग का कारण बनते हैं</a:t>
            </a:r>
            <a:endParaRPr kumimoji="0" lang="en-US"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dirty="0"/>
              <a:t>जब आप स्वस्थ खाने की आदतों का अभ्यास करते हैं, तो आप एक सक्रिय और ऊर्जावान जीवन की संभावनाओं को बढ़ाते हैं </a:t>
            </a:r>
            <a:endParaRPr kumimoji="0" lang="en-US"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0CFB1811-9331-4346-B4AB-7B6800516B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2297605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9700" y="533400"/>
            <a:ext cx="6324600" cy="685800"/>
          </a:xfrm>
          <a:prstGeom prst="roundRect">
            <a:avLst>
              <a:gd name="adj" fmla="val 20476"/>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 name="Title 1"/>
          <p:cNvSpPr>
            <a:spLocks noGrp="1"/>
          </p:cNvSpPr>
          <p:nvPr>
            <p:ph type="title"/>
          </p:nvPr>
        </p:nvSpPr>
        <p:spPr/>
        <p:txBody>
          <a:bodyPr>
            <a:normAutofit/>
          </a:bodyPr>
          <a:lstStyle/>
          <a:p>
            <a:r>
              <a:rPr lang="hi-IN" sz="3600" dirty="0">
                <a:solidFill>
                  <a:srgbClr val="9A3836"/>
                </a:solidFill>
              </a:rPr>
              <a:t>स्वस्थ खाना पकाने का राज </a:t>
            </a:r>
            <a:endParaRPr lang="en-US" sz="3600" b="1" dirty="0">
              <a:solidFill>
                <a:srgbClr val="9A3836"/>
              </a:solidFill>
            </a:endParaRPr>
          </a:p>
        </p:txBody>
      </p:sp>
      <p:pic>
        <p:nvPicPr>
          <p:cNvPr id="13314" name="Picture 2" descr="http://www.theintentionallifestyle.com/wp-content/uploads/2013/10/healthycookingsaute.jpg"/>
          <p:cNvPicPr>
            <a:picLocks noChangeAspect="1" noChangeArrowheads="1"/>
          </p:cNvPicPr>
          <p:nvPr/>
        </p:nvPicPr>
        <p:blipFill>
          <a:blip r:embed="rId2" cstate="screen"/>
          <a:srcRect l="22237" t="2381" r="74"/>
          <a:stretch>
            <a:fillRect/>
          </a:stretch>
        </p:blipFill>
        <p:spPr bwMode="auto">
          <a:xfrm flipH="1">
            <a:off x="5404758" y="2057400"/>
            <a:ext cx="3739241" cy="3124199"/>
          </a:xfrm>
          <a:prstGeom prst="rect">
            <a:avLst/>
          </a:prstGeom>
          <a:noFill/>
        </p:spPr>
      </p:pic>
      <p:sp>
        <p:nvSpPr>
          <p:cNvPr id="7" name="Content Placeholder 2"/>
          <p:cNvSpPr>
            <a:spLocks noGrp="1"/>
          </p:cNvSpPr>
          <p:nvPr>
            <p:ph idx="1"/>
          </p:nvPr>
        </p:nvSpPr>
        <p:spPr>
          <a:xfrm>
            <a:off x="381000" y="1371600"/>
            <a:ext cx="5029200" cy="4724400"/>
          </a:xfrm>
        </p:spPr>
        <p:txBody>
          <a:bodyPr>
            <a:noAutofit/>
          </a:bodyPr>
          <a:lstStyle/>
          <a:p>
            <a:pPr marL="0" indent="0">
              <a:buNone/>
            </a:pPr>
            <a:endParaRPr lang="en-US" sz="1800" dirty="0"/>
          </a:p>
          <a:p>
            <a:r>
              <a:rPr lang="hi-IN" sz="1800" dirty="0"/>
              <a:t>तेल गरम करते समय उसे धीरे-धीरे उचित तापमान तक ले आएं</a:t>
            </a:r>
            <a:endParaRPr lang="en-IN" sz="1800" dirty="0"/>
          </a:p>
          <a:p>
            <a:r>
              <a:rPr lang="hi-IN" sz="1800" dirty="0"/>
              <a:t>दोबारा गरम वसा या तेल में न तलें</a:t>
            </a:r>
            <a:endParaRPr lang="en-IN" sz="1800" dirty="0"/>
          </a:p>
          <a:p>
            <a:r>
              <a:rPr lang="hi-IN" sz="1800" dirty="0"/>
              <a:t>तलने के दौरान, तेल की सतह पर तैरने वाले किसी भी खाद्य मलबे को लगातार हटा दें</a:t>
            </a:r>
            <a:endParaRPr lang="en-IN" sz="1800" dirty="0"/>
          </a:p>
          <a:p>
            <a:r>
              <a:rPr lang="hi-IN" sz="1800" dirty="0"/>
              <a:t>जब उपयोग में न हो तो तेल को ढककर रखें। यह ऑक्सीकरण को रोकता है जो तेल की गुणवत्ता को खराब करता है</a:t>
            </a:r>
            <a:endParaRPr lang="en-IN" sz="1800" dirty="0"/>
          </a:p>
          <a:p>
            <a:r>
              <a:rPr lang="hi-IN" sz="1800" dirty="0"/>
              <a:t>भोजन को परोसने से ठीक पहले पकाएं, ताकि दोबारा गर्म करने/फिर से तलने की आवश्यकता न हो, क्योंकि यह पोषक तत्वों को और नष्ट कर देता है</a:t>
            </a:r>
            <a:endParaRPr lang="en-IN" sz="1800" dirty="0"/>
          </a:p>
          <a:p>
            <a:r>
              <a:rPr lang="hi-IN" sz="1800" dirty="0"/>
              <a:t>खाना पकाने के तेल का उपयोग हमेशा सीमित मात्रा में करना याद रखें</a:t>
            </a:r>
            <a:endParaRPr lang="en-US" sz="2800" dirty="0"/>
          </a:p>
        </p:txBody>
      </p:sp>
      <p:pic>
        <p:nvPicPr>
          <p:cNvPr id="6" name="Picture 5">
            <a:extLst>
              <a:ext uri="{FF2B5EF4-FFF2-40B4-BE49-F238E27FC236}">
                <a16:creationId xmlns:a16="http://schemas.microsoft.com/office/drawing/2014/main" id="{403FD5C2-B70F-44F1-9030-9A14FE51AD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17880570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9700" y="533400"/>
            <a:ext cx="6324600" cy="685800"/>
          </a:xfrm>
          <a:prstGeom prst="roundRect">
            <a:avLst>
              <a:gd name="adj" fmla="val 20476"/>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2" name="Title 1"/>
          <p:cNvSpPr>
            <a:spLocks noGrp="1"/>
          </p:cNvSpPr>
          <p:nvPr>
            <p:ph type="title"/>
          </p:nvPr>
        </p:nvSpPr>
        <p:spPr>
          <a:xfrm>
            <a:off x="2133600" y="473076"/>
            <a:ext cx="4876800" cy="746124"/>
          </a:xfrm>
        </p:spPr>
        <p:txBody>
          <a:bodyPr>
            <a:normAutofit/>
          </a:bodyPr>
          <a:lstStyle/>
          <a:p>
            <a:r>
              <a:rPr lang="hi-IN" sz="3600" dirty="0">
                <a:solidFill>
                  <a:srgbClr val="9A3836"/>
                </a:solidFill>
              </a:rPr>
              <a:t>स्वस्थ फैट्स</a:t>
            </a:r>
            <a:r>
              <a:rPr lang="hi-IN" sz="3600" dirty="0"/>
              <a:t> </a:t>
            </a:r>
            <a:r>
              <a:rPr lang="hi-IN" sz="3600" dirty="0">
                <a:solidFill>
                  <a:srgbClr val="9A3836"/>
                </a:solidFill>
              </a:rPr>
              <a:t>का चयन </a:t>
            </a:r>
            <a:endParaRPr lang="en-US" sz="7200" b="1" dirty="0">
              <a:solidFill>
                <a:srgbClr val="9A3836"/>
              </a:solidFill>
            </a:endParaRPr>
          </a:p>
        </p:txBody>
      </p:sp>
      <p:pic>
        <p:nvPicPr>
          <p:cNvPr id="12292" name="Picture 4" descr="http://ak5.picdn.net/shutterstock/videos/6335828/preview/stock-footage-olive-oil-pouring-over-fresh-salad-in-slow-motion.jpg"/>
          <p:cNvPicPr>
            <a:picLocks noChangeAspect="1" noChangeArrowheads="1"/>
          </p:cNvPicPr>
          <p:nvPr/>
        </p:nvPicPr>
        <p:blipFill>
          <a:blip r:embed="rId2"/>
          <a:srcRect/>
          <a:stretch>
            <a:fillRect/>
          </a:stretch>
        </p:blipFill>
        <p:spPr bwMode="auto">
          <a:xfrm>
            <a:off x="4925789" y="2209800"/>
            <a:ext cx="4218211" cy="2362200"/>
          </a:xfrm>
          <a:prstGeom prst="rect">
            <a:avLst/>
          </a:prstGeom>
          <a:noFill/>
        </p:spPr>
      </p:pic>
      <p:sp>
        <p:nvSpPr>
          <p:cNvPr id="9" name="Content Placeholder 2"/>
          <p:cNvSpPr txBox="1">
            <a:spLocks/>
          </p:cNvSpPr>
          <p:nvPr/>
        </p:nvSpPr>
        <p:spPr>
          <a:xfrm>
            <a:off x="457200" y="1752600"/>
            <a:ext cx="4800600" cy="4525963"/>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sz="2000" dirty="0"/>
              <a:t>फैट्स दैनिक आहार संबंधी जरूरतों का एक अनिवार्य हिस्सा हैं, उनके उपयोग और लाभ असंख्य हैं</a:t>
            </a:r>
            <a:endParaRPr lang="en-IN" sz="2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sz="2000" dirty="0"/>
              <a:t>अपने आहार में फैट्स को शामिल करने का एक अच्छा स्रोत खाना पकाने का तेल है</a:t>
            </a:r>
            <a:endParaRPr lang="en-IN" sz="2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sz="2000" dirty="0"/>
              <a:t>सही खाना पकाने के तेल का चयन करना महत्वपूर्ण है क्योंकि यह विकल्प सीधे आपके स्वास्थ्य को प्रभावित करता है</a:t>
            </a:r>
            <a:endParaRPr lang="en-IN" sz="2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hi-IN" sz="2000" dirty="0"/>
              <a:t>आपके आहार में कुल मात्रा के बजाय आप जो फैट्स खाते हैं, वह आपके कोलेस्ट्रॉल और स्वास्थ्य के लिए सबसे अधिक मायने रखता है। </a:t>
            </a:r>
            <a:endParaRPr lang="en-IN" sz="2000" dirty="0"/>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5">
            <a:extLst>
              <a:ext uri="{FF2B5EF4-FFF2-40B4-BE49-F238E27FC236}">
                <a16:creationId xmlns:a16="http://schemas.microsoft.com/office/drawing/2014/main" id="{19CEE7F5-42C8-468E-A3E1-8231765336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17998257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09700" y="533400"/>
            <a:ext cx="6324600" cy="685800"/>
          </a:xfrm>
          <a:prstGeom prst="roundRect">
            <a:avLst>
              <a:gd name="adj" fmla="val 20476"/>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2" name="Title 1"/>
          <p:cNvSpPr>
            <a:spLocks noGrp="1"/>
          </p:cNvSpPr>
          <p:nvPr>
            <p:ph type="title"/>
          </p:nvPr>
        </p:nvSpPr>
        <p:spPr>
          <a:xfrm>
            <a:off x="2209800" y="304800"/>
            <a:ext cx="4724400" cy="1143000"/>
          </a:xfrm>
        </p:spPr>
        <p:txBody>
          <a:bodyPr>
            <a:normAutofit/>
          </a:bodyPr>
          <a:lstStyle/>
          <a:p>
            <a:r>
              <a:rPr lang="hi-IN" sz="3200" dirty="0">
                <a:solidFill>
                  <a:srgbClr val="9A3836"/>
                </a:solidFill>
              </a:rPr>
              <a:t>गुड फैट्स बनाम बैड फैट्स </a:t>
            </a:r>
            <a:endParaRPr lang="en-US" sz="6600" b="1" dirty="0">
              <a:solidFill>
                <a:srgbClr val="9A3836"/>
              </a:solidFill>
            </a:endParaRPr>
          </a:p>
        </p:txBody>
      </p:sp>
      <p:sp>
        <p:nvSpPr>
          <p:cNvPr id="7" name="Content Placeholder 2"/>
          <p:cNvSpPr>
            <a:spLocks noGrp="1"/>
          </p:cNvSpPr>
          <p:nvPr>
            <p:ph idx="1"/>
          </p:nvPr>
        </p:nvSpPr>
        <p:spPr>
          <a:xfrm>
            <a:off x="7924800" y="6858000"/>
            <a:ext cx="3429000" cy="3657600"/>
          </a:xfrm>
        </p:spPr>
        <p:txBody>
          <a:bodyPr>
            <a:normAutofit/>
          </a:bodyPr>
          <a:lstStyle/>
          <a:p>
            <a:r>
              <a:rPr lang="en-US" sz="1600" dirty="0"/>
              <a:t>Trans fats (bad fats)</a:t>
            </a:r>
          </a:p>
          <a:p>
            <a:r>
              <a:rPr lang="en-US" sz="1600" dirty="0"/>
              <a:t>Saturated fats (bad fats)</a:t>
            </a:r>
          </a:p>
          <a:p>
            <a:endParaRPr lang="en-US" sz="1800" dirty="0"/>
          </a:p>
          <a:p>
            <a:pPr marL="0" indent="0">
              <a:buNone/>
            </a:pPr>
            <a:endParaRPr lang="en-US" sz="2000" b="1" dirty="0"/>
          </a:p>
          <a:p>
            <a:pPr marL="0" indent="0">
              <a:buNone/>
            </a:pPr>
            <a:endParaRPr lang="en-US" sz="2000" dirty="0"/>
          </a:p>
          <a:p>
            <a:endParaRPr lang="en-US" dirty="0"/>
          </a:p>
        </p:txBody>
      </p:sp>
      <p:sp>
        <p:nvSpPr>
          <p:cNvPr id="8" name="Rectangle 7"/>
          <p:cNvSpPr/>
          <p:nvPr/>
        </p:nvSpPr>
        <p:spPr>
          <a:xfrm>
            <a:off x="685800" y="1676400"/>
            <a:ext cx="4612160" cy="400110"/>
          </a:xfrm>
          <a:prstGeom prst="rect">
            <a:avLst/>
          </a:prstGeom>
        </p:spPr>
        <p:txBody>
          <a:bodyPr wrap="none">
            <a:spAutoFit/>
          </a:bodyPr>
          <a:lstStyle/>
          <a:p>
            <a:r>
              <a:rPr lang="hi-IN" sz="2000" dirty="0"/>
              <a:t>फैट्स</a:t>
            </a:r>
            <a:r>
              <a:rPr lang="en-IN" sz="2000" dirty="0"/>
              <a:t> </a:t>
            </a:r>
            <a:r>
              <a:rPr lang="hi-IN" sz="2000" dirty="0"/>
              <a:t>को इस प्रकार वर्गीकृत किया गया है:</a:t>
            </a:r>
            <a:endParaRPr lang="en-US" sz="2000" b="1" dirty="0"/>
          </a:p>
        </p:txBody>
      </p:sp>
      <p:sp>
        <p:nvSpPr>
          <p:cNvPr id="9" name="Rectangle 8"/>
          <p:cNvSpPr/>
          <p:nvPr/>
        </p:nvSpPr>
        <p:spPr>
          <a:xfrm>
            <a:off x="1066800" y="2362200"/>
            <a:ext cx="2971800" cy="461665"/>
          </a:xfrm>
          <a:prstGeom prst="rect">
            <a:avLst/>
          </a:prstGeom>
        </p:spPr>
        <p:txBody>
          <a:bodyPr wrap="square">
            <a:spAutoFit/>
          </a:bodyPr>
          <a:lstStyle/>
          <a:p>
            <a:r>
              <a:rPr lang="hi-IN" sz="2400" dirty="0">
                <a:solidFill>
                  <a:schemeClr val="accent3">
                    <a:lumMod val="75000"/>
                  </a:schemeClr>
                </a:solidFill>
              </a:rPr>
              <a:t>अच्छा</a:t>
            </a:r>
            <a:r>
              <a:rPr lang="en-IN" sz="2400" dirty="0">
                <a:solidFill>
                  <a:schemeClr val="accent3">
                    <a:lumMod val="75000"/>
                  </a:schemeClr>
                </a:solidFill>
              </a:rPr>
              <a:t> </a:t>
            </a:r>
            <a:r>
              <a:rPr lang="hi-IN" sz="2400" dirty="0">
                <a:solidFill>
                  <a:schemeClr val="accent3">
                    <a:lumMod val="75000"/>
                  </a:schemeClr>
                </a:solidFill>
              </a:rPr>
              <a:t>फैट्स</a:t>
            </a:r>
            <a:endParaRPr lang="en-US" sz="2400" b="1" dirty="0">
              <a:solidFill>
                <a:schemeClr val="accent3">
                  <a:lumMod val="75000"/>
                </a:schemeClr>
              </a:solidFill>
            </a:endParaRPr>
          </a:p>
        </p:txBody>
      </p:sp>
      <p:graphicFrame>
        <p:nvGraphicFramePr>
          <p:cNvPr id="11" name="Diagram 10"/>
          <p:cNvGraphicFramePr/>
          <p:nvPr>
            <p:extLst>
              <p:ext uri="{D42A27DB-BD31-4B8C-83A1-F6EECF244321}">
                <p14:modId xmlns:p14="http://schemas.microsoft.com/office/powerpoint/2010/main" val="484055356"/>
              </p:ext>
            </p:extLst>
          </p:nvPr>
        </p:nvGraphicFramePr>
        <p:xfrm>
          <a:off x="914400" y="2971800"/>
          <a:ext cx="3962400" cy="129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Rectangle 11"/>
          <p:cNvSpPr/>
          <p:nvPr/>
        </p:nvSpPr>
        <p:spPr>
          <a:xfrm>
            <a:off x="990600" y="4724400"/>
            <a:ext cx="7239000" cy="923330"/>
          </a:xfrm>
          <a:prstGeom prst="rect">
            <a:avLst/>
          </a:prstGeom>
        </p:spPr>
        <p:txBody>
          <a:bodyPr wrap="square">
            <a:spAutoFit/>
          </a:bodyPr>
          <a:lstStyle/>
          <a:p>
            <a:r>
              <a:rPr lang="hi-IN" dirty="0"/>
              <a:t>मोनोअनसैचुरेटेड </a:t>
            </a:r>
            <a:r>
              <a:rPr lang="hi-IN" sz="1800" dirty="0"/>
              <a:t>फैट्स</a:t>
            </a:r>
            <a:r>
              <a:rPr lang="hi-IN" dirty="0"/>
              <a:t> (</a:t>
            </a:r>
            <a:r>
              <a:rPr lang="en-IN" dirty="0"/>
              <a:t>MUFA</a:t>
            </a:r>
            <a:r>
              <a:rPr lang="hi-IN" dirty="0"/>
              <a:t>) और पॉलीअनसेचुरेटेड </a:t>
            </a:r>
            <a:r>
              <a:rPr lang="hi-IN" sz="1800" dirty="0"/>
              <a:t>फैट्स</a:t>
            </a:r>
            <a:r>
              <a:rPr lang="hi-IN" dirty="0"/>
              <a:t> (</a:t>
            </a:r>
            <a:r>
              <a:rPr lang="en-IN" dirty="0"/>
              <a:t>PUFA</a:t>
            </a:r>
            <a:r>
              <a:rPr lang="hi-IN" dirty="0"/>
              <a:t>) को "</a:t>
            </a:r>
            <a:r>
              <a:rPr lang="hi-IN" dirty="0">
                <a:solidFill>
                  <a:schemeClr val="accent3">
                    <a:lumMod val="50000"/>
                  </a:schemeClr>
                </a:solidFill>
              </a:rPr>
              <a:t>अच्छे वसा</a:t>
            </a:r>
            <a:r>
              <a:rPr lang="hi-IN" dirty="0"/>
              <a:t>" के रूप में जाना जाता है क्योंकि वे आपके दिल, आपके कोलेस्ट्रॉल और आपके संपूर्ण स्वास्थ्य के लिए अच्छे होते हैं। </a:t>
            </a:r>
            <a:endParaRPr lang="en-US" i="1" dirty="0"/>
          </a:p>
        </p:txBody>
      </p:sp>
      <p:graphicFrame>
        <p:nvGraphicFramePr>
          <p:cNvPr id="14" name="Diagram 13"/>
          <p:cNvGraphicFramePr/>
          <p:nvPr>
            <p:extLst>
              <p:ext uri="{D42A27DB-BD31-4B8C-83A1-F6EECF244321}">
                <p14:modId xmlns:p14="http://schemas.microsoft.com/office/powerpoint/2010/main" val="3739476500"/>
              </p:ext>
            </p:extLst>
          </p:nvPr>
        </p:nvGraphicFramePr>
        <p:xfrm>
          <a:off x="4876800" y="2971800"/>
          <a:ext cx="3962400" cy="1295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5105400" y="2362200"/>
            <a:ext cx="2971800" cy="461665"/>
          </a:xfrm>
          <a:prstGeom prst="rect">
            <a:avLst/>
          </a:prstGeom>
        </p:spPr>
        <p:txBody>
          <a:bodyPr wrap="square">
            <a:spAutoFit/>
          </a:bodyPr>
          <a:lstStyle/>
          <a:p>
            <a:r>
              <a:rPr lang="hi-IN" sz="2400" dirty="0">
                <a:solidFill>
                  <a:schemeClr val="accent6"/>
                </a:solidFill>
              </a:rPr>
              <a:t>बुरा फैट्स</a:t>
            </a:r>
            <a:endParaRPr lang="en-US" sz="2400" b="1" dirty="0">
              <a:solidFill>
                <a:schemeClr val="accent6"/>
              </a:solidFill>
            </a:endParaRPr>
          </a:p>
        </p:txBody>
      </p:sp>
      <p:pic>
        <p:nvPicPr>
          <p:cNvPr id="13" name="Picture 12">
            <a:extLst>
              <a:ext uri="{FF2B5EF4-FFF2-40B4-BE49-F238E27FC236}">
                <a16:creationId xmlns:a16="http://schemas.microsoft.com/office/drawing/2014/main" id="{AC77D21E-245B-4D2E-BDD0-D0E6B7D1866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3303744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nataliesalvo.files.wordpress.com/2013/07/olive-oil-bottle.jpg"/>
          <p:cNvPicPr>
            <a:picLocks noChangeAspect="1" noChangeArrowheads="1"/>
          </p:cNvPicPr>
          <p:nvPr/>
        </p:nvPicPr>
        <p:blipFill>
          <a:blip r:embed="rId2" cstate="screen"/>
          <a:srcRect t="5525" r="16878" b="11597"/>
          <a:stretch>
            <a:fillRect/>
          </a:stretch>
        </p:blipFill>
        <p:spPr bwMode="auto">
          <a:xfrm>
            <a:off x="5410200" y="2057400"/>
            <a:ext cx="3733800" cy="3212805"/>
          </a:xfrm>
          <a:prstGeom prst="rect">
            <a:avLst/>
          </a:prstGeom>
          <a:noFill/>
        </p:spPr>
      </p:pic>
      <p:sp>
        <p:nvSpPr>
          <p:cNvPr id="4" name="Rounded Rectangle 3"/>
          <p:cNvSpPr/>
          <p:nvPr/>
        </p:nvSpPr>
        <p:spPr>
          <a:xfrm>
            <a:off x="1409700" y="533400"/>
            <a:ext cx="6324600" cy="685800"/>
          </a:xfrm>
          <a:prstGeom prst="roundRect">
            <a:avLst>
              <a:gd name="adj" fmla="val 20476"/>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2" name="Title 1"/>
          <p:cNvSpPr>
            <a:spLocks noGrp="1"/>
          </p:cNvSpPr>
          <p:nvPr>
            <p:ph type="title"/>
          </p:nvPr>
        </p:nvSpPr>
        <p:spPr>
          <a:xfrm>
            <a:off x="457200" y="274638"/>
            <a:ext cx="8229600" cy="1143000"/>
          </a:xfrm>
        </p:spPr>
        <p:txBody>
          <a:bodyPr>
            <a:normAutofit/>
          </a:bodyPr>
          <a:lstStyle/>
          <a:p>
            <a:r>
              <a:rPr lang="hi-IN" sz="3600" dirty="0">
                <a:solidFill>
                  <a:srgbClr val="9A3836"/>
                </a:solidFill>
              </a:rPr>
              <a:t>तेल का अनुशंसित सेवन</a:t>
            </a:r>
            <a:endParaRPr lang="en-US" sz="7200" b="1" dirty="0">
              <a:solidFill>
                <a:srgbClr val="9A3836"/>
              </a:solidFill>
            </a:endParaRPr>
          </a:p>
        </p:txBody>
      </p:sp>
      <p:sp>
        <p:nvSpPr>
          <p:cNvPr id="6" name="Rounded Rectangle 5"/>
          <p:cNvSpPr/>
          <p:nvPr/>
        </p:nvSpPr>
        <p:spPr>
          <a:xfrm>
            <a:off x="381000" y="1676400"/>
            <a:ext cx="5943600" cy="29718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t> </a:t>
            </a:r>
          </a:p>
        </p:txBody>
      </p:sp>
      <p:sp>
        <p:nvSpPr>
          <p:cNvPr id="7" name="Content Placeholder 2"/>
          <p:cNvSpPr>
            <a:spLocks noGrp="1"/>
          </p:cNvSpPr>
          <p:nvPr>
            <p:ph idx="1"/>
          </p:nvPr>
        </p:nvSpPr>
        <p:spPr>
          <a:xfrm>
            <a:off x="457200" y="1570037"/>
            <a:ext cx="5715000" cy="4525963"/>
          </a:xfrm>
        </p:spPr>
        <p:txBody>
          <a:bodyPr>
            <a:normAutofit/>
          </a:bodyPr>
          <a:lstStyle/>
          <a:p>
            <a:pPr>
              <a:buNone/>
            </a:pPr>
            <a:endParaRPr lang="en-IN" sz="1600" dirty="0">
              <a:solidFill>
                <a:schemeClr val="bg1"/>
              </a:solidFill>
            </a:endParaRPr>
          </a:p>
          <a:p>
            <a:pPr>
              <a:buNone/>
            </a:pPr>
            <a:r>
              <a:rPr lang="en-IN" sz="1600" dirty="0">
                <a:solidFill>
                  <a:schemeClr val="bg1"/>
                </a:solidFill>
              </a:rPr>
              <a:t>	</a:t>
            </a:r>
            <a:r>
              <a:rPr lang="hi-IN" sz="1600" dirty="0">
                <a:solidFill>
                  <a:schemeClr val="bg1"/>
                </a:solidFill>
              </a:rPr>
              <a:t>राष्ट्रीय पोषण संस्थान के अनुसार, दृश्यमान फैट्स (ग्राम/दिन) की अनुशंसित आहार भत्ता- </a:t>
            </a:r>
            <a:endParaRPr lang="en-US" sz="1600" dirty="0">
              <a:solidFill>
                <a:schemeClr val="bg1"/>
              </a:solidFill>
            </a:endParaRPr>
          </a:p>
          <a:p>
            <a:pPr>
              <a:buNone/>
            </a:pPr>
            <a:r>
              <a:rPr lang="en-US" sz="1600" dirty="0">
                <a:solidFill>
                  <a:schemeClr val="bg1"/>
                </a:solidFill>
              </a:rPr>
              <a:t>	</a:t>
            </a:r>
            <a:r>
              <a:rPr lang="hi-IN" sz="1600" dirty="0">
                <a:solidFill>
                  <a:schemeClr val="bg1"/>
                </a:solidFill>
              </a:rPr>
              <a:t>वयस्क</a:t>
            </a:r>
            <a:endParaRPr lang="en-IN" sz="1600" dirty="0">
              <a:solidFill>
                <a:schemeClr val="bg1"/>
              </a:solidFill>
            </a:endParaRPr>
          </a:p>
          <a:p>
            <a:r>
              <a:rPr lang="hi-IN" sz="1600" dirty="0">
                <a:solidFill>
                  <a:schemeClr val="bg1"/>
                </a:solidFill>
              </a:rPr>
              <a:t>पुरुष</a:t>
            </a:r>
            <a:r>
              <a:rPr lang="en-US" sz="1600" dirty="0">
                <a:solidFill>
                  <a:schemeClr val="bg1"/>
                </a:solidFill>
              </a:rPr>
              <a:t>– 25-40 </a:t>
            </a:r>
            <a:r>
              <a:rPr lang="hi-IN" sz="1600" dirty="0">
                <a:solidFill>
                  <a:schemeClr val="bg1"/>
                </a:solidFill>
              </a:rPr>
              <a:t>ग्राम/दिन</a:t>
            </a:r>
            <a:endParaRPr lang="en-US" sz="1600" dirty="0">
              <a:solidFill>
                <a:schemeClr val="bg1"/>
              </a:solidFill>
            </a:endParaRPr>
          </a:p>
          <a:p>
            <a:r>
              <a:rPr lang="hi-IN" sz="1600" dirty="0">
                <a:solidFill>
                  <a:schemeClr val="bg1"/>
                </a:solidFill>
              </a:rPr>
              <a:t>महिला </a:t>
            </a:r>
            <a:r>
              <a:rPr lang="en-US" sz="1600" dirty="0">
                <a:solidFill>
                  <a:schemeClr val="bg1"/>
                </a:solidFill>
              </a:rPr>
              <a:t>- 20-30 </a:t>
            </a:r>
            <a:r>
              <a:rPr lang="hi-IN" sz="1600" dirty="0">
                <a:solidFill>
                  <a:schemeClr val="bg1"/>
                </a:solidFill>
              </a:rPr>
              <a:t>ग्राम/दिन</a:t>
            </a:r>
            <a:endParaRPr lang="en-US" sz="1600" dirty="0">
              <a:solidFill>
                <a:schemeClr val="bg1"/>
              </a:solidFill>
            </a:endParaRPr>
          </a:p>
          <a:p>
            <a:pPr marL="0" indent="0">
              <a:buNone/>
            </a:pPr>
            <a:endParaRPr lang="en-US" sz="1600" dirty="0">
              <a:solidFill>
                <a:schemeClr val="bg1"/>
              </a:solidFill>
            </a:endParaRPr>
          </a:p>
          <a:p>
            <a:r>
              <a:rPr lang="hi-IN" sz="1600" dirty="0">
                <a:solidFill>
                  <a:schemeClr val="bg1"/>
                </a:solidFill>
              </a:rPr>
              <a:t>किशोर </a:t>
            </a:r>
            <a:r>
              <a:rPr lang="en-US" sz="1600" dirty="0">
                <a:solidFill>
                  <a:schemeClr val="bg1"/>
                </a:solidFill>
              </a:rPr>
              <a:t>- 35-50 </a:t>
            </a:r>
            <a:r>
              <a:rPr lang="hi-IN" sz="1600" dirty="0">
                <a:solidFill>
                  <a:schemeClr val="bg1"/>
                </a:solidFill>
              </a:rPr>
              <a:t>ग्राम/दिन</a:t>
            </a:r>
            <a:endParaRPr lang="en-US" sz="1600" dirty="0">
              <a:solidFill>
                <a:schemeClr val="bg1"/>
              </a:solidFill>
            </a:endParaRPr>
          </a:p>
          <a:p>
            <a:endParaRPr lang="en-US" sz="1600" dirty="0">
              <a:solidFill>
                <a:schemeClr val="bg1"/>
              </a:solidFill>
            </a:endParaRPr>
          </a:p>
          <a:p>
            <a:pPr>
              <a:buNone/>
            </a:pPr>
            <a:r>
              <a:rPr lang="en-US" sz="1600" dirty="0">
                <a:solidFill>
                  <a:schemeClr val="bg1"/>
                </a:solidFill>
              </a:rPr>
              <a:t>        (1 </a:t>
            </a:r>
            <a:r>
              <a:rPr lang="hi-IN" sz="1600" dirty="0">
                <a:solidFill>
                  <a:schemeClr val="bg1"/>
                </a:solidFill>
              </a:rPr>
              <a:t>लगभग 1 मिली लीटर के बराबर होता है</a:t>
            </a:r>
            <a:r>
              <a:rPr lang="en-US" sz="1600" dirty="0">
                <a:solidFill>
                  <a:schemeClr val="bg1"/>
                </a:solidFill>
              </a:rPr>
              <a:t>)</a:t>
            </a:r>
          </a:p>
        </p:txBody>
      </p:sp>
      <p:pic>
        <p:nvPicPr>
          <p:cNvPr id="8" name="Picture 7">
            <a:extLst>
              <a:ext uri="{FF2B5EF4-FFF2-40B4-BE49-F238E27FC236}">
                <a16:creationId xmlns:a16="http://schemas.microsoft.com/office/drawing/2014/main" id="{28B576F9-8961-4BED-AB4E-0C42CC68A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Kapil\Vestige\Rice Bran Oil AD\Rice bran oi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 name="Picture 2">
            <a:extLst>
              <a:ext uri="{FF2B5EF4-FFF2-40B4-BE49-F238E27FC236}">
                <a16:creationId xmlns:a16="http://schemas.microsoft.com/office/drawing/2014/main" id="{C27DC345-20E8-431E-9F47-2B650C8D87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1200" y="533400"/>
            <a:ext cx="51054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2" name="Title 1"/>
          <p:cNvSpPr>
            <a:spLocks noGrp="1"/>
          </p:cNvSpPr>
          <p:nvPr>
            <p:ph type="title"/>
          </p:nvPr>
        </p:nvSpPr>
        <p:spPr/>
        <p:txBody>
          <a:bodyPr>
            <a:normAutofit/>
          </a:bodyPr>
          <a:lstStyle/>
          <a:p>
            <a:r>
              <a:rPr lang="hi-IN" sz="2800" dirty="0">
                <a:solidFill>
                  <a:srgbClr val="9A3836"/>
                </a:solidFill>
              </a:rPr>
              <a:t>लाइट हाउस</a:t>
            </a:r>
            <a:r>
              <a:rPr lang="en-US" sz="2800" b="1" dirty="0">
                <a:solidFill>
                  <a:srgbClr val="9A3836"/>
                </a:solidFill>
              </a:rPr>
              <a:t> </a:t>
            </a:r>
            <a:r>
              <a:rPr lang="hi-IN" sz="2800" dirty="0">
                <a:solidFill>
                  <a:srgbClr val="9A3836"/>
                </a:solidFill>
              </a:rPr>
              <a:t>राइस ब्रान ऑयल </a:t>
            </a:r>
            <a:endParaRPr lang="en-US" sz="2800" b="1" dirty="0">
              <a:solidFill>
                <a:srgbClr val="C00000"/>
              </a:solidFill>
            </a:endParaRPr>
          </a:p>
        </p:txBody>
      </p:sp>
      <p:pic>
        <p:nvPicPr>
          <p:cNvPr id="9218" name="Picture 2" descr="http://nativessentials.com/shop/371-1763-thickbox/post-baby-slimming-oil.jpg"/>
          <p:cNvPicPr>
            <a:picLocks noChangeAspect="1" noChangeArrowheads="1"/>
          </p:cNvPicPr>
          <p:nvPr/>
        </p:nvPicPr>
        <p:blipFill>
          <a:blip r:embed="rId2"/>
          <a:srcRect l="24597" t="-1757" r="20937"/>
          <a:stretch>
            <a:fillRect/>
          </a:stretch>
        </p:blipFill>
        <p:spPr bwMode="auto">
          <a:xfrm flipH="1">
            <a:off x="6781800" y="1219200"/>
            <a:ext cx="2362200" cy="4413250"/>
          </a:xfrm>
          <a:prstGeom prst="rect">
            <a:avLst/>
          </a:prstGeom>
          <a:noFill/>
        </p:spPr>
      </p:pic>
      <p:sp>
        <p:nvSpPr>
          <p:cNvPr id="7" name="Content Placeholder 2"/>
          <p:cNvSpPr>
            <a:spLocks noGrp="1"/>
          </p:cNvSpPr>
          <p:nvPr>
            <p:ph idx="1"/>
          </p:nvPr>
        </p:nvSpPr>
        <p:spPr>
          <a:xfrm>
            <a:off x="457200" y="1600200"/>
            <a:ext cx="6553200" cy="4525963"/>
          </a:xfrm>
        </p:spPr>
        <p:txBody>
          <a:bodyPr>
            <a:normAutofit/>
          </a:bodyPr>
          <a:lstStyle/>
          <a:p>
            <a:r>
              <a:rPr lang="hi-IN" sz="2000" dirty="0">
                <a:solidFill>
                  <a:srgbClr val="9A3836"/>
                </a:solidFill>
              </a:rPr>
              <a:t>स्रोत-</a:t>
            </a:r>
            <a:r>
              <a:rPr lang="hi-IN" sz="2000" dirty="0"/>
              <a:t> यह पौष्टिक खाद्य तेल ब्राउन राइस की एकमात्र परत से निर्मित होता है।</a:t>
            </a:r>
            <a:endParaRPr lang="en-IN" sz="2000" dirty="0"/>
          </a:p>
          <a:p>
            <a:r>
              <a:rPr lang="hi-IN" sz="2000" dirty="0">
                <a:solidFill>
                  <a:srgbClr val="9A3836"/>
                </a:solidFill>
              </a:rPr>
              <a:t>शोधन की प्रक्रिया-</a:t>
            </a:r>
            <a:r>
              <a:rPr lang="hi-IN" sz="2000" dirty="0"/>
              <a:t> यह एक पेटेंट प्रक्रिया के माध्यम से शारीरिक रूप से परिष्कृत होती है जो पोषक तत्वों और हृदय को स्वस्थ रखने वाले यौगिक- </a:t>
            </a:r>
            <a:r>
              <a:rPr lang="hi-IN" sz="2000" dirty="0">
                <a:solidFill>
                  <a:srgbClr val="9A3836"/>
                </a:solidFill>
              </a:rPr>
              <a:t>ओरिजनॉल</a:t>
            </a:r>
            <a:r>
              <a:rPr lang="hi-IN" sz="2000" dirty="0"/>
              <a:t> को संरक्षित करने में मदद करती है, जो अन्यथा कठोर रसायनों के उपयोग के कारण नष्ट हो जाती है। </a:t>
            </a:r>
            <a:endParaRPr lang="en-IN" sz="2000" dirty="0"/>
          </a:p>
          <a:p>
            <a:r>
              <a:rPr lang="hi-IN" sz="2000" dirty="0"/>
              <a:t>संतुलित फैट्स प्रोफाइल- चावल की भूसी के तेल का फैटी एसिड प्रोफाइल अन्य वनस्पति तेलों की तुलना में स्वास्थ्यप्रद है।</a:t>
            </a:r>
            <a:r>
              <a:rPr lang="en-US" sz="2000" dirty="0"/>
              <a:t> </a:t>
            </a:r>
          </a:p>
          <a:p>
            <a:r>
              <a:rPr lang="hi-IN" sz="2000" dirty="0"/>
              <a:t>संतृप्त से असंतृप्त वसा का अनुपात NIN (नेशनल इंस्टीट्यूट ऑफ न्यूट्रिशन) और AHA (अमेरिकन हार्ट एसोसिएशन) की सिफारिश के अनुसार </a:t>
            </a:r>
            <a:endParaRPr lang="en-US" sz="2000" b="1" i="1" dirty="0"/>
          </a:p>
        </p:txBody>
      </p:sp>
      <p:pic>
        <p:nvPicPr>
          <p:cNvPr id="6" name="Picture 5">
            <a:extLst>
              <a:ext uri="{FF2B5EF4-FFF2-40B4-BE49-F238E27FC236}">
                <a16:creationId xmlns:a16="http://schemas.microsoft.com/office/drawing/2014/main" id="{2BAD3274-0083-4118-9AF3-F543DBAB4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2816356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981200" y="533400"/>
            <a:ext cx="5105400" cy="685800"/>
          </a:xfrm>
          <a:prstGeom prst="roundRect">
            <a:avLst>
              <a:gd name="adj" fmla="val 27683"/>
            </a:avLst>
          </a:prstGeom>
          <a:solidFill>
            <a:schemeClr val="bg1"/>
          </a:solidFill>
          <a:ln>
            <a:no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 </a:t>
            </a:r>
            <a:endParaRPr lang="en-IN" dirty="0"/>
          </a:p>
        </p:txBody>
      </p:sp>
      <p:sp>
        <p:nvSpPr>
          <p:cNvPr id="2" name="Title 1"/>
          <p:cNvSpPr>
            <a:spLocks noGrp="1"/>
          </p:cNvSpPr>
          <p:nvPr>
            <p:ph type="title"/>
          </p:nvPr>
        </p:nvSpPr>
        <p:spPr/>
        <p:txBody>
          <a:bodyPr>
            <a:normAutofit/>
          </a:bodyPr>
          <a:lstStyle/>
          <a:p>
            <a:r>
              <a:rPr lang="hi-IN" sz="2800" dirty="0">
                <a:solidFill>
                  <a:srgbClr val="9A3836"/>
                </a:solidFill>
              </a:rPr>
              <a:t>लाइट हाउस</a:t>
            </a:r>
            <a:r>
              <a:rPr lang="en-US" sz="2800" b="1" dirty="0">
                <a:solidFill>
                  <a:srgbClr val="9A3836"/>
                </a:solidFill>
              </a:rPr>
              <a:t> </a:t>
            </a:r>
            <a:r>
              <a:rPr lang="hi-IN" sz="2800" dirty="0">
                <a:solidFill>
                  <a:srgbClr val="9A3836"/>
                </a:solidFill>
              </a:rPr>
              <a:t>राइस ब्रान ऑयल </a:t>
            </a:r>
            <a:endParaRPr lang="en-US" sz="2800" b="1" dirty="0">
              <a:solidFill>
                <a:srgbClr val="C00000"/>
              </a:solidFill>
            </a:endParaRPr>
          </a:p>
        </p:txBody>
      </p:sp>
      <p:sp>
        <p:nvSpPr>
          <p:cNvPr id="7" name="Content Placeholder 2"/>
          <p:cNvSpPr>
            <a:spLocks noGrp="1"/>
          </p:cNvSpPr>
          <p:nvPr>
            <p:ph idx="1"/>
          </p:nvPr>
        </p:nvSpPr>
        <p:spPr>
          <a:xfrm>
            <a:off x="457200" y="1600200"/>
            <a:ext cx="4191000" cy="4525963"/>
          </a:xfrm>
        </p:spPr>
        <p:txBody>
          <a:bodyPr>
            <a:normAutofit/>
          </a:bodyPr>
          <a:lstStyle/>
          <a:p>
            <a:pPr>
              <a:buNone/>
            </a:pPr>
            <a:r>
              <a:rPr lang="en-US" sz="3600" b="1" dirty="0">
                <a:solidFill>
                  <a:srgbClr val="9A3836"/>
                </a:solidFill>
              </a:rPr>
              <a:t> </a:t>
            </a:r>
            <a:r>
              <a:rPr lang="hi-IN" sz="2000" dirty="0">
                <a:solidFill>
                  <a:srgbClr val="9A3836"/>
                </a:solidFill>
              </a:rPr>
              <a:t>विटामिन के साथ दृढ़ीकरण</a:t>
            </a:r>
            <a:endParaRPr lang="en-US" b="1" dirty="0">
              <a:solidFill>
                <a:srgbClr val="9A3836"/>
              </a:solidFill>
            </a:endParaRPr>
          </a:p>
          <a:p>
            <a:r>
              <a:rPr lang="hi-IN" sz="1800" dirty="0"/>
              <a:t>चूंकि, खाद्य तेल का उपयोग दैनिक उपभोग के लिए किया जाता है, विटामिन के साथ फोर्टीफिकेशन स्वास्थ्य में सुधार और पोषण संबंधी कमियों को रोकने के लिए सबसे प्रभावी तरीकों में से एक है। </a:t>
            </a:r>
            <a:endParaRPr lang="en-IN" sz="1800" dirty="0"/>
          </a:p>
          <a:p>
            <a:r>
              <a:rPr lang="hi-IN" sz="1800" dirty="0"/>
              <a:t>चावल की भूसी का तेल </a:t>
            </a:r>
            <a:r>
              <a:rPr lang="hi-IN" sz="1800" dirty="0">
                <a:solidFill>
                  <a:srgbClr val="9A3836"/>
                </a:solidFill>
              </a:rPr>
              <a:t>विटामिन ए और डी</a:t>
            </a:r>
            <a:r>
              <a:rPr lang="hi-IN" sz="1800" dirty="0"/>
              <a:t> के साथ मजबूत किया गया है जो भोजन की पोषण गुणवत्ता में सुधार करने में मदद करता है और शरीर की प्रतिरक्षा प्रणाली पर गहरा प्रभाव डालता है। </a:t>
            </a:r>
            <a:endParaRPr lang="en-US" dirty="0"/>
          </a:p>
        </p:txBody>
      </p:sp>
      <p:pic>
        <p:nvPicPr>
          <p:cNvPr id="6" name="Picture 5" descr="oil-pour-spoon.JPG"/>
          <p:cNvPicPr>
            <a:picLocks noChangeAspect="1"/>
          </p:cNvPicPr>
          <p:nvPr/>
        </p:nvPicPr>
        <p:blipFill>
          <a:blip r:embed="rId2"/>
          <a:stretch>
            <a:fillRect/>
          </a:stretch>
        </p:blipFill>
        <p:spPr>
          <a:xfrm>
            <a:off x="4572001" y="1676400"/>
            <a:ext cx="4571999" cy="3054095"/>
          </a:xfrm>
          <a:prstGeom prst="rect">
            <a:avLst/>
          </a:prstGeom>
        </p:spPr>
      </p:pic>
      <p:pic>
        <p:nvPicPr>
          <p:cNvPr id="8" name="Picture 7">
            <a:extLst>
              <a:ext uri="{FF2B5EF4-FFF2-40B4-BE49-F238E27FC236}">
                <a16:creationId xmlns:a16="http://schemas.microsoft.com/office/drawing/2014/main" id="{5C03DB0F-A7A5-48F0-BEE2-332485FAC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5802" y="76200"/>
            <a:ext cx="762000" cy="762000"/>
          </a:xfrm>
          <a:prstGeom prst="rect">
            <a:avLst/>
          </a:prstGeom>
        </p:spPr>
      </p:pic>
    </p:spTree>
    <p:extLst>
      <p:ext uri="{BB962C8B-B14F-4D97-AF65-F5344CB8AC3E}">
        <p14:creationId xmlns:p14="http://schemas.microsoft.com/office/powerpoint/2010/main" val="28163560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1636</TotalTime>
  <Words>1486</Words>
  <Application>Microsoft Office PowerPoint</Application>
  <PresentationFormat>On-screen Show (4:3)</PresentationFormat>
  <Paragraphs>164</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Wingdings</vt:lpstr>
      <vt:lpstr>Office Theme</vt:lpstr>
      <vt:lpstr>PowerPoint Presentation</vt:lpstr>
      <vt:lpstr>स्वस्थ खाएं, स्वस्थ रहें</vt:lpstr>
      <vt:lpstr>स्वस्थ खाना पकाने का राज </vt:lpstr>
      <vt:lpstr>स्वस्थ फैट्स का चयन </vt:lpstr>
      <vt:lpstr>गुड फैट्स बनाम बैड फैट्स </vt:lpstr>
      <vt:lpstr>तेल का अनुशंसित सेवन</vt:lpstr>
      <vt:lpstr>PowerPoint Presentation</vt:lpstr>
      <vt:lpstr>लाइट हाउस राइस ब्रान ऑयल </vt:lpstr>
      <vt:lpstr>लाइट हाउस राइस ब्रान ऑयल </vt:lpstr>
      <vt:lpstr>PowerPoint Presentation</vt:lpstr>
      <vt:lpstr>लाइट हाउस राइस ब्रान ऑयल </vt:lpstr>
      <vt:lpstr>लाइट हाउस राइस ब्रान ऑयल </vt:lpstr>
      <vt:lpstr>राइस ब्रान ऑयल के फायदे </vt:lpstr>
      <vt:lpstr>राइस ब्रान ऑयल के फायदे </vt:lpstr>
      <vt:lpstr>राइस ब्रान ऑयल vs अन्य खाना पकाने के तेल</vt:lpstr>
      <vt:lpstr>किसी भी तेल को स्वस्थ मानने के लिए, दो मापदंडों की आवश्यकता होती है:  1. संतृप्त वसा का असंतृप्त तेल (MUFA/PUFA) से अनुपात 2. एंटीऑक्सिडेंट की उपस्थिति।  </vt:lpstr>
      <vt:lpstr>लाइट हाउस राइस ब्रान ऑयल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Aditi</dc:creator>
  <cp:lastModifiedBy>Bappi Dasgupta</cp:lastModifiedBy>
  <cp:revision>196</cp:revision>
  <dcterms:created xsi:type="dcterms:W3CDTF">2014-08-23T07:04:37Z</dcterms:created>
  <dcterms:modified xsi:type="dcterms:W3CDTF">2022-02-21T15:48:32Z</dcterms:modified>
</cp:coreProperties>
</file>