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1" r:id="rId5"/>
    <p:sldId id="262" r:id="rId6"/>
    <p:sldId id="269" r:id="rId7"/>
    <p:sldId id="272" r:id="rId8"/>
    <p:sldId id="260" r:id="rId9"/>
    <p:sldId id="282" r:id="rId10"/>
    <p:sldId id="280" r:id="rId11"/>
    <p:sldId id="283" r:id="rId12"/>
    <p:sldId id="274" r:id="rId13"/>
    <p:sldId id="263" r:id="rId14"/>
    <p:sldId id="276" r:id="rId15"/>
    <p:sldId id="267" r:id="rId16"/>
    <p:sldId id="279" r:id="rId17"/>
    <p:sldId id="268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FF"/>
    <a:srgbClr val="FF66FF"/>
    <a:srgbClr val="9A3836"/>
    <a:srgbClr val="00823B"/>
    <a:srgbClr val="FF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6D4FB-B36A-4DE5-B9AA-CAFB18C4F59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65822D3-9885-40AB-A1FD-89464B0DA66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Monounsaturated fats (MUFA)</a:t>
          </a:r>
        </a:p>
      </dgm:t>
    </dgm:pt>
    <dgm:pt modelId="{05AE42E0-972D-4E16-8386-C7DF1EFC6AC1}" type="parTrans" cxnId="{FD7B420B-5924-49E5-9362-43752DA2EE17}">
      <dgm:prSet/>
      <dgm:spPr/>
      <dgm:t>
        <a:bodyPr/>
        <a:lstStyle/>
        <a:p>
          <a:endParaRPr lang="en-US"/>
        </a:p>
      </dgm:t>
    </dgm:pt>
    <dgm:pt modelId="{41876E6C-36E4-4CC3-AF88-365912FC281C}" type="sibTrans" cxnId="{FD7B420B-5924-49E5-9362-43752DA2EE17}">
      <dgm:prSet/>
      <dgm:spPr/>
      <dgm:t>
        <a:bodyPr/>
        <a:lstStyle/>
        <a:p>
          <a:endParaRPr lang="en-US"/>
        </a:p>
      </dgm:t>
    </dgm:pt>
    <dgm:pt modelId="{21132397-2A40-45F3-86F0-332A5CC9D52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Polyunsaturated fats (PUFA)</a:t>
          </a:r>
        </a:p>
      </dgm:t>
    </dgm:pt>
    <dgm:pt modelId="{2D42EB11-BE49-4338-906E-E38224F8CACA}" type="parTrans" cxnId="{2151523E-B845-4066-B3D8-933E21D23C76}">
      <dgm:prSet/>
      <dgm:spPr/>
      <dgm:t>
        <a:bodyPr/>
        <a:lstStyle/>
        <a:p>
          <a:endParaRPr lang="en-US"/>
        </a:p>
      </dgm:t>
    </dgm:pt>
    <dgm:pt modelId="{57807681-B3EF-4823-8F67-BFFE22DFE1AD}" type="sibTrans" cxnId="{2151523E-B845-4066-B3D8-933E21D23C76}">
      <dgm:prSet/>
      <dgm:spPr/>
      <dgm:t>
        <a:bodyPr/>
        <a:lstStyle/>
        <a:p>
          <a:endParaRPr lang="en-US"/>
        </a:p>
      </dgm:t>
    </dgm:pt>
    <dgm:pt modelId="{5B809497-FAD0-4597-8411-E2DBD081F535}" type="pres">
      <dgm:prSet presAssocID="{00D6D4FB-B36A-4DE5-B9AA-CAFB18C4F595}" presName="linear" presStyleCnt="0">
        <dgm:presLayoutVars>
          <dgm:dir/>
          <dgm:animLvl val="lvl"/>
          <dgm:resizeHandles val="exact"/>
        </dgm:presLayoutVars>
      </dgm:prSet>
      <dgm:spPr/>
    </dgm:pt>
    <dgm:pt modelId="{0E12FDAF-1441-45E9-835F-F71B11E277D4}" type="pres">
      <dgm:prSet presAssocID="{065822D3-9885-40AB-A1FD-89464B0DA661}" presName="parentLin" presStyleCnt="0"/>
      <dgm:spPr/>
    </dgm:pt>
    <dgm:pt modelId="{3F811291-22AC-49FF-8568-0041AC2EC6A2}" type="pres">
      <dgm:prSet presAssocID="{065822D3-9885-40AB-A1FD-89464B0DA661}" presName="parentLeftMargin" presStyleLbl="node1" presStyleIdx="0" presStyleCnt="2"/>
      <dgm:spPr/>
    </dgm:pt>
    <dgm:pt modelId="{538E63F9-D5FB-4A38-B727-559E979BA6DF}" type="pres">
      <dgm:prSet presAssocID="{065822D3-9885-40AB-A1FD-89464B0DA661}" presName="parentText" presStyleLbl="node1" presStyleIdx="0" presStyleCnt="2" custLinFactNeighborY="-871">
        <dgm:presLayoutVars>
          <dgm:chMax val="0"/>
          <dgm:bulletEnabled val="1"/>
        </dgm:presLayoutVars>
      </dgm:prSet>
      <dgm:spPr/>
    </dgm:pt>
    <dgm:pt modelId="{E99BF78E-2D93-4F70-9B09-C24908A8618B}" type="pres">
      <dgm:prSet presAssocID="{065822D3-9885-40AB-A1FD-89464B0DA661}" presName="negativeSpace" presStyleCnt="0"/>
      <dgm:spPr/>
    </dgm:pt>
    <dgm:pt modelId="{A193E7FC-42AB-4D10-8631-84EED057E555}" type="pres">
      <dgm:prSet presAssocID="{065822D3-9885-40AB-A1FD-89464B0DA661}" presName="childText" presStyleLbl="conFgAcc1" presStyleIdx="0" presStyleCnt="2" custScaleX="84616" custScaleY="51916">
        <dgm:presLayoutVars>
          <dgm:bulletEnabled val="1"/>
        </dgm:presLayoutVars>
      </dgm:prSet>
      <dgm:spPr/>
    </dgm:pt>
    <dgm:pt modelId="{D39BA564-F7E0-4571-ABA5-54FF51D72972}" type="pres">
      <dgm:prSet presAssocID="{41876E6C-36E4-4CC3-AF88-365912FC281C}" presName="spaceBetweenRectangles" presStyleCnt="0"/>
      <dgm:spPr/>
    </dgm:pt>
    <dgm:pt modelId="{2F223094-EC64-4F9A-BD96-33AE2F66F884}" type="pres">
      <dgm:prSet presAssocID="{21132397-2A40-45F3-86F0-332A5CC9D529}" presName="parentLin" presStyleCnt="0"/>
      <dgm:spPr/>
    </dgm:pt>
    <dgm:pt modelId="{C250CC75-4607-4D00-8A28-FD99545845CC}" type="pres">
      <dgm:prSet presAssocID="{21132397-2A40-45F3-86F0-332A5CC9D529}" presName="parentLeftMargin" presStyleLbl="node1" presStyleIdx="0" presStyleCnt="2"/>
      <dgm:spPr/>
    </dgm:pt>
    <dgm:pt modelId="{8C7F11A9-3C1E-4B95-A823-0AAC12749D44}" type="pres">
      <dgm:prSet presAssocID="{21132397-2A40-45F3-86F0-332A5CC9D5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EB6F53-484B-4407-BA5B-43E635B6145C}" type="pres">
      <dgm:prSet presAssocID="{21132397-2A40-45F3-86F0-332A5CC9D529}" presName="negativeSpace" presStyleCnt="0"/>
      <dgm:spPr/>
    </dgm:pt>
    <dgm:pt modelId="{2032B700-2C29-42F8-A48B-A9622EE0E43B}" type="pres">
      <dgm:prSet presAssocID="{21132397-2A40-45F3-86F0-332A5CC9D529}" presName="childText" presStyleLbl="conFgAcc1" presStyleIdx="1" presStyleCnt="2" custScaleX="84616" custScaleY="54120" custLinFactNeighborY="-22266">
        <dgm:presLayoutVars>
          <dgm:bulletEnabled val="1"/>
        </dgm:presLayoutVars>
      </dgm:prSet>
      <dgm:spPr/>
    </dgm:pt>
  </dgm:ptLst>
  <dgm:cxnLst>
    <dgm:cxn modelId="{FD7B420B-5924-49E5-9362-43752DA2EE17}" srcId="{00D6D4FB-B36A-4DE5-B9AA-CAFB18C4F595}" destId="{065822D3-9885-40AB-A1FD-89464B0DA661}" srcOrd="0" destOrd="0" parTransId="{05AE42E0-972D-4E16-8386-C7DF1EFC6AC1}" sibTransId="{41876E6C-36E4-4CC3-AF88-365912FC281C}"/>
    <dgm:cxn modelId="{5A72D033-C7C6-4FA9-86D3-79AE4029C65C}" type="presOf" srcId="{065822D3-9885-40AB-A1FD-89464B0DA661}" destId="{3F811291-22AC-49FF-8568-0041AC2EC6A2}" srcOrd="0" destOrd="0" presId="urn:microsoft.com/office/officeart/2005/8/layout/list1"/>
    <dgm:cxn modelId="{2151523E-B845-4066-B3D8-933E21D23C76}" srcId="{00D6D4FB-B36A-4DE5-B9AA-CAFB18C4F595}" destId="{21132397-2A40-45F3-86F0-332A5CC9D529}" srcOrd="1" destOrd="0" parTransId="{2D42EB11-BE49-4338-906E-E38224F8CACA}" sibTransId="{57807681-B3EF-4823-8F67-BFFE22DFE1AD}"/>
    <dgm:cxn modelId="{D7EB9479-D754-4154-A0E8-20D1AAD2BF76}" type="presOf" srcId="{21132397-2A40-45F3-86F0-332A5CC9D529}" destId="{C250CC75-4607-4D00-8A28-FD99545845CC}" srcOrd="0" destOrd="0" presId="urn:microsoft.com/office/officeart/2005/8/layout/list1"/>
    <dgm:cxn modelId="{9C36BBC4-B65E-4156-8258-4AE65351F2B9}" type="presOf" srcId="{00D6D4FB-B36A-4DE5-B9AA-CAFB18C4F595}" destId="{5B809497-FAD0-4597-8411-E2DBD081F535}" srcOrd="0" destOrd="0" presId="urn:microsoft.com/office/officeart/2005/8/layout/list1"/>
    <dgm:cxn modelId="{3E8289E2-235C-4F3E-B758-8C7C4888108F}" type="presOf" srcId="{21132397-2A40-45F3-86F0-332A5CC9D529}" destId="{8C7F11A9-3C1E-4B95-A823-0AAC12749D44}" srcOrd="1" destOrd="0" presId="urn:microsoft.com/office/officeart/2005/8/layout/list1"/>
    <dgm:cxn modelId="{BA7DD3FC-90F3-4B1C-8D10-A5C0FF58577F}" type="presOf" srcId="{065822D3-9885-40AB-A1FD-89464B0DA661}" destId="{538E63F9-D5FB-4A38-B727-559E979BA6DF}" srcOrd="1" destOrd="0" presId="urn:microsoft.com/office/officeart/2005/8/layout/list1"/>
    <dgm:cxn modelId="{40285177-9469-4EF3-BD6A-879A9DB8C87E}" type="presParOf" srcId="{5B809497-FAD0-4597-8411-E2DBD081F535}" destId="{0E12FDAF-1441-45E9-835F-F71B11E277D4}" srcOrd="0" destOrd="0" presId="urn:microsoft.com/office/officeart/2005/8/layout/list1"/>
    <dgm:cxn modelId="{FC871218-8FAC-4A5E-B680-3DAFB8804726}" type="presParOf" srcId="{0E12FDAF-1441-45E9-835F-F71B11E277D4}" destId="{3F811291-22AC-49FF-8568-0041AC2EC6A2}" srcOrd="0" destOrd="0" presId="urn:microsoft.com/office/officeart/2005/8/layout/list1"/>
    <dgm:cxn modelId="{0DEC2762-D240-4886-A983-9D0C81F06DA3}" type="presParOf" srcId="{0E12FDAF-1441-45E9-835F-F71B11E277D4}" destId="{538E63F9-D5FB-4A38-B727-559E979BA6DF}" srcOrd="1" destOrd="0" presId="urn:microsoft.com/office/officeart/2005/8/layout/list1"/>
    <dgm:cxn modelId="{1960B339-F38F-419A-BFA9-EC719784B1FF}" type="presParOf" srcId="{5B809497-FAD0-4597-8411-E2DBD081F535}" destId="{E99BF78E-2D93-4F70-9B09-C24908A8618B}" srcOrd="1" destOrd="0" presId="urn:microsoft.com/office/officeart/2005/8/layout/list1"/>
    <dgm:cxn modelId="{8C6BDE79-C5FA-4BB3-A984-96D20732F224}" type="presParOf" srcId="{5B809497-FAD0-4597-8411-E2DBD081F535}" destId="{A193E7FC-42AB-4D10-8631-84EED057E555}" srcOrd="2" destOrd="0" presId="urn:microsoft.com/office/officeart/2005/8/layout/list1"/>
    <dgm:cxn modelId="{B6F45BB6-8BAC-4BA7-89C3-7B9898E38D5E}" type="presParOf" srcId="{5B809497-FAD0-4597-8411-E2DBD081F535}" destId="{D39BA564-F7E0-4571-ABA5-54FF51D72972}" srcOrd="3" destOrd="0" presId="urn:microsoft.com/office/officeart/2005/8/layout/list1"/>
    <dgm:cxn modelId="{8630FFEA-F4E1-4EAF-B3CE-4B9CB28E2D38}" type="presParOf" srcId="{5B809497-FAD0-4597-8411-E2DBD081F535}" destId="{2F223094-EC64-4F9A-BD96-33AE2F66F884}" srcOrd="4" destOrd="0" presId="urn:microsoft.com/office/officeart/2005/8/layout/list1"/>
    <dgm:cxn modelId="{DCD5AFEE-4E17-4B55-B281-1A4D9D1F4CD8}" type="presParOf" srcId="{2F223094-EC64-4F9A-BD96-33AE2F66F884}" destId="{C250CC75-4607-4D00-8A28-FD99545845CC}" srcOrd="0" destOrd="0" presId="urn:microsoft.com/office/officeart/2005/8/layout/list1"/>
    <dgm:cxn modelId="{F144D76C-F850-4AB4-8071-DD53856135E0}" type="presParOf" srcId="{2F223094-EC64-4F9A-BD96-33AE2F66F884}" destId="{8C7F11A9-3C1E-4B95-A823-0AAC12749D44}" srcOrd="1" destOrd="0" presId="urn:microsoft.com/office/officeart/2005/8/layout/list1"/>
    <dgm:cxn modelId="{10F68C0E-DCE1-406B-8210-1FE3F8666188}" type="presParOf" srcId="{5B809497-FAD0-4597-8411-E2DBD081F535}" destId="{9DEB6F53-484B-4407-BA5B-43E635B6145C}" srcOrd="5" destOrd="0" presId="urn:microsoft.com/office/officeart/2005/8/layout/list1"/>
    <dgm:cxn modelId="{9D22699E-57E4-4B94-BABA-DF253001D8AF}" type="presParOf" srcId="{5B809497-FAD0-4597-8411-E2DBD081F535}" destId="{2032B700-2C29-42F8-A48B-A9622EE0E4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6D4FB-B36A-4DE5-B9AA-CAFB18C4F59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65822D3-9885-40AB-A1FD-89464B0DA66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/>
            <a:t>Saturated fats </a:t>
          </a:r>
        </a:p>
      </dgm:t>
    </dgm:pt>
    <dgm:pt modelId="{05AE42E0-972D-4E16-8386-C7DF1EFC6AC1}" type="parTrans" cxnId="{FD7B420B-5924-49E5-9362-43752DA2EE17}">
      <dgm:prSet/>
      <dgm:spPr/>
      <dgm:t>
        <a:bodyPr/>
        <a:lstStyle/>
        <a:p>
          <a:endParaRPr lang="en-US"/>
        </a:p>
      </dgm:t>
    </dgm:pt>
    <dgm:pt modelId="{41876E6C-36E4-4CC3-AF88-365912FC281C}" type="sibTrans" cxnId="{FD7B420B-5924-49E5-9362-43752DA2EE17}">
      <dgm:prSet/>
      <dgm:spPr/>
      <dgm:t>
        <a:bodyPr/>
        <a:lstStyle/>
        <a:p>
          <a:endParaRPr lang="en-US"/>
        </a:p>
      </dgm:t>
    </dgm:pt>
    <dgm:pt modelId="{21132397-2A40-45F3-86F0-332A5CC9D52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/>
            <a:t>Trans fats</a:t>
          </a:r>
        </a:p>
      </dgm:t>
    </dgm:pt>
    <dgm:pt modelId="{2D42EB11-BE49-4338-906E-E38224F8CACA}" type="parTrans" cxnId="{2151523E-B845-4066-B3D8-933E21D23C76}">
      <dgm:prSet/>
      <dgm:spPr/>
      <dgm:t>
        <a:bodyPr/>
        <a:lstStyle/>
        <a:p>
          <a:endParaRPr lang="en-US"/>
        </a:p>
      </dgm:t>
    </dgm:pt>
    <dgm:pt modelId="{57807681-B3EF-4823-8F67-BFFE22DFE1AD}" type="sibTrans" cxnId="{2151523E-B845-4066-B3D8-933E21D23C76}">
      <dgm:prSet/>
      <dgm:spPr/>
      <dgm:t>
        <a:bodyPr/>
        <a:lstStyle/>
        <a:p>
          <a:endParaRPr lang="en-US"/>
        </a:p>
      </dgm:t>
    </dgm:pt>
    <dgm:pt modelId="{5B809497-FAD0-4597-8411-E2DBD081F535}" type="pres">
      <dgm:prSet presAssocID="{00D6D4FB-B36A-4DE5-B9AA-CAFB18C4F595}" presName="linear" presStyleCnt="0">
        <dgm:presLayoutVars>
          <dgm:dir/>
          <dgm:animLvl val="lvl"/>
          <dgm:resizeHandles val="exact"/>
        </dgm:presLayoutVars>
      </dgm:prSet>
      <dgm:spPr/>
    </dgm:pt>
    <dgm:pt modelId="{0E12FDAF-1441-45E9-835F-F71B11E277D4}" type="pres">
      <dgm:prSet presAssocID="{065822D3-9885-40AB-A1FD-89464B0DA661}" presName="parentLin" presStyleCnt="0"/>
      <dgm:spPr/>
    </dgm:pt>
    <dgm:pt modelId="{3F811291-22AC-49FF-8568-0041AC2EC6A2}" type="pres">
      <dgm:prSet presAssocID="{065822D3-9885-40AB-A1FD-89464B0DA661}" presName="parentLeftMargin" presStyleLbl="node1" presStyleIdx="0" presStyleCnt="2"/>
      <dgm:spPr/>
    </dgm:pt>
    <dgm:pt modelId="{538E63F9-D5FB-4A38-B727-559E979BA6DF}" type="pres">
      <dgm:prSet presAssocID="{065822D3-9885-40AB-A1FD-89464B0DA661}" presName="parentText" presStyleLbl="node1" presStyleIdx="0" presStyleCnt="2" custLinFactNeighborY="-871">
        <dgm:presLayoutVars>
          <dgm:chMax val="0"/>
          <dgm:bulletEnabled val="1"/>
        </dgm:presLayoutVars>
      </dgm:prSet>
      <dgm:spPr/>
    </dgm:pt>
    <dgm:pt modelId="{E99BF78E-2D93-4F70-9B09-C24908A8618B}" type="pres">
      <dgm:prSet presAssocID="{065822D3-9885-40AB-A1FD-89464B0DA661}" presName="negativeSpace" presStyleCnt="0"/>
      <dgm:spPr/>
    </dgm:pt>
    <dgm:pt modelId="{A193E7FC-42AB-4D10-8631-84EED057E555}" type="pres">
      <dgm:prSet presAssocID="{065822D3-9885-40AB-A1FD-89464B0DA661}" presName="childText" presStyleLbl="conFgAcc1" presStyleIdx="0" presStyleCnt="2" custScaleX="84616" custScaleY="51916">
        <dgm:presLayoutVars>
          <dgm:bulletEnabled val="1"/>
        </dgm:presLayoutVars>
      </dgm:prSet>
      <dgm:spPr/>
    </dgm:pt>
    <dgm:pt modelId="{D39BA564-F7E0-4571-ABA5-54FF51D72972}" type="pres">
      <dgm:prSet presAssocID="{41876E6C-36E4-4CC3-AF88-365912FC281C}" presName="spaceBetweenRectangles" presStyleCnt="0"/>
      <dgm:spPr/>
    </dgm:pt>
    <dgm:pt modelId="{2F223094-EC64-4F9A-BD96-33AE2F66F884}" type="pres">
      <dgm:prSet presAssocID="{21132397-2A40-45F3-86F0-332A5CC9D529}" presName="parentLin" presStyleCnt="0"/>
      <dgm:spPr/>
    </dgm:pt>
    <dgm:pt modelId="{C250CC75-4607-4D00-8A28-FD99545845CC}" type="pres">
      <dgm:prSet presAssocID="{21132397-2A40-45F3-86F0-332A5CC9D529}" presName="parentLeftMargin" presStyleLbl="node1" presStyleIdx="0" presStyleCnt="2"/>
      <dgm:spPr/>
    </dgm:pt>
    <dgm:pt modelId="{8C7F11A9-3C1E-4B95-A823-0AAC12749D44}" type="pres">
      <dgm:prSet presAssocID="{21132397-2A40-45F3-86F0-332A5CC9D5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EB6F53-484B-4407-BA5B-43E635B6145C}" type="pres">
      <dgm:prSet presAssocID="{21132397-2A40-45F3-86F0-332A5CC9D529}" presName="negativeSpace" presStyleCnt="0"/>
      <dgm:spPr/>
    </dgm:pt>
    <dgm:pt modelId="{2032B700-2C29-42F8-A48B-A9622EE0E43B}" type="pres">
      <dgm:prSet presAssocID="{21132397-2A40-45F3-86F0-332A5CC9D529}" presName="childText" presStyleLbl="conFgAcc1" presStyleIdx="1" presStyleCnt="2" custScaleX="84616" custScaleY="54120" custLinFactNeighborY="-22266">
        <dgm:presLayoutVars>
          <dgm:bulletEnabled val="1"/>
        </dgm:presLayoutVars>
      </dgm:prSet>
      <dgm:spPr/>
    </dgm:pt>
  </dgm:ptLst>
  <dgm:cxnLst>
    <dgm:cxn modelId="{EEC6F202-757F-4A70-A54E-F4F65AEFE1A2}" type="presOf" srcId="{21132397-2A40-45F3-86F0-332A5CC9D529}" destId="{C250CC75-4607-4D00-8A28-FD99545845CC}" srcOrd="0" destOrd="0" presId="urn:microsoft.com/office/officeart/2005/8/layout/list1"/>
    <dgm:cxn modelId="{FD7B420B-5924-49E5-9362-43752DA2EE17}" srcId="{00D6D4FB-B36A-4DE5-B9AA-CAFB18C4F595}" destId="{065822D3-9885-40AB-A1FD-89464B0DA661}" srcOrd="0" destOrd="0" parTransId="{05AE42E0-972D-4E16-8386-C7DF1EFC6AC1}" sibTransId="{41876E6C-36E4-4CC3-AF88-365912FC281C}"/>
    <dgm:cxn modelId="{8AA5A911-CB20-4D79-820B-88602CF7E662}" type="presOf" srcId="{065822D3-9885-40AB-A1FD-89464B0DA661}" destId="{3F811291-22AC-49FF-8568-0041AC2EC6A2}" srcOrd="0" destOrd="0" presId="urn:microsoft.com/office/officeart/2005/8/layout/list1"/>
    <dgm:cxn modelId="{FCF0A32D-BD88-4F34-A277-50298A5CE4EF}" type="presOf" srcId="{065822D3-9885-40AB-A1FD-89464B0DA661}" destId="{538E63F9-D5FB-4A38-B727-559E979BA6DF}" srcOrd="1" destOrd="0" presId="urn:microsoft.com/office/officeart/2005/8/layout/list1"/>
    <dgm:cxn modelId="{2151523E-B845-4066-B3D8-933E21D23C76}" srcId="{00D6D4FB-B36A-4DE5-B9AA-CAFB18C4F595}" destId="{21132397-2A40-45F3-86F0-332A5CC9D529}" srcOrd="1" destOrd="0" parTransId="{2D42EB11-BE49-4338-906E-E38224F8CACA}" sibTransId="{57807681-B3EF-4823-8F67-BFFE22DFE1AD}"/>
    <dgm:cxn modelId="{BA31FADD-00AD-449C-8472-3ACE4C5AF51D}" type="presOf" srcId="{00D6D4FB-B36A-4DE5-B9AA-CAFB18C4F595}" destId="{5B809497-FAD0-4597-8411-E2DBD081F535}" srcOrd="0" destOrd="0" presId="urn:microsoft.com/office/officeart/2005/8/layout/list1"/>
    <dgm:cxn modelId="{F9F126E3-5E6D-4F40-8AE5-FB7A94616235}" type="presOf" srcId="{21132397-2A40-45F3-86F0-332A5CC9D529}" destId="{8C7F11A9-3C1E-4B95-A823-0AAC12749D44}" srcOrd="1" destOrd="0" presId="urn:microsoft.com/office/officeart/2005/8/layout/list1"/>
    <dgm:cxn modelId="{6F44D312-388C-4869-93C1-D245DF629FA4}" type="presParOf" srcId="{5B809497-FAD0-4597-8411-E2DBD081F535}" destId="{0E12FDAF-1441-45E9-835F-F71B11E277D4}" srcOrd="0" destOrd="0" presId="urn:microsoft.com/office/officeart/2005/8/layout/list1"/>
    <dgm:cxn modelId="{6D8DD835-68BF-4771-8321-41238990C816}" type="presParOf" srcId="{0E12FDAF-1441-45E9-835F-F71B11E277D4}" destId="{3F811291-22AC-49FF-8568-0041AC2EC6A2}" srcOrd="0" destOrd="0" presId="urn:microsoft.com/office/officeart/2005/8/layout/list1"/>
    <dgm:cxn modelId="{9318DE03-9F04-4C75-BC94-AAAA9F215E7D}" type="presParOf" srcId="{0E12FDAF-1441-45E9-835F-F71B11E277D4}" destId="{538E63F9-D5FB-4A38-B727-559E979BA6DF}" srcOrd="1" destOrd="0" presId="urn:microsoft.com/office/officeart/2005/8/layout/list1"/>
    <dgm:cxn modelId="{85A3934C-EBE8-47AC-A11F-5262D0615DD3}" type="presParOf" srcId="{5B809497-FAD0-4597-8411-E2DBD081F535}" destId="{E99BF78E-2D93-4F70-9B09-C24908A8618B}" srcOrd="1" destOrd="0" presId="urn:microsoft.com/office/officeart/2005/8/layout/list1"/>
    <dgm:cxn modelId="{9524660A-F58B-4D1D-8C3D-CFAC841DBED8}" type="presParOf" srcId="{5B809497-FAD0-4597-8411-E2DBD081F535}" destId="{A193E7FC-42AB-4D10-8631-84EED057E555}" srcOrd="2" destOrd="0" presId="urn:microsoft.com/office/officeart/2005/8/layout/list1"/>
    <dgm:cxn modelId="{A7E87A5D-05EB-445B-BAF0-673EEA161388}" type="presParOf" srcId="{5B809497-FAD0-4597-8411-E2DBD081F535}" destId="{D39BA564-F7E0-4571-ABA5-54FF51D72972}" srcOrd="3" destOrd="0" presId="urn:microsoft.com/office/officeart/2005/8/layout/list1"/>
    <dgm:cxn modelId="{EBEC0835-4F6B-48F7-BDCA-C88D563F54F8}" type="presParOf" srcId="{5B809497-FAD0-4597-8411-E2DBD081F535}" destId="{2F223094-EC64-4F9A-BD96-33AE2F66F884}" srcOrd="4" destOrd="0" presId="urn:microsoft.com/office/officeart/2005/8/layout/list1"/>
    <dgm:cxn modelId="{29C57EC4-45A1-4162-A88C-B80180F8B34F}" type="presParOf" srcId="{2F223094-EC64-4F9A-BD96-33AE2F66F884}" destId="{C250CC75-4607-4D00-8A28-FD99545845CC}" srcOrd="0" destOrd="0" presId="urn:microsoft.com/office/officeart/2005/8/layout/list1"/>
    <dgm:cxn modelId="{9E7E20A3-F082-4FAC-84F7-FDFEB333C7A2}" type="presParOf" srcId="{2F223094-EC64-4F9A-BD96-33AE2F66F884}" destId="{8C7F11A9-3C1E-4B95-A823-0AAC12749D44}" srcOrd="1" destOrd="0" presId="urn:microsoft.com/office/officeart/2005/8/layout/list1"/>
    <dgm:cxn modelId="{6693BA5B-8C3F-4721-B1B2-41DD9D0905FE}" type="presParOf" srcId="{5B809497-FAD0-4597-8411-E2DBD081F535}" destId="{9DEB6F53-484B-4407-BA5B-43E635B6145C}" srcOrd="5" destOrd="0" presId="urn:microsoft.com/office/officeart/2005/8/layout/list1"/>
    <dgm:cxn modelId="{D01C6BD2-7E25-46D7-852F-483BCE2766AC}" type="presParOf" srcId="{5B809497-FAD0-4597-8411-E2DBD081F535}" destId="{2032B700-2C29-42F8-A48B-A9622EE0E4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3E7FC-42AB-4D10-8631-84EED057E555}">
      <dsp:nvSpPr>
        <dsp:cNvPr id="0" name=""/>
        <dsp:cNvSpPr/>
      </dsp:nvSpPr>
      <dsp:spPr>
        <a:xfrm>
          <a:off x="0" y="315271"/>
          <a:ext cx="3352824" cy="261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E63F9-D5FB-4A38-B727-559E979BA6DF}">
      <dsp:nvSpPr>
        <dsp:cNvPr id="0" name=""/>
        <dsp:cNvSpPr/>
      </dsp:nvSpPr>
      <dsp:spPr>
        <a:xfrm>
          <a:off x="198120" y="14929"/>
          <a:ext cx="2773680" cy="5904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Monounsaturated fats (MUFA)</a:t>
          </a:r>
        </a:p>
      </dsp:txBody>
      <dsp:txXfrm>
        <a:off x="226941" y="43750"/>
        <a:ext cx="2716038" cy="532758"/>
      </dsp:txXfrm>
    </dsp:sp>
    <dsp:sp modelId="{2032B700-2C29-42F8-A48B-A9622EE0E43B}">
      <dsp:nvSpPr>
        <dsp:cNvPr id="0" name=""/>
        <dsp:cNvSpPr/>
      </dsp:nvSpPr>
      <dsp:spPr>
        <a:xfrm>
          <a:off x="0" y="914399"/>
          <a:ext cx="3352824" cy="272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11A9-3C1E-4B95-A823-0AAC12749D44}">
      <dsp:nvSpPr>
        <dsp:cNvPr id="0" name=""/>
        <dsp:cNvSpPr/>
      </dsp:nvSpPr>
      <dsp:spPr>
        <a:xfrm>
          <a:off x="198120" y="684928"/>
          <a:ext cx="2773680" cy="5904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Polyunsaturated fats (PUFA)</a:t>
          </a:r>
        </a:p>
      </dsp:txBody>
      <dsp:txXfrm>
        <a:off x="226941" y="713749"/>
        <a:ext cx="271603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3E7FC-42AB-4D10-8631-84EED057E555}">
      <dsp:nvSpPr>
        <dsp:cNvPr id="0" name=""/>
        <dsp:cNvSpPr/>
      </dsp:nvSpPr>
      <dsp:spPr>
        <a:xfrm>
          <a:off x="0" y="315271"/>
          <a:ext cx="3352824" cy="261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E63F9-D5FB-4A38-B727-559E979BA6DF}">
      <dsp:nvSpPr>
        <dsp:cNvPr id="0" name=""/>
        <dsp:cNvSpPr/>
      </dsp:nvSpPr>
      <dsp:spPr>
        <a:xfrm>
          <a:off x="198120" y="14929"/>
          <a:ext cx="2773680" cy="5904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Saturated fats </a:t>
          </a:r>
        </a:p>
      </dsp:txBody>
      <dsp:txXfrm>
        <a:off x="226941" y="43750"/>
        <a:ext cx="2716038" cy="532758"/>
      </dsp:txXfrm>
    </dsp:sp>
    <dsp:sp modelId="{2032B700-2C29-42F8-A48B-A9622EE0E43B}">
      <dsp:nvSpPr>
        <dsp:cNvPr id="0" name=""/>
        <dsp:cNvSpPr/>
      </dsp:nvSpPr>
      <dsp:spPr>
        <a:xfrm>
          <a:off x="0" y="914399"/>
          <a:ext cx="3352824" cy="272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11A9-3C1E-4B95-A823-0AAC12749D44}">
      <dsp:nvSpPr>
        <dsp:cNvPr id="0" name=""/>
        <dsp:cNvSpPr/>
      </dsp:nvSpPr>
      <dsp:spPr>
        <a:xfrm>
          <a:off x="198120" y="684928"/>
          <a:ext cx="2773680" cy="5904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 fats</a:t>
          </a:r>
        </a:p>
      </dsp:txBody>
      <dsp:txXfrm>
        <a:off x="226941" y="713749"/>
        <a:ext cx="271603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9C5E-A0F8-4CF9-9346-C79219FC2B22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1427-5424-4231-BF19-C0682696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2303C-108B-4039-BF26-FFE9979B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800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en-US" sz="2000" b="1" dirty="0">
                <a:solidFill>
                  <a:srgbClr val="C00000"/>
                </a:solidFill>
              </a:rPr>
              <a:t>Suitable Oil for Cooking</a:t>
            </a:r>
            <a:endParaRPr lang="en-US" sz="1800" dirty="0"/>
          </a:p>
          <a:p>
            <a:pPr marL="292100" indent="-292100">
              <a:buFont typeface="+mj-lt"/>
              <a:buAutoNum type="arabicPeriod"/>
            </a:pPr>
            <a:r>
              <a:rPr lang="en-US" sz="1800" b="1" dirty="0">
                <a:solidFill>
                  <a:srgbClr val="C00000"/>
                </a:solidFill>
              </a:rPr>
              <a:t> High smoke point- </a:t>
            </a:r>
            <a:r>
              <a:rPr lang="en-US" sz="1800" dirty="0"/>
              <a:t>The high smoke point prevents fatty acid breakdown at high temperatures, making it suitable for stir frying  and deep frying.</a:t>
            </a:r>
          </a:p>
          <a:p>
            <a:pPr marL="292100" indent="-292100">
              <a:buFont typeface="+mj-lt"/>
              <a:buAutoNum type="arabicPeriod"/>
            </a:pPr>
            <a:endParaRPr lang="en-US" sz="1800" dirty="0"/>
          </a:p>
          <a:p>
            <a:pPr marL="292100" indent="-292100">
              <a:buFont typeface="+mj-lt"/>
              <a:buAutoNum type="arabicPeriod"/>
            </a:pPr>
            <a:r>
              <a:rPr lang="en-US" sz="1800" b="1" dirty="0">
                <a:solidFill>
                  <a:srgbClr val="C00000"/>
                </a:solidFill>
              </a:rPr>
              <a:t>Less absorption- </a:t>
            </a:r>
            <a:r>
              <a:rPr lang="en-US" sz="1800" dirty="0"/>
              <a:t>Its light viscosity, allows less oil to be absorbed (</a:t>
            </a:r>
            <a:r>
              <a:rPr lang="en-US" sz="1800" dirty="0" err="1"/>
              <a:t>upto</a:t>
            </a:r>
            <a:r>
              <a:rPr lang="en-US" sz="1800" dirty="0"/>
              <a:t> 15-20% lesser) in cooking, reducing overall calories.  Less oil absorbed also makes it more economical.</a:t>
            </a:r>
          </a:p>
          <a:p>
            <a:pPr marL="292100" indent="-292100">
              <a:buFont typeface="+mj-lt"/>
              <a:buAutoNum type="arabicPeriod"/>
            </a:pPr>
            <a:endParaRPr lang="en-US" sz="1800" dirty="0"/>
          </a:p>
          <a:p>
            <a:pPr marL="292100" indent="-292100">
              <a:buFont typeface="+mj-lt"/>
              <a:buAutoNum type="arabicPeriod"/>
            </a:pPr>
            <a:r>
              <a:rPr lang="en-US" sz="1800" b="1" dirty="0">
                <a:solidFill>
                  <a:srgbClr val="C00000"/>
                </a:solidFill>
              </a:rPr>
              <a:t>Less greasy-</a:t>
            </a:r>
            <a:r>
              <a:rPr lang="en-US" sz="1800" dirty="0"/>
              <a:t>Rice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Bran Oil creates less polymers (or is less greasy) than other oils meaning better flavor and easier clean-up.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LITE HOUSE Rice Bran Oil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5181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ook-veggies-sautee-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40003"/>
            <a:ext cx="4114800" cy="2738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86541-9E97-4CE3-8170-CEAD4AB2B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LITE HOUSE Rice Bran Oil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181600" cy="37338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180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Advantages: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457200" indent="-279400">
              <a:buFont typeface="+mj-lt"/>
              <a:buAutoNum type="arabicPeriod"/>
              <a:tabLst>
                <a:tab pos="571500" algn="l"/>
              </a:tabLst>
            </a:pPr>
            <a:r>
              <a:rPr lang="en-US" sz="1800" dirty="0"/>
              <a:t>The most balanced and versatile oil, closest to recommendations of-</a:t>
            </a:r>
          </a:p>
          <a:p>
            <a:pPr marL="914400">
              <a:buFont typeface="Wingdings" pitchFamily="2" charset="2"/>
              <a:buChar char="ü"/>
              <a:tabLst>
                <a:tab pos="571500" algn="l"/>
              </a:tabLst>
            </a:pPr>
            <a:r>
              <a:rPr lang="en-US" sz="1600" b="1" dirty="0"/>
              <a:t>WHO</a:t>
            </a:r>
            <a:r>
              <a:rPr lang="en-US" sz="1600" dirty="0"/>
              <a:t> (World Health Organization)</a:t>
            </a:r>
          </a:p>
          <a:p>
            <a:pPr marL="914400">
              <a:buFont typeface="Wingdings" pitchFamily="2" charset="2"/>
              <a:buChar char="ü"/>
              <a:tabLst>
                <a:tab pos="571500" algn="l"/>
              </a:tabLst>
            </a:pPr>
            <a:r>
              <a:rPr lang="en-US" sz="1600" dirty="0"/>
              <a:t> </a:t>
            </a:r>
            <a:r>
              <a:rPr lang="en-US" sz="1600" b="1" dirty="0"/>
              <a:t>NIN</a:t>
            </a:r>
            <a:r>
              <a:rPr lang="en-US" sz="1600" dirty="0"/>
              <a:t> (National Institute Of Nutrition) </a:t>
            </a:r>
          </a:p>
          <a:p>
            <a:pPr marL="914400">
              <a:buFont typeface="Wingdings" pitchFamily="2" charset="2"/>
              <a:buChar char="ü"/>
              <a:tabLst>
                <a:tab pos="571500" algn="l"/>
              </a:tabLst>
            </a:pPr>
            <a:r>
              <a:rPr lang="en-US" sz="1600" dirty="0"/>
              <a:t> </a:t>
            </a:r>
            <a:r>
              <a:rPr lang="en-US" sz="1600" b="1" dirty="0"/>
              <a:t>AHA</a:t>
            </a:r>
            <a:r>
              <a:rPr lang="en-US" sz="1600" dirty="0"/>
              <a:t> (American Heart Association)</a:t>
            </a:r>
          </a:p>
          <a:p>
            <a:pPr marL="514350" indent="-514350">
              <a:buNone/>
            </a:pPr>
            <a:r>
              <a:rPr lang="en-US" sz="1800" dirty="0"/>
              <a:t>2.    Helps manage health of the heart</a:t>
            </a:r>
          </a:p>
          <a:p>
            <a:pPr marL="514350" indent="-514350">
              <a:buNone/>
            </a:pPr>
            <a:r>
              <a:rPr lang="en-US" sz="1800" dirty="0"/>
              <a:t>3.    Nutritionally superior and high anti-oxidant value.</a:t>
            </a:r>
          </a:p>
          <a:p>
            <a:pPr marL="514350" indent="-514350">
              <a:buNone/>
            </a:pPr>
            <a:r>
              <a:rPr lang="en-US" sz="1800" dirty="0"/>
              <a:t>4.    Economical – 15% less absorption of oil during frying</a:t>
            </a:r>
          </a:p>
          <a:p>
            <a:pPr marL="514350" indent="-514350">
              <a:buNone/>
            </a:pPr>
            <a:r>
              <a:rPr lang="en-US" sz="1800" dirty="0"/>
              <a:t>5.    Physically refined thus bland in taste and odour</a:t>
            </a:r>
          </a:p>
          <a:p>
            <a:pPr marL="514350" indent="-514350">
              <a:buNone/>
            </a:pPr>
            <a:r>
              <a:rPr lang="en-US" sz="1800" dirty="0"/>
              <a:t>6.    Superior salad, cooking, and frying oil which leaves no lingering after taste. 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1800" dirty="0"/>
          </a:p>
          <a:p>
            <a:pPr marL="514350" indent="-514350">
              <a:buFont typeface="Arial" pitchFamily="34" charset="0"/>
              <a:buAutoNum type="arabicPeriod"/>
            </a:pPr>
            <a:endParaRPr lang="en-US" sz="1800" dirty="0"/>
          </a:p>
          <a:p>
            <a:pPr marL="514350" indent="-514350">
              <a:buAutoNum type="arabicPeriod"/>
            </a:pPr>
            <a:endParaRPr lang="en-US" sz="2200" dirty="0"/>
          </a:p>
        </p:txBody>
      </p:sp>
      <p:pic>
        <p:nvPicPr>
          <p:cNvPr id="2051" name="Picture 3" descr="E:\Kapil\Vestige\Rice Bran Oil AD\Ref\vegetable-salad-olive-oil-16361943.jpg"/>
          <p:cNvPicPr>
            <a:picLocks noChangeAspect="1" noChangeArrowheads="1"/>
          </p:cNvPicPr>
          <p:nvPr/>
        </p:nvPicPr>
        <p:blipFill>
          <a:blip r:embed="rId2" cstate="print"/>
          <a:srcRect l="1809" t="3837" r="6370"/>
          <a:stretch>
            <a:fillRect/>
          </a:stretch>
        </p:blipFill>
        <p:spPr bwMode="auto">
          <a:xfrm rot="217335">
            <a:off x="5832444" y="2154107"/>
            <a:ext cx="3243516" cy="20590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257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i="1" dirty="0"/>
              <a:t>    Rice Bran Oil is truly </a:t>
            </a:r>
            <a:r>
              <a:rPr lang="en-US" b="1" i="1" dirty="0"/>
              <a:t>"The Healthiest" </a:t>
            </a:r>
            <a:r>
              <a:rPr lang="en-US" i="1" dirty="0"/>
              <a:t>edible oil, containing  antioxidants, nutrients and good fats.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A7C7D-7BB4-4710-8010-85933CE94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LITE HOUSE Rice Bran Oil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105400" cy="4419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    Taste at its best!</a:t>
            </a:r>
          </a:p>
          <a:p>
            <a:pPr marL="514350" indent="-514350"/>
            <a:r>
              <a:rPr lang="en-US" sz="1800" dirty="0"/>
              <a:t>Apart from having the right amount of </a:t>
            </a:r>
            <a:r>
              <a:rPr lang="en-US" sz="1800" dirty="0" err="1"/>
              <a:t>oryzanol</a:t>
            </a:r>
            <a:r>
              <a:rPr lang="en-US" sz="1800" dirty="0"/>
              <a:t>, natural antioxidants; food cooked in Rice Bran Health Oil also tastes very good.</a:t>
            </a:r>
          </a:p>
          <a:p>
            <a:pPr marL="514350" indent="-514350">
              <a:buNone/>
            </a:pPr>
            <a:endParaRPr lang="en-US" sz="1800" dirty="0"/>
          </a:p>
          <a:p>
            <a:pPr marL="514350" indent="-514350"/>
            <a:r>
              <a:rPr lang="en-US" sz="1800" dirty="0"/>
              <a:t>It has </a:t>
            </a:r>
            <a:r>
              <a:rPr lang="en-US" sz="1800" b="1" dirty="0"/>
              <a:t>a light and neutral flavor</a:t>
            </a:r>
            <a:r>
              <a:rPr lang="en-US" sz="1800" dirty="0"/>
              <a:t>, compatible with both, low heat as well as high heat cooking. </a:t>
            </a:r>
          </a:p>
          <a:p>
            <a:pPr marL="514350" indent="-514350">
              <a:buNone/>
            </a:pPr>
            <a:endParaRPr lang="en-US" sz="1800" dirty="0"/>
          </a:p>
          <a:p>
            <a:pPr marL="514350" indent="-514350"/>
            <a:r>
              <a:rPr lang="en-US" sz="1800" dirty="0"/>
              <a:t>Therefore it is no surprise that rice bran oil is fast becoming </a:t>
            </a:r>
            <a:r>
              <a:rPr lang="en-US" sz="1800" b="1" dirty="0"/>
              <a:t>‘the best choice’ </a:t>
            </a:r>
            <a:r>
              <a:rPr lang="en-US" sz="1800" dirty="0"/>
              <a:t>as a healthy cooking medium in most kitchens!!</a:t>
            </a:r>
          </a:p>
        </p:txBody>
      </p:sp>
      <p:pic>
        <p:nvPicPr>
          <p:cNvPr id="7" name="Picture 2" descr="E:\Kapil\Vestige\Rice Bran Oil AD\Ref\mix-veg1.jpg"/>
          <p:cNvPicPr>
            <a:picLocks noChangeAspect="1" noChangeArrowheads="1"/>
          </p:cNvPicPr>
          <p:nvPr/>
        </p:nvPicPr>
        <p:blipFill>
          <a:blip r:embed="rId2" cstate="print"/>
          <a:srcRect r="35809" b="10256"/>
          <a:stretch>
            <a:fillRect/>
          </a:stretch>
        </p:blipFill>
        <p:spPr bwMode="auto">
          <a:xfrm>
            <a:off x="5638800" y="2133600"/>
            <a:ext cx="3505200" cy="306705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EA88B-AD77-479C-BE97-4A384EE58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Kapil\Vestige\Rice Bran Oil AD\Ref\heart-in-hand-michal-bednarek.jpg"/>
          <p:cNvPicPr>
            <a:picLocks noChangeAspect="1" noChangeArrowheads="1"/>
          </p:cNvPicPr>
          <p:nvPr/>
        </p:nvPicPr>
        <p:blipFill>
          <a:blip r:embed="rId2"/>
          <a:srcRect l="8468" r="26610"/>
          <a:stretch>
            <a:fillRect/>
          </a:stretch>
        </p:blipFill>
        <p:spPr bwMode="auto">
          <a:xfrm>
            <a:off x="5787958" y="1600200"/>
            <a:ext cx="3356042" cy="3429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Benefits of Rice Bran Oil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4102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For a healthy heart-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Rich in heart healthy </a:t>
            </a:r>
            <a:r>
              <a:rPr lang="en-US" sz="1800" dirty="0" err="1"/>
              <a:t>Oryzanol</a:t>
            </a:r>
            <a:r>
              <a:rPr lang="en-US" sz="1800" dirty="0"/>
              <a:t> &amp; unique micro-nutrients which are known to maintain healthy cholesterol levels besides promoting overall health.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 When you eat a low carbohydrate diet cooked in rice Bran Health Oil, it helps reduce bad cholesterol (LDL) and improve good to bad cholesterol ratio (HDL/LDL) which is very important for heart health.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Meets </a:t>
            </a:r>
            <a:r>
              <a:rPr lang="en-US" sz="1800" b="1" dirty="0"/>
              <a:t>“Zero” Trans-Fat </a:t>
            </a:r>
            <a:r>
              <a:rPr lang="en-US" sz="1800" dirty="0"/>
              <a:t>standard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1F6E1-E98A-4FC1-A727-B1EE124D8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 Benefits of Rice Bran Oil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Rich in Antioxidants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/>
              <a:t>      </a:t>
            </a:r>
            <a:r>
              <a:rPr lang="en-US" sz="1800" dirty="0"/>
              <a:t>Due to its high antioxidant content, it fights the free radicals which in turn helps boost the immune system</a:t>
            </a:r>
            <a:endParaRPr lang="en-US" sz="1800" b="1" dirty="0"/>
          </a:p>
          <a:p>
            <a:pPr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Natural Anti ageing</a:t>
            </a:r>
          </a:p>
          <a:p>
            <a:pPr>
              <a:spcBef>
                <a:spcPts val="600"/>
              </a:spcBef>
              <a:buNone/>
            </a:pPr>
            <a:r>
              <a:rPr lang="en-US" sz="1800" b="1" dirty="0"/>
              <a:t>      </a:t>
            </a:r>
            <a:r>
              <a:rPr lang="en-US" sz="1800" dirty="0"/>
              <a:t>Rich in Squalene and Vitamin E , which nourishes the skin, making your skin soft and moisturized. This effectively helps delay wrinkle formation and maintains a healthy skin tone.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Rejuvenates health</a:t>
            </a:r>
            <a:r>
              <a:rPr lang="en-US" sz="2000" dirty="0">
                <a:solidFill>
                  <a:srgbClr val="C00000"/>
                </a:solidFill>
              </a:rPr>
              <a:t> </a:t>
            </a:r>
          </a:p>
          <a:p>
            <a:pPr>
              <a:spcBef>
                <a:spcPts val="600"/>
              </a:spcBef>
              <a:buNone/>
            </a:pPr>
            <a:r>
              <a:rPr lang="en-US" sz="1900" b="1" dirty="0"/>
              <a:t>      </a:t>
            </a:r>
            <a:r>
              <a:rPr lang="en-US" sz="1800" dirty="0"/>
              <a:t>Vitamin E &amp; </a:t>
            </a:r>
            <a:r>
              <a:rPr lang="en-US" sz="1800" dirty="0" err="1"/>
              <a:t>Ferulic</a:t>
            </a:r>
            <a:r>
              <a:rPr lang="en-US" sz="1800" dirty="0"/>
              <a:t> acid helps maintain nervous system and balances the hormonal levels.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3076" name="Picture 4" descr="E:\Kapil\Vestige\Rice Bran Oil AD\Ref\article-2316569-09EA5D23000005DC-841_634x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3048000" cy="414412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D7C08-3420-4F00-84CA-B19830C36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Rice Bran Oil </a:t>
            </a:r>
            <a:r>
              <a:rPr lang="en-US" sz="3600" b="1" dirty="0" err="1">
                <a:solidFill>
                  <a:srgbClr val="C00000"/>
                </a:solidFill>
              </a:rPr>
              <a:t>vs</a:t>
            </a:r>
            <a:r>
              <a:rPr lang="en-US" sz="3600" b="1" dirty="0">
                <a:solidFill>
                  <a:srgbClr val="C00000"/>
                </a:solidFill>
              </a:rPr>
              <a:t> other cooking oils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191000"/>
            <a:ext cx="7467600" cy="1371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FF00"/>
                </a:solidFill>
              </a:rPr>
              <a:t>Rice bran oil </a:t>
            </a:r>
          </a:p>
          <a:p>
            <a:pPr algn="ctr"/>
            <a:r>
              <a:rPr lang="en-US" dirty="0"/>
              <a:t>Balanced fatty acid profile </a:t>
            </a:r>
          </a:p>
          <a:p>
            <a:pPr algn="ctr"/>
            <a:r>
              <a:rPr lang="en-US" dirty="0"/>
              <a:t>Full of antioxidants and essential nutrients </a:t>
            </a:r>
          </a:p>
          <a:p>
            <a:pPr algn="ctr"/>
            <a:r>
              <a:rPr lang="en-US" dirty="0"/>
              <a:t> Helps in maintaining a healthy heart.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2057400"/>
            <a:ext cx="15240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95500" y="2057400"/>
            <a:ext cx="1524000" cy="1752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524000" cy="1752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0" y="2057400"/>
            <a:ext cx="1524000" cy="175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9000" y="2057400"/>
            <a:ext cx="1524000" cy="1752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2209800"/>
            <a:ext cx="152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High levels of saturated fats (bad fat) &amp; contains undesirable trans-fats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15240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Vanaspati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1524000"/>
            <a:ext cx="1628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Sunflower Oil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33600" y="2286000"/>
            <a:ext cx="152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 Very high levels of the Poly-unsaturated fats (PUFA) than the recommended levels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2400" y="1524000"/>
            <a:ext cx="1293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Peanut Oil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6200" y="2133600"/>
            <a:ext cx="137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b="1" dirty="0">
                <a:solidFill>
                  <a:schemeClr val="bg1"/>
                </a:solidFill>
              </a:rPr>
              <a:t>Groundnut Oil (Peanut Oil) lacks some antioxidants and essential nutrients (</a:t>
            </a:r>
            <a:r>
              <a:rPr lang="en-US" sz="1300" b="1" dirty="0" err="1">
                <a:solidFill>
                  <a:schemeClr val="bg1"/>
                </a:solidFill>
              </a:rPr>
              <a:t>Oryzanol</a:t>
            </a:r>
            <a:r>
              <a:rPr lang="en-US" sz="1300" b="1" dirty="0">
                <a:solidFill>
                  <a:schemeClr val="bg1"/>
                </a:solidFill>
              </a:rPr>
              <a:t> &amp; </a:t>
            </a:r>
            <a:r>
              <a:rPr lang="en-US" sz="1300" b="1" dirty="0" err="1">
                <a:solidFill>
                  <a:schemeClr val="bg1"/>
                </a:solidFill>
              </a:rPr>
              <a:t>Tocotrienols</a:t>
            </a:r>
            <a:r>
              <a:rPr lang="en-US" sz="13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62600" y="1524000"/>
            <a:ext cx="142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Coconut Oil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62600" y="2209800"/>
            <a:ext cx="144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High in calories and triglycerides, both in large amounts are bad for health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67600" y="1524000"/>
            <a:ext cx="108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Olive Oil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2133600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Has near ideal fat profile but it is not suitable for frying as it has very low smoke point (180ºC) and is expensive as compared to other oils.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7BC0A1-9D76-4084-8995-BAFD81BE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2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 In order to judge any oil as healthy, there are two parameters required:</a:t>
            </a:r>
            <a:br>
              <a:rPr lang="en-US" sz="1600" dirty="0"/>
            </a:br>
            <a:r>
              <a:rPr lang="en-US" sz="1600" dirty="0"/>
              <a:t>1.      Ratio of Saturated fats to unsaturated oil (MUFA/PUFA)</a:t>
            </a:r>
            <a:br>
              <a:rPr lang="en-US" sz="1600" dirty="0"/>
            </a:br>
            <a:r>
              <a:rPr lang="en-US" sz="1600" dirty="0"/>
              <a:t>2.      Presence of antioxidants.</a:t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52480"/>
          <a:ext cx="7086600" cy="388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89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0990" marR="80990" marT="40495" marB="40495"/>
                </a:tc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                Fatty</a:t>
                      </a:r>
                      <a:r>
                        <a:rPr lang="en-US" sz="1400" baseline="0" dirty="0"/>
                        <a:t> acid % by weight</a:t>
                      </a:r>
                      <a:endParaRPr lang="en-US" sz="1400" dirty="0"/>
                    </a:p>
                  </a:txBody>
                  <a:tcPr marL="80990" marR="80990" marT="40495" marB="4049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  <a:r>
                        <a:rPr lang="en-US" sz="1400" baseline="0" dirty="0"/>
                        <a:t> natural antioxidants (</a:t>
                      </a:r>
                      <a:r>
                        <a:rPr lang="en-US" sz="1400" baseline="0" dirty="0" err="1"/>
                        <a:t>ppm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80990" marR="80990" marT="40495" marB="404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Saturated</a:t>
                      </a:r>
                      <a:r>
                        <a:rPr lang="en-US" sz="1400" b="1" baseline="0" dirty="0">
                          <a:solidFill>
                            <a:schemeClr val="accent2"/>
                          </a:solidFill>
                        </a:rPr>
                        <a:t> fats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PUFA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MUFA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Recommended by NIN (National Institute Of Nutrition)</a:t>
                      </a: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27-33%</a:t>
                      </a: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27-33%</a:t>
                      </a: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33-40%</a:t>
                      </a: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0990" marR="80990" marT="40495" marB="40495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4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Rice bran oil</a:t>
                      </a: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24</a:t>
                      </a: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34</a:t>
                      </a: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42</a:t>
                      </a: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2417</a:t>
                      </a:r>
                    </a:p>
                  </a:txBody>
                  <a:tcPr marL="80990" marR="80990" marT="40495" marB="40495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2"/>
                          </a:solidFill>
                        </a:rPr>
                        <a:t>Vanaspati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60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40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negligible</a:t>
                      </a:r>
                    </a:p>
                  </a:txBody>
                  <a:tcPr marL="80990" marR="80990" marT="40495" marB="404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Sunflower oil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69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19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487</a:t>
                      </a:r>
                    </a:p>
                  </a:txBody>
                  <a:tcPr marL="80990" marR="80990" marT="40495" marB="404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Palm oil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40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405</a:t>
                      </a:r>
                    </a:p>
                  </a:txBody>
                  <a:tcPr marL="80990" marR="80990" marT="40495" marB="404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4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Soybean oil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61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24</a:t>
                      </a:r>
                    </a:p>
                  </a:txBody>
                  <a:tcPr marL="80990" marR="80990" marT="40495" marB="4049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1000</a:t>
                      </a:r>
                    </a:p>
                  </a:txBody>
                  <a:tcPr marL="80990" marR="80990" marT="40495" marB="4049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533400"/>
            <a:ext cx="72390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Rice Bran Oil vs other cooking oils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491E4-FF0B-4B3B-AFFA-625239F3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2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LITE HOUSE Rice Bran Oil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5457" y="876300"/>
            <a:ext cx="5105400" cy="38100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Net content- 2 </a:t>
            </a:r>
            <a:r>
              <a:rPr lang="en-US" b="1" dirty="0" err="1"/>
              <a:t>litres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7" name="Picture 2" descr="E:\Kapil\Vestige\Rice Bran Oil AD\rice bran oil bottle with tag final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2209800" cy="492653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2AA4A-9539-45C7-8F3D-DD4BD1376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65" y="1876875"/>
            <a:ext cx="5282692" cy="396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8F0BF2-49D8-4A47-B5BC-DFA931791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5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0" y="2286000"/>
            <a:ext cx="29718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                                  </a:t>
            </a:r>
            <a:r>
              <a:rPr lang="en-US" sz="4000" b="1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A4F0D-6EDD-4F01-B08B-CAB29C03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9050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Eat Healthy, Live Healthy</a:t>
            </a:r>
          </a:p>
        </p:txBody>
      </p:sp>
      <p:pic>
        <p:nvPicPr>
          <p:cNvPr id="14338" name="Picture 2" descr="http://www.divinecaroline.com/sites/divinecaroline.com/files/styles/facebook_og_image/public/woman-eating-healthy-food-for-beauty.jpg?itok=Sp9VaKc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141276" y="1371600"/>
            <a:ext cx="4002723" cy="41148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52601"/>
            <a:ext cx="5257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food choices each day affect our health — how we feel today, tomorrow, and in the future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nutrition is an important part of leading a healthy lifestyle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Healthy eating habits can help prevent certain health conditions--such as obesity, high blood pressure and high cholesterol leading to heart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you practice healthy eating habits, you boost your chances of an active and energetic life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B1811-9331-4346-B4AB-7B6800516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Secrets to Healthy Cooking</a:t>
            </a:r>
          </a:p>
        </p:txBody>
      </p:sp>
      <p:pic>
        <p:nvPicPr>
          <p:cNvPr id="13314" name="Picture 2" descr="http://www.theintentionallifestyle.com/wp-content/uploads/2013/10/healthycookingsaute.jpg"/>
          <p:cNvPicPr>
            <a:picLocks noChangeAspect="1" noChangeArrowheads="1"/>
          </p:cNvPicPr>
          <p:nvPr/>
        </p:nvPicPr>
        <p:blipFill>
          <a:blip r:embed="rId2" cstate="screen"/>
          <a:srcRect l="22237" t="2381" r="74"/>
          <a:stretch>
            <a:fillRect/>
          </a:stretch>
        </p:blipFill>
        <p:spPr bwMode="auto">
          <a:xfrm flipH="1">
            <a:off x="5404758" y="2057400"/>
            <a:ext cx="3739241" cy="3124199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0292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When heating oil, bring it up to the appropriate temperature slowly</a:t>
            </a:r>
          </a:p>
          <a:p>
            <a:r>
              <a:rPr lang="en-US" sz="1800" dirty="0"/>
              <a:t>Do not fry in reheated fat or oil</a:t>
            </a:r>
          </a:p>
          <a:p>
            <a:r>
              <a:rPr lang="en-US" sz="1800" dirty="0"/>
              <a:t>During frying, continually skim off any food debris floating on the oil surface</a:t>
            </a:r>
          </a:p>
          <a:p>
            <a:r>
              <a:rPr lang="en-US" sz="1800" dirty="0"/>
              <a:t>When not in use, keep oil covered. This prevents oxidization that breaks down the oil quality</a:t>
            </a:r>
          </a:p>
          <a:p>
            <a:r>
              <a:rPr lang="en-US" sz="1800" dirty="0"/>
              <a:t>Cook the food just before serving, so no reheating/refrying is required, as it further destroys the nutrients</a:t>
            </a:r>
          </a:p>
          <a:p>
            <a:r>
              <a:rPr lang="en-US" sz="1800" dirty="0"/>
              <a:t>Always remember to use cooking oil in moderation</a:t>
            </a:r>
          </a:p>
          <a:p>
            <a:endParaRPr lang="en-US" sz="1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FD5C2-B70F-44F1-9030-9A14FE51A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3076"/>
            <a:ext cx="4876800" cy="7461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Choosing Healthy Fats</a:t>
            </a:r>
          </a:p>
        </p:txBody>
      </p:sp>
      <p:pic>
        <p:nvPicPr>
          <p:cNvPr id="12292" name="Picture 4" descr="http://ak5.picdn.net/shutterstock/videos/6335828/preview/stock-footage-olive-oil-pouring-over-fresh-salad-in-slow-mo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5789" y="2209800"/>
            <a:ext cx="4218211" cy="23622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Fats are an essential part of daily dietary needs, their uses and benefits are innumerable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good source for including fats in your diets is through cooking 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the right cooking oil is of vital importance as this choice directly affects your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mix of fats that you eat, rather than the total amount in your diet, is what matters most when it comes to your cholesterol and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EE7F5-42C8-468E-A3E1-823176533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2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724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Good Fats vs. </a:t>
            </a:r>
            <a:r>
              <a:rPr lang="en-US" sz="3600" b="1" dirty="0">
                <a:solidFill>
                  <a:srgbClr val="0070C0"/>
                </a:solidFill>
              </a:rPr>
              <a:t>Bad Fats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24800" y="6858000"/>
            <a:ext cx="3429000" cy="3657600"/>
          </a:xfrm>
        </p:spPr>
        <p:txBody>
          <a:bodyPr>
            <a:normAutofit/>
          </a:bodyPr>
          <a:lstStyle/>
          <a:p>
            <a:r>
              <a:rPr lang="en-US" sz="1600" dirty="0"/>
              <a:t>Trans fats (bad fats)</a:t>
            </a:r>
          </a:p>
          <a:p>
            <a:r>
              <a:rPr lang="en-US" sz="1600" dirty="0"/>
              <a:t>Saturated fats (bad fats)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676400"/>
            <a:ext cx="2943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sz="2400" b="1" dirty="0"/>
              <a:t>Fats are classified as: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3622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Good fats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914400" y="2971800"/>
          <a:ext cx="3962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990600" y="4724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Monounsaturated fats (MUFA) and polyunsaturated fats (PUFA)</a:t>
            </a:r>
            <a:r>
              <a:rPr lang="en-US" i="1" dirty="0"/>
              <a:t> are known as the </a:t>
            </a:r>
            <a:r>
              <a:rPr lang="en-US" b="1" i="1" dirty="0"/>
              <a:t>“good fats”</a:t>
            </a:r>
            <a:r>
              <a:rPr lang="en-US" i="1" dirty="0"/>
              <a:t> because they are good for your heart, your cholesterol, and your overall health.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4876800" y="2971800"/>
          <a:ext cx="3962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angle 14"/>
          <p:cNvSpPr/>
          <p:nvPr/>
        </p:nvSpPr>
        <p:spPr>
          <a:xfrm>
            <a:off x="5105400" y="23622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Bad fats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77D21E-245B-4D2E-BDD0-D0E6B7D186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nataliesalvo.files.wordpress.com/2013/07/olive-oil-bottle.jpg"/>
          <p:cNvPicPr>
            <a:picLocks noChangeAspect="1" noChangeArrowheads="1"/>
          </p:cNvPicPr>
          <p:nvPr/>
        </p:nvPicPr>
        <p:blipFill>
          <a:blip r:embed="rId2" cstate="screen"/>
          <a:srcRect t="5525" r="16878" b="11597"/>
          <a:stretch>
            <a:fillRect/>
          </a:stretch>
        </p:blipFill>
        <p:spPr bwMode="auto">
          <a:xfrm>
            <a:off x="5410200" y="2057400"/>
            <a:ext cx="3733800" cy="321280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409700" y="533400"/>
            <a:ext cx="6324600" cy="685800"/>
          </a:xfrm>
          <a:prstGeom prst="roundRect">
            <a:avLst>
              <a:gd name="adj" fmla="val 204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Recommended intake of oil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1676400"/>
            <a:ext cx="5943600" cy="297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	According to </a:t>
            </a:r>
            <a:r>
              <a:rPr lang="en-US" sz="2000" b="1" dirty="0">
                <a:solidFill>
                  <a:schemeClr val="bg1"/>
                </a:solidFill>
              </a:rPr>
              <a:t>National Institute of Nutrition</a:t>
            </a:r>
            <a:r>
              <a:rPr lang="en-US" sz="2000" dirty="0">
                <a:solidFill>
                  <a:schemeClr val="bg1"/>
                </a:solidFill>
              </a:rPr>
              <a:t>, RDA of visible fats (g/day)-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</a:rPr>
              <a:t>Adults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Men</a:t>
            </a:r>
            <a:r>
              <a:rPr lang="en-US" sz="1800" dirty="0">
                <a:solidFill>
                  <a:schemeClr val="bg1"/>
                </a:solidFill>
              </a:rPr>
              <a:t> – 25-40 g/day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Women</a:t>
            </a:r>
            <a:r>
              <a:rPr lang="en-US" sz="1800" dirty="0">
                <a:solidFill>
                  <a:schemeClr val="bg1"/>
                </a:solidFill>
              </a:rPr>
              <a:t>- 20-30 g/day</a:t>
            </a:r>
          </a:p>
          <a:p>
            <a:pPr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Adolescent</a:t>
            </a:r>
            <a:r>
              <a:rPr lang="en-US" sz="1800" dirty="0">
                <a:solidFill>
                  <a:schemeClr val="bg1"/>
                </a:solidFill>
              </a:rPr>
              <a:t>- 35-50g/day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        </a:t>
            </a:r>
            <a:r>
              <a:rPr lang="en-US" sz="1600" i="1" dirty="0">
                <a:solidFill>
                  <a:schemeClr val="bg1"/>
                </a:solidFill>
              </a:rPr>
              <a:t>(1g equals 1 ml approx)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B576F9-8961-4BED-AB4E-0C42CC68A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apil\Vestige\Rice Bran Oil AD\Rice bran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DC345-20E8-431E-9F47-2B650C8D8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LITE HOUSE Rice Bran Oil</a:t>
            </a:r>
          </a:p>
        </p:txBody>
      </p:sp>
      <p:pic>
        <p:nvPicPr>
          <p:cNvPr id="9218" name="Picture 2" descr="http://nativessentials.com/shop/371-1763-thickbox/post-baby-slimming-oil.jpg"/>
          <p:cNvPicPr>
            <a:picLocks noChangeAspect="1" noChangeArrowheads="1"/>
          </p:cNvPicPr>
          <p:nvPr/>
        </p:nvPicPr>
        <p:blipFill>
          <a:blip r:embed="rId2"/>
          <a:srcRect l="24597" t="-1757" r="20937"/>
          <a:stretch>
            <a:fillRect/>
          </a:stretch>
        </p:blipFill>
        <p:spPr bwMode="auto">
          <a:xfrm flipH="1">
            <a:off x="6781800" y="1219200"/>
            <a:ext cx="2362200" cy="441325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Source-</a:t>
            </a:r>
            <a:r>
              <a:rPr lang="en-US" sz="1800" dirty="0"/>
              <a:t> This nutritious edible oil is produced from the only layer of brown rice.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C00000"/>
                </a:solidFill>
              </a:rPr>
              <a:t>Process of Refining- </a:t>
            </a:r>
            <a:r>
              <a:rPr lang="en-US" sz="1800" dirty="0"/>
              <a:t>It is physically refined through a patented process which helps preserve the nutrients and the heart healthy compound- </a:t>
            </a:r>
            <a:r>
              <a:rPr lang="en-US" sz="1800" b="1" dirty="0" err="1"/>
              <a:t>Oryzanol</a:t>
            </a:r>
            <a:r>
              <a:rPr lang="en-US" sz="1800" b="1" dirty="0"/>
              <a:t>,</a:t>
            </a:r>
            <a:r>
              <a:rPr lang="en-US" sz="1800" dirty="0"/>
              <a:t> which would otherwise be lost due to the use of harsh chemicals.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C00000"/>
                </a:solidFill>
              </a:rPr>
              <a:t>Balanced fat profile-  </a:t>
            </a:r>
            <a:r>
              <a:rPr lang="en-US" sz="1800" dirty="0"/>
              <a:t>The fatty acid profile of rice bran oil is among the healthiest when compared to other vegetable oils. </a:t>
            </a:r>
            <a:r>
              <a:rPr lang="en-US" sz="1800" b="1" i="1" dirty="0"/>
              <a:t>The ratio of saturated to unsaturated fats is as per recommendation from NIN (National Institute Of Nutrition) and AHA (American Heart Association).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D3274-0083-4118-9AF3-F543DBAB4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533400"/>
            <a:ext cx="5105400" cy="685800"/>
          </a:xfrm>
          <a:prstGeom prst="roundRect">
            <a:avLst>
              <a:gd name="adj" fmla="val 2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LITE HOUSE Rice Bran Oil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 Fortification with Vitamins</a:t>
            </a:r>
            <a:endParaRPr lang="en-US" sz="1800" b="1" dirty="0"/>
          </a:p>
          <a:p>
            <a:r>
              <a:rPr lang="en-US" sz="1800" dirty="0"/>
              <a:t>Since, edible oil is used for daily consumption, fortification with vitamins is one of the most effective method to improve health and prevent nutritional deficiencies.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/>
              <a:t>Rice bran oil has been fortified with </a:t>
            </a:r>
            <a:r>
              <a:rPr lang="en-US" sz="1800" b="1" dirty="0"/>
              <a:t>Vitamin A &amp; D </a:t>
            </a:r>
            <a:r>
              <a:rPr lang="en-US" sz="1800" dirty="0"/>
              <a:t>which helps improve the nutritional quality of the food  and has a profound impact on the body’s immune system.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 descr="oil-pour-sp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676400"/>
            <a:ext cx="4571999" cy="3054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03DB0F-A7A5-48F0-BEE2-332485FA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76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1258</Words>
  <Application>Microsoft Office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Eat Healthy, Live Healthy</vt:lpstr>
      <vt:lpstr>Secrets to Healthy Cooking</vt:lpstr>
      <vt:lpstr>Choosing Healthy Fats</vt:lpstr>
      <vt:lpstr>Good Fats vs. Bad Fats</vt:lpstr>
      <vt:lpstr>Recommended intake of oil</vt:lpstr>
      <vt:lpstr>PowerPoint Presentation</vt:lpstr>
      <vt:lpstr>LITE HOUSE Rice Bran Oil</vt:lpstr>
      <vt:lpstr>LITE HOUSE Rice Bran Oil</vt:lpstr>
      <vt:lpstr>PowerPoint Presentation</vt:lpstr>
      <vt:lpstr>LITE HOUSE Rice Bran Oil</vt:lpstr>
      <vt:lpstr>LITE HOUSE Rice Bran Oil</vt:lpstr>
      <vt:lpstr>Benefits of Rice Bran Oil</vt:lpstr>
      <vt:lpstr> Benefits of Rice Bran Oil</vt:lpstr>
      <vt:lpstr>Rice Bran Oil vs other cooking oils</vt:lpstr>
      <vt:lpstr> In order to judge any oil as healthy, there are two parameters required: 1.      Ratio of Saturated fats to unsaturated oil (MUFA/PUFA) 2.      Presence of antioxidants. </vt:lpstr>
      <vt:lpstr>LITE HOUSE Rice Bran Oil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</dc:creator>
  <cp:lastModifiedBy>Bappi Dasgupta</cp:lastModifiedBy>
  <cp:revision>182</cp:revision>
  <dcterms:created xsi:type="dcterms:W3CDTF">2014-08-23T07:04:37Z</dcterms:created>
  <dcterms:modified xsi:type="dcterms:W3CDTF">2022-02-21T14:48:42Z</dcterms:modified>
</cp:coreProperties>
</file>